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0" r:id="rId2"/>
    <p:sldId id="322" r:id="rId3"/>
    <p:sldId id="324" r:id="rId4"/>
    <p:sldId id="316" r:id="rId5"/>
    <p:sldId id="312" r:id="rId6"/>
    <p:sldId id="329" r:id="rId7"/>
    <p:sldId id="284" r:id="rId8"/>
    <p:sldId id="288" r:id="rId9"/>
    <p:sldId id="295" r:id="rId10"/>
    <p:sldId id="281" r:id="rId11"/>
    <p:sldId id="299" r:id="rId12"/>
    <p:sldId id="301" r:id="rId13"/>
    <p:sldId id="302" r:id="rId14"/>
    <p:sldId id="303" r:id="rId15"/>
    <p:sldId id="304" r:id="rId16"/>
    <p:sldId id="306" r:id="rId17"/>
    <p:sldId id="3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3620B2-F12D-C128-B6DD-D6BD32CFCD6B}" name="Robe, Michel Andre" initials="RMA" userId="S::mrobe@illinois.edu::a73e84f8-2321-463f-9a5e-58ea61abe9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2E"/>
    <a:srgbClr val="E84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92AD5-F70C-4E91-B8D4-D1FEE964A742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37E2F8F-1D5D-416B-8DC6-7A246249167A}">
      <dgm:prSet/>
      <dgm:spPr/>
      <dgm:t>
        <a:bodyPr/>
        <a:lstStyle/>
        <a:p>
          <a:r>
            <a:rPr lang="en-US" b="0" i="0" dirty="0"/>
            <a:t>Delivery period: </a:t>
          </a:r>
          <a:r>
            <a:rPr lang="en-US" b="0" i="0" dirty="0">
              <a:solidFill>
                <a:srgbClr val="FF552E"/>
              </a:solidFill>
            </a:rPr>
            <a:t>short</a:t>
          </a:r>
          <a:r>
            <a:rPr lang="en-US" b="0" i="0" dirty="0"/>
            <a:t> has the option of fulfilling contract terms through delivery;</a:t>
          </a:r>
          <a:endParaRPr lang="en-US" dirty="0"/>
        </a:p>
      </dgm:t>
    </dgm:pt>
    <dgm:pt modelId="{D667367F-39F9-4172-B4A5-C6ABB3734F4D}" type="parTrans" cxnId="{80B1A976-2832-4C1C-A62B-399F2450DCAE}">
      <dgm:prSet/>
      <dgm:spPr/>
      <dgm:t>
        <a:bodyPr/>
        <a:lstStyle/>
        <a:p>
          <a:endParaRPr lang="en-US"/>
        </a:p>
      </dgm:t>
    </dgm:pt>
    <dgm:pt modelId="{7ACFD9ED-5209-40D0-9CE8-876ABDDC295D}" type="sibTrans" cxnId="{80B1A976-2832-4C1C-A62B-399F2450DCAE}">
      <dgm:prSet/>
      <dgm:spPr/>
      <dgm:t>
        <a:bodyPr/>
        <a:lstStyle/>
        <a:p>
          <a:endParaRPr lang="en-US" dirty="0"/>
        </a:p>
      </dgm:t>
    </dgm:pt>
    <dgm:pt modelId="{BE0EB80C-3AE0-4062-B15A-F88CAA1FE3CE}">
      <dgm:prSet/>
      <dgm:spPr/>
      <dgm:t>
        <a:bodyPr/>
        <a:lstStyle/>
        <a:p>
          <a:r>
            <a:rPr lang="en-US" b="0" i="0" dirty="0"/>
            <a:t>The </a:t>
          </a:r>
          <a:r>
            <a:rPr lang="en-US" b="0" i="0" dirty="0">
              <a:solidFill>
                <a:srgbClr val="FF552E"/>
              </a:solidFill>
            </a:rPr>
            <a:t>physical grain owner </a:t>
          </a:r>
          <a:r>
            <a:rPr lang="en-US" b="0" i="0" dirty="0"/>
            <a:t>can choose whether to market his/her grain through the cash or the futures markets;</a:t>
          </a:r>
          <a:endParaRPr lang="en-US" dirty="0"/>
        </a:p>
      </dgm:t>
    </dgm:pt>
    <dgm:pt modelId="{4FEC066B-2815-4568-975C-12BA2145E781}" type="parTrans" cxnId="{2E847488-86DB-4DCD-9BD8-7B55C0D6A8BA}">
      <dgm:prSet/>
      <dgm:spPr/>
      <dgm:t>
        <a:bodyPr/>
        <a:lstStyle/>
        <a:p>
          <a:endParaRPr lang="en-US"/>
        </a:p>
      </dgm:t>
    </dgm:pt>
    <dgm:pt modelId="{6A0C8643-48FD-46B4-B545-03730787EDFA}" type="sibTrans" cxnId="{2E847488-86DB-4DCD-9BD8-7B55C0D6A8BA}">
      <dgm:prSet/>
      <dgm:spPr/>
      <dgm:t>
        <a:bodyPr/>
        <a:lstStyle/>
        <a:p>
          <a:endParaRPr lang="en-US" dirty="0"/>
        </a:p>
      </dgm:t>
    </dgm:pt>
    <dgm:pt modelId="{4377F050-97DA-48A4-A5B4-2EE5F02C3DFF}">
      <dgm:prSet/>
      <dgm:spPr/>
      <dgm:t>
        <a:bodyPr/>
        <a:lstStyle/>
        <a:p>
          <a:r>
            <a:rPr lang="en-US" b="0" i="0" dirty="0"/>
            <a:t>The Delivery Value Equivalent (</a:t>
          </a:r>
          <a:r>
            <a:rPr lang="en-US" b="0" i="0" dirty="0">
              <a:solidFill>
                <a:srgbClr val="FF552E"/>
              </a:solidFill>
            </a:rPr>
            <a:t>DVE</a:t>
          </a:r>
          <a:r>
            <a:rPr lang="en-US" b="0" i="0" dirty="0"/>
            <a:t>) is a framework for comparison between the two.</a:t>
          </a:r>
          <a:endParaRPr lang="en-US" dirty="0"/>
        </a:p>
      </dgm:t>
    </dgm:pt>
    <dgm:pt modelId="{BC182531-00E7-4198-A20C-B6F560DBBDED}" type="parTrans" cxnId="{4B4D60F6-BED8-4E53-B834-41D6BBC771A6}">
      <dgm:prSet/>
      <dgm:spPr/>
      <dgm:t>
        <a:bodyPr/>
        <a:lstStyle/>
        <a:p>
          <a:endParaRPr lang="en-US"/>
        </a:p>
      </dgm:t>
    </dgm:pt>
    <dgm:pt modelId="{48C0C304-042A-4A2E-B0B0-C522621870E1}" type="sibTrans" cxnId="{4B4D60F6-BED8-4E53-B834-41D6BBC771A6}">
      <dgm:prSet/>
      <dgm:spPr/>
      <dgm:t>
        <a:bodyPr/>
        <a:lstStyle/>
        <a:p>
          <a:endParaRPr lang="en-US"/>
        </a:p>
      </dgm:t>
    </dgm:pt>
    <dgm:pt modelId="{18E6029E-A9AD-45E0-B000-39DC748E6DD5}" type="pres">
      <dgm:prSet presAssocID="{9D092AD5-F70C-4E91-B8D4-D1FEE964A742}" presName="outerComposite" presStyleCnt="0">
        <dgm:presLayoutVars>
          <dgm:chMax val="5"/>
          <dgm:dir/>
          <dgm:resizeHandles val="exact"/>
        </dgm:presLayoutVars>
      </dgm:prSet>
      <dgm:spPr/>
    </dgm:pt>
    <dgm:pt modelId="{B1D9C329-B793-4A00-BE80-A97A0D06D941}" type="pres">
      <dgm:prSet presAssocID="{9D092AD5-F70C-4E91-B8D4-D1FEE964A742}" presName="dummyMaxCanvas" presStyleCnt="0">
        <dgm:presLayoutVars/>
      </dgm:prSet>
      <dgm:spPr/>
    </dgm:pt>
    <dgm:pt modelId="{234287EA-7B96-4029-B482-542FECB13139}" type="pres">
      <dgm:prSet presAssocID="{9D092AD5-F70C-4E91-B8D4-D1FEE964A742}" presName="ThreeNodes_1" presStyleLbl="node1" presStyleIdx="0" presStyleCnt="3" custScaleX="102109">
        <dgm:presLayoutVars>
          <dgm:bulletEnabled val="1"/>
        </dgm:presLayoutVars>
      </dgm:prSet>
      <dgm:spPr/>
    </dgm:pt>
    <dgm:pt modelId="{E267DC25-2C7E-457D-8006-083692B06CD0}" type="pres">
      <dgm:prSet presAssocID="{9D092AD5-F70C-4E91-B8D4-D1FEE964A742}" presName="ThreeNodes_2" presStyleLbl="node1" presStyleIdx="1" presStyleCnt="3">
        <dgm:presLayoutVars>
          <dgm:bulletEnabled val="1"/>
        </dgm:presLayoutVars>
      </dgm:prSet>
      <dgm:spPr/>
    </dgm:pt>
    <dgm:pt modelId="{EAB25AA2-2A0E-43AA-B855-B9502D9BAB6C}" type="pres">
      <dgm:prSet presAssocID="{9D092AD5-F70C-4E91-B8D4-D1FEE964A742}" presName="ThreeNodes_3" presStyleLbl="node1" presStyleIdx="2" presStyleCnt="3">
        <dgm:presLayoutVars>
          <dgm:bulletEnabled val="1"/>
        </dgm:presLayoutVars>
      </dgm:prSet>
      <dgm:spPr/>
    </dgm:pt>
    <dgm:pt modelId="{41CFBCF6-4CA2-4A2E-AFB6-AE0125DF15BF}" type="pres">
      <dgm:prSet presAssocID="{9D092AD5-F70C-4E91-B8D4-D1FEE964A742}" presName="ThreeConn_1-2" presStyleLbl="fgAccFollowNode1" presStyleIdx="0" presStyleCnt="2">
        <dgm:presLayoutVars>
          <dgm:bulletEnabled val="1"/>
        </dgm:presLayoutVars>
      </dgm:prSet>
      <dgm:spPr/>
    </dgm:pt>
    <dgm:pt modelId="{64985970-8117-4545-A5CD-253EF3C65F61}" type="pres">
      <dgm:prSet presAssocID="{9D092AD5-F70C-4E91-B8D4-D1FEE964A742}" presName="ThreeConn_2-3" presStyleLbl="fgAccFollowNode1" presStyleIdx="1" presStyleCnt="2">
        <dgm:presLayoutVars>
          <dgm:bulletEnabled val="1"/>
        </dgm:presLayoutVars>
      </dgm:prSet>
      <dgm:spPr/>
    </dgm:pt>
    <dgm:pt modelId="{657986C2-41C4-428A-90C3-3F80E2F38F48}" type="pres">
      <dgm:prSet presAssocID="{9D092AD5-F70C-4E91-B8D4-D1FEE964A742}" presName="ThreeNodes_1_text" presStyleLbl="node1" presStyleIdx="2" presStyleCnt="3">
        <dgm:presLayoutVars>
          <dgm:bulletEnabled val="1"/>
        </dgm:presLayoutVars>
      </dgm:prSet>
      <dgm:spPr/>
    </dgm:pt>
    <dgm:pt modelId="{36E35853-8DC1-4858-8FC3-1D5A114F902F}" type="pres">
      <dgm:prSet presAssocID="{9D092AD5-F70C-4E91-B8D4-D1FEE964A742}" presName="ThreeNodes_2_text" presStyleLbl="node1" presStyleIdx="2" presStyleCnt="3">
        <dgm:presLayoutVars>
          <dgm:bulletEnabled val="1"/>
        </dgm:presLayoutVars>
      </dgm:prSet>
      <dgm:spPr/>
    </dgm:pt>
    <dgm:pt modelId="{D02AA321-F747-4AE2-84CA-6497B5B7F886}" type="pres">
      <dgm:prSet presAssocID="{9D092AD5-F70C-4E91-B8D4-D1FEE964A74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CCFBE2B-1B84-4018-92FF-8C3AE4EB0F1A}" type="presOf" srcId="{BE0EB80C-3AE0-4062-B15A-F88CAA1FE3CE}" destId="{E267DC25-2C7E-457D-8006-083692B06CD0}" srcOrd="0" destOrd="0" presId="urn:microsoft.com/office/officeart/2005/8/layout/vProcess5"/>
    <dgm:cxn modelId="{80B1A976-2832-4C1C-A62B-399F2450DCAE}" srcId="{9D092AD5-F70C-4E91-B8D4-D1FEE964A742}" destId="{037E2F8F-1D5D-416B-8DC6-7A246249167A}" srcOrd="0" destOrd="0" parTransId="{D667367F-39F9-4172-B4A5-C6ABB3734F4D}" sibTransId="{7ACFD9ED-5209-40D0-9CE8-876ABDDC295D}"/>
    <dgm:cxn modelId="{B8A44757-A790-4254-B2F7-7140A9809CB5}" type="presOf" srcId="{4377F050-97DA-48A4-A5B4-2EE5F02C3DFF}" destId="{D02AA321-F747-4AE2-84CA-6497B5B7F886}" srcOrd="1" destOrd="0" presId="urn:microsoft.com/office/officeart/2005/8/layout/vProcess5"/>
    <dgm:cxn modelId="{04C09C5A-87A1-4A7F-A68A-F978EC6118E0}" type="presOf" srcId="{4377F050-97DA-48A4-A5B4-2EE5F02C3DFF}" destId="{EAB25AA2-2A0E-43AA-B855-B9502D9BAB6C}" srcOrd="0" destOrd="0" presId="urn:microsoft.com/office/officeart/2005/8/layout/vProcess5"/>
    <dgm:cxn modelId="{F869C97D-C34C-4C5E-90B6-6720D03C466E}" type="presOf" srcId="{037E2F8F-1D5D-416B-8DC6-7A246249167A}" destId="{234287EA-7B96-4029-B482-542FECB13139}" srcOrd="0" destOrd="0" presId="urn:microsoft.com/office/officeart/2005/8/layout/vProcess5"/>
    <dgm:cxn modelId="{CB66207E-C024-4EB8-82EE-AB266E6E6EF5}" type="presOf" srcId="{7ACFD9ED-5209-40D0-9CE8-876ABDDC295D}" destId="{41CFBCF6-4CA2-4A2E-AFB6-AE0125DF15BF}" srcOrd="0" destOrd="0" presId="urn:microsoft.com/office/officeart/2005/8/layout/vProcess5"/>
    <dgm:cxn modelId="{2E847488-86DB-4DCD-9BD8-7B55C0D6A8BA}" srcId="{9D092AD5-F70C-4E91-B8D4-D1FEE964A742}" destId="{BE0EB80C-3AE0-4062-B15A-F88CAA1FE3CE}" srcOrd="1" destOrd="0" parTransId="{4FEC066B-2815-4568-975C-12BA2145E781}" sibTransId="{6A0C8643-48FD-46B4-B545-03730787EDFA}"/>
    <dgm:cxn modelId="{3A2D58A1-61E2-45D0-8CA6-ECC712C015F5}" type="presOf" srcId="{BE0EB80C-3AE0-4062-B15A-F88CAA1FE3CE}" destId="{36E35853-8DC1-4858-8FC3-1D5A114F902F}" srcOrd="1" destOrd="0" presId="urn:microsoft.com/office/officeart/2005/8/layout/vProcess5"/>
    <dgm:cxn modelId="{997FF9A2-463A-4F05-AFE5-88D73ECE849E}" type="presOf" srcId="{037E2F8F-1D5D-416B-8DC6-7A246249167A}" destId="{657986C2-41C4-428A-90C3-3F80E2F38F48}" srcOrd="1" destOrd="0" presId="urn:microsoft.com/office/officeart/2005/8/layout/vProcess5"/>
    <dgm:cxn modelId="{DC23F7A5-D5CF-4600-A08D-15832B63474A}" type="presOf" srcId="{6A0C8643-48FD-46B4-B545-03730787EDFA}" destId="{64985970-8117-4545-A5CD-253EF3C65F61}" srcOrd="0" destOrd="0" presId="urn:microsoft.com/office/officeart/2005/8/layout/vProcess5"/>
    <dgm:cxn modelId="{997A7CAE-A7B5-4155-86FF-C3C734FD6F3E}" type="presOf" srcId="{9D092AD5-F70C-4E91-B8D4-D1FEE964A742}" destId="{18E6029E-A9AD-45E0-B000-39DC748E6DD5}" srcOrd="0" destOrd="0" presId="urn:microsoft.com/office/officeart/2005/8/layout/vProcess5"/>
    <dgm:cxn modelId="{4B4D60F6-BED8-4E53-B834-41D6BBC771A6}" srcId="{9D092AD5-F70C-4E91-B8D4-D1FEE964A742}" destId="{4377F050-97DA-48A4-A5B4-2EE5F02C3DFF}" srcOrd="2" destOrd="0" parTransId="{BC182531-00E7-4198-A20C-B6F560DBBDED}" sibTransId="{48C0C304-042A-4A2E-B0B0-C522621870E1}"/>
    <dgm:cxn modelId="{6048CB9F-844D-4D87-9C70-9BF8EB232EEC}" type="presParOf" srcId="{18E6029E-A9AD-45E0-B000-39DC748E6DD5}" destId="{B1D9C329-B793-4A00-BE80-A97A0D06D941}" srcOrd="0" destOrd="0" presId="urn:microsoft.com/office/officeart/2005/8/layout/vProcess5"/>
    <dgm:cxn modelId="{A2905B51-2EE1-4BDD-81AE-001B657D073C}" type="presParOf" srcId="{18E6029E-A9AD-45E0-B000-39DC748E6DD5}" destId="{234287EA-7B96-4029-B482-542FECB13139}" srcOrd="1" destOrd="0" presId="urn:microsoft.com/office/officeart/2005/8/layout/vProcess5"/>
    <dgm:cxn modelId="{E7BD8F33-2D7F-472B-9460-52DE8AA029F6}" type="presParOf" srcId="{18E6029E-A9AD-45E0-B000-39DC748E6DD5}" destId="{E267DC25-2C7E-457D-8006-083692B06CD0}" srcOrd="2" destOrd="0" presId="urn:microsoft.com/office/officeart/2005/8/layout/vProcess5"/>
    <dgm:cxn modelId="{9DF63621-77CB-4FF8-9EB9-01E752BD9477}" type="presParOf" srcId="{18E6029E-A9AD-45E0-B000-39DC748E6DD5}" destId="{EAB25AA2-2A0E-43AA-B855-B9502D9BAB6C}" srcOrd="3" destOrd="0" presId="urn:microsoft.com/office/officeart/2005/8/layout/vProcess5"/>
    <dgm:cxn modelId="{77E5E845-A38F-4185-82AD-F7F3C8A43EEC}" type="presParOf" srcId="{18E6029E-A9AD-45E0-B000-39DC748E6DD5}" destId="{41CFBCF6-4CA2-4A2E-AFB6-AE0125DF15BF}" srcOrd="4" destOrd="0" presId="urn:microsoft.com/office/officeart/2005/8/layout/vProcess5"/>
    <dgm:cxn modelId="{2E1371F2-8940-4AAE-A694-5170F23D8BD1}" type="presParOf" srcId="{18E6029E-A9AD-45E0-B000-39DC748E6DD5}" destId="{64985970-8117-4545-A5CD-253EF3C65F61}" srcOrd="5" destOrd="0" presId="urn:microsoft.com/office/officeart/2005/8/layout/vProcess5"/>
    <dgm:cxn modelId="{93C762DA-28FF-4DB9-A62B-A6B7B9808FA6}" type="presParOf" srcId="{18E6029E-A9AD-45E0-B000-39DC748E6DD5}" destId="{657986C2-41C4-428A-90C3-3F80E2F38F48}" srcOrd="6" destOrd="0" presId="urn:microsoft.com/office/officeart/2005/8/layout/vProcess5"/>
    <dgm:cxn modelId="{521DA26F-F5BD-4096-8215-AF5C67DE4EEC}" type="presParOf" srcId="{18E6029E-A9AD-45E0-B000-39DC748E6DD5}" destId="{36E35853-8DC1-4858-8FC3-1D5A114F902F}" srcOrd="7" destOrd="0" presId="urn:microsoft.com/office/officeart/2005/8/layout/vProcess5"/>
    <dgm:cxn modelId="{CC770A94-7E81-4201-B2E3-3BFC34C90D05}" type="presParOf" srcId="{18E6029E-A9AD-45E0-B000-39DC748E6DD5}" destId="{D02AA321-F747-4AE2-84CA-6497B5B7F88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287EA-7B96-4029-B482-542FECB13139}">
      <dsp:nvSpPr>
        <dsp:cNvPr id="0" name=""/>
        <dsp:cNvSpPr/>
      </dsp:nvSpPr>
      <dsp:spPr>
        <a:xfrm>
          <a:off x="-34918" y="0"/>
          <a:ext cx="6762465" cy="148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Delivery period: </a:t>
          </a:r>
          <a:r>
            <a:rPr lang="en-US" sz="2300" b="0" i="0" kern="1200" dirty="0">
              <a:solidFill>
                <a:srgbClr val="FF552E"/>
              </a:solidFill>
            </a:rPr>
            <a:t>short</a:t>
          </a:r>
          <a:r>
            <a:rPr lang="en-US" sz="2300" b="0" i="0" kern="1200" dirty="0"/>
            <a:t> has the option of fulfilling contract terms through delivery;</a:t>
          </a:r>
          <a:endParaRPr lang="en-US" sz="2300" kern="1200" dirty="0"/>
        </a:p>
      </dsp:txBody>
      <dsp:txXfrm>
        <a:off x="8617" y="43535"/>
        <a:ext cx="5126542" cy="1399321"/>
      </dsp:txXfrm>
    </dsp:sp>
    <dsp:sp modelId="{E267DC25-2C7E-457D-8006-083692B06CD0}">
      <dsp:nvSpPr>
        <dsp:cNvPr id="0" name=""/>
        <dsp:cNvSpPr/>
      </dsp:nvSpPr>
      <dsp:spPr>
        <a:xfrm>
          <a:off x="619282" y="1734123"/>
          <a:ext cx="6622791" cy="148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The </a:t>
          </a:r>
          <a:r>
            <a:rPr lang="en-US" sz="2300" b="0" i="0" kern="1200" dirty="0">
              <a:solidFill>
                <a:srgbClr val="FF552E"/>
              </a:solidFill>
            </a:rPr>
            <a:t>physical grain owner </a:t>
          </a:r>
          <a:r>
            <a:rPr lang="en-US" sz="2300" b="0" i="0" kern="1200" dirty="0"/>
            <a:t>can choose whether to market his/her grain through the cash or the futures markets;</a:t>
          </a:r>
          <a:endParaRPr lang="en-US" sz="2300" kern="1200" dirty="0"/>
        </a:p>
      </dsp:txBody>
      <dsp:txXfrm>
        <a:off x="662817" y="1777658"/>
        <a:ext cx="4985202" cy="1399321"/>
      </dsp:txXfrm>
    </dsp:sp>
    <dsp:sp modelId="{EAB25AA2-2A0E-43AA-B855-B9502D9BAB6C}">
      <dsp:nvSpPr>
        <dsp:cNvPr id="0" name=""/>
        <dsp:cNvSpPr/>
      </dsp:nvSpPr>
      <dsp:spPr>
        <a:xfrm>
          <a:off x="1203646" y="3468247"/>
          <a:ext cx="6622791" cy="148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The Delivery Value Equivalent (</a:t>
          </a:r>
          <a:r>
            <a:rPr lang="en-US" sz="2300" b="0" i="0" kern="1200" dirty="0">
              <a:solidFill>
                <a:srgbClr val="FF552E"/>
              </a:solidFill>
            </a:rPr>
            <a:t>DVE</a:t>
          </a:r>
          <a:r>
            <a:rPr lang="en-US" sz="2300" b="0" i="0" kern="1200" dirty="0"/>
            <a:t>) is a framework for comparison between the two.</a:t>
          </a:r>
          <a:endParaRPr lang="en-US" sz="2300" kern="1200" dirty="0"/>
        </a:p>
      </dsp:txBody>
      <dsp:txXfrm>
        <a:off x="1247181" y="3511782"/>
        <a:ext cx="4985202" cy="1399321"/>
      </dsp:txXfrm>
    </dsp:sp>
    <dsp:sp modelId="{41CFBCF6-4CA2-4A2E-AFB6-AE0125DF15BF}">
      <dsp:nvSpPr>
        <dsp:cNvPr id="0" name=""/>
        <dsp:cNvSpPr/>
      </dsp:nvSpPr>
      <dsp:spPr>
        <a:xfrm>
          <a:off x="5691555" y="1127180"/>
          <a:ext cx="966154" cy="966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908940" y="1127180"/>
        <a:ext cx="531384" cy="727031"/>
      </dsp:txXfrm>
    </dsp:sp>
    <dsp:sp modelId="{64985970-8117-4545-A5CD-253EF3C65F61}">
      <dsp:nvSpPr>
        <dsp:cNvPr id="0" name=""/>
        <dsp:cNvSpPr/>
      </dsp:nvSpPr>
      <dsp:spPr>
        <a:xfrm>
          <a:off x="6275919" y="2851394"/>
          <a:ext cx="966154" cy="966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493304" y="2851394"/>
        <a:ext cx="531384" cy="727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38CFE-755B-489F-AE91-E7AA26F8BA5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D47BE-F2D6-4341-A7A2-523F07786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8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2DEC-3F6B-42B5-88E6-00A72F54B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5C45E-F882-4815-AB13-B9DB92066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7504F-D9FB-48F8-B761-8D1B2C9C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E6139-3F33-41FB-9F5A-D2334588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DD414-D831-4383-9271-993CECA5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0DAC-F3A0-4524-8C98-16082715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444A3-89F0-4D99-BF97-46F433273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DA929-90E2-46D3-B5AA-BA1209C6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1F3EC-24E6-4C1A-9EA4-9E3BA8C4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F958-048B-432A-A61F-9F6337CE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E0382-BB83-46D5-BEFC-FC3A47471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D6306-BF26-4DB4-9D37-AE309AC36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428DC-B5DB-486C-B661-69CB854B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F116-5462-4941-B901-4B1EF98A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E86E7-9435-4922-B071-DA4227A6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" y="2031"/>
            <a:ext cx="12181172" cy="68539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28801" y="1733177"/>
            <a:ext cx="8534400" cy="1470025"/>
          </a:xfrm>
        </p:spPr>
        <p:txBody>
          <a:bodyPr/>
          <a:lstStyle>
            <a:lvl1pPr>
              <a:defRPr b="0" i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203202"/>
            <a:ext cx="8534400" cy="1191001"/>
          </a:xfrm>
        </p:spPr>
        <p:txBody>
          <a:bodyPr>
            <a:normAutofit/>
          </a:bodyPr>
          <a:lstStyle>
            <a:lvl1pPr marL="0" indent="0" algn="ctr">
              <a:buNone/>
              <a:defRPr sz="3467">
                <a:solidFill>
                  <a:srgbClr val="13294B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93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456" y="5922292"/>
            <a:ext cx="2186040" cy="804528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502400" y="1794934"/>
            <a:ext cx="4995333" cy="354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buFont typeface="Wingdings" panose="05000000000000000000" pitchFamily="2" charset="2"/>
              <a:buChar char="Ø"/>
              <a:defRPr sz="2667">
                <a:solidFill>
                  <a:srgbClr val="5E6367"/>
                </a:solidFill>
              </a:defRPr>
            </a:lvl1pPr>
            <a:lvl2pPr marL="990575" indent="-380990">
              <a:buFont typeface="Arial" panose="020B0604020202020204" pitchFamily="34" charset="0"/>
              <a:buChar char="•"/>
              <a:defRPr sz="2667">
                <a:solidFill>
                  <a:srgbClr val="5E6367"/>
                </a:solidFill>
              </a:defRPr>
            </a:lvl2pPr>
            <a:lvl3pPr marL="914400" indent="0">
              <a:buNone/>
              <a:defRPr sz="1867">
                <a:solidFill>
                  <a:srgbClr val="5E6367"/>
                </a:solidFill>
              </a:defRPr>
            </a:lvl3pPr>
            <a:lvl4pPr>
              <a:defRPr>
                <a:solidFill>
                  <a:srgbClr val="5E6367"/>
                </a:solidFill>
              </a:defRPr>
            </a:lvl4pPr>
            <a:lvl5pPr>
              <a:defRPr>
                <a:solidFill>
                  <a:srgbClr val="5E6367"/>
                </a:solidFill>
              </a:defRPr>
            </a:lvl5pPr>
          </a:lstStyle>
          <a:p>
            <a:pPr lvl="0"/>
            <a:r>
              <a:rPr lang="en-US" dirty="0"/>
              <a:t>A</a:t>
            </a:r>
          </a:p>
          <a:p>
            <a:pPr lvl="1"/>
            <a:r>
              <a:rPr lang="en-US" sz="2133" dirty="0"/>
              <a:t>AAA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6600" y="37572"/>
            <a:ext cx="64939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C2D74-C054-40A6-84A8-33CC6A8FAB0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11475" y="1794934"/>
            <a:ext cx="4995332" cy="3547533"/>
          </a:xfrm>
        </p:spPr>
        <p:txBody>
          <a:bodyPr>
            <a:normAutofit/>
          </a:bodyPr>
          <a:lstStyle>
            <a:lvl1pPr marL="457189" indent="-457189">
              <a:buFont typeface="Wingdings" panose="05000000000000000000" pitchFamily="2" charset="2"/>
              <a:buChar char="Ø"/>
              <a:defRPr lang="en-US" sz="2667" kern="1200" dirty="0">
                <a:solidFill>
                  <a:srgbClr val="5E6367"/>
                </a:solidFill>
                <a:latin typeface="+mj-lt"/>
                <a:ea typeface="+mn-ea"/>
                <a:cs typeface="Arial"/>
              </a:defRPr>
            </a:lvl1pPr>
            <a:lvl2pPr marL="990575" indent="-380990">
              <a:buFont typeface="Arial" panose="020B0604020202020204" pitchFamily="34" charset="0"/>
              <a:buChar char="•"/>
              <a:defRPr lang="en-US" sz="2667" b="0" i="0" kern="1200" dirty="0">
                <a:solidFill>
                  <a:srgbClr val="5E6367"/>
                </a:solidFill>
                <a:latin typeface="+mj-lt"/>
                <a:ea typeface="+mn-ea"/>
                <a:cs typeface="Arial"/>
              </a:defRPr>
            </a:lvl2pPr>
            <a:lvl3pPr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A</a:t>
            </a:r>
          </a:p>
          <a:p>
            <a:pPr lvl="1"/>
            <a:r>
              <a:rPr lang="en-US" sz="2133" dirty="0"/>
              <a:t>AAA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3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3622885" y="-8196"/>
            <a:ext cx="8569115" cy="3187295"/>
          </a:xfrm>
          <a:prstGeom prst="rect">
            <a:avLst/>
          </a:prstGeom>
          <a:solidFill>
            <a:srgbClr val="132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1"/>
          </p:nvPr>
        </p:nvSpPr>
        <p:spPr>
          <a:xfrm>
            <a:off x="3622886" y="3252841"/>
            <a:ext cx="2757157" cy="27202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94B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/>
          </p:nvPr>
        </p:nvSpPr>
        <p:spPr>
          <a:xfrm>
            <a:off x="6474240" y="3252841"/>
            <a:ext cx="5717760" cy="27202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94B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3539613" cy="598129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94B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678" y="2019870"/>
            <a:ext cx="7874069" cy="1159231"/>
          </a:xfrm>
        </p:spPr>
        <p:txBody>
          <a:bodyPr anchor="t">
            <a:normAutofit/>
          </a:bodyPr>
          <a:lstStyle>
            <a:lvl1pPr algn="l">
              <a:defRPr sz="4000" b="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5678" y="432264"/>
            <a:ext cx="7874069" cy="1500187"/>
          </a:xfrm>
        </p:spPr>
        <p:txBody>
          <a:bodyPr anchor="b"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3965678" y="6120581"/>
            <a:ext cx="7874069" cy="552051"/>
          </a:xfrm>
        </p:spPr>
        <p:txBody>
          <a:bodyPr anchor="t">
            <a:normAutofit/>
          </a:bodyPr>
          <a:lstStyle>
            <a:lvl1pPr marL="0" indent="0" algn="l">
              <a:buNone/>
              <a:defRPr sz="2133">
                <a:solidFill>
                  <a:srgbClr val="13294B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046840"/>
            <a:ext cx="3539613" cy="819355"/>
          </a:xfrm>
          <a:prstGeom prst="rect">
            <a:avLst/>
          </a:prstGeom>
          <a:solidFill>
            <a:srgbClr val="A7A9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1833CB-1035-C24B-97D0-5F641F620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162" y="6056696"/>
            <a:ext cx="2204060" cy="8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4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3539613" cy="5981291"/>
          </a:xfrm>
          <a:prstGeom prst="rect">
            <a:avLst/>
          </a:prstGeom>
          <a:solidFill>
            <a:srgbClr val="132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046840"/>
            <a:ext cx="3539613" cy="819355"/>
          </a:xfrm>
          <a:prstGeom prst="rect">
            <a:avLst/>
          </a:prstGeom>
          <a:solidFill>
            <a:srgbClr val="A7A9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835" y="540775"/>
            <a:ext cx="7791520" cy="876864"/>
          </a:xfrm>
        </p:spPr>
        <p:txBody>
          <a:bodyPr>
            <a:normAutofit/>
          </a:bodyPr>
          <a:lstStyle>
            <a:lvl1pPr algn="l">
              <a:defRPr sz="3733">
                <a:solidFill>
                  <a:srgbClr val="FF55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39" y="1501879"/>
            <a:ext cx="7791519" cy="4954639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0"/>
          </p:nvPr>
        </p:nvSpPr>
        <p:spPr>
          <a:xfrm>
            <a:off x="185725" y="540776"/>
            <a:ext cx="3135399" cy="20483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185725" y="2706331"/>
            <a:ext cx="3135399" cy="210328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162" y="6056696"/>
            <a:ext cx="2204060" cy="8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5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204192" cy="6866195"/>
          </a:xfrm>
          <a:prstGeom prst="rect">
            <a:avLst/>
          </a:prstGeom>
          <a:solidFill>
            <a:srgbClr val="132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456" y="5922292"/>
            <a:ext cx="2186040" cy="804528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FF55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82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669B-CD49-4947-B249-78B5B882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EAE16-B44C-4ABC-ABBE-EC3BC9C8C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B4865-1279-48EA-ACB8-A80DFA05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D29D8-C974-45D5-A5BC-590F93D9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5391C-4CCA-4BDA-86F2-7ECDC9C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8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FDE9-41CE-4117-81B6-988E4F6D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62A2-09D9-4D22-B29F-012E84196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F891E-A341-4E81-AFD8-31560E1A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2F7B-6323-4829-A8A3-41D44288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79BB-1E0C-4DAB-95CC-055D2D29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11C7-8084-453C-A537-779941DA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8A850-FCBB-44C7-9270-9A111FB57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76686-A689-4107-B954-7B132976C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0F90A-FB0C-48C3-B8D0-C98DF5C9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D11AE-12C5-4324-BAFF-BC8791D5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376D-CFDD-43CC-A168-B4823224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2D37-A1B3-44D8-81CA-382FFE81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81EDD-4524-4E1B-A7B9-5BE1FE4D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52C58-1E8F-4F69-9F36-E54AD3EC5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A0694-A4C5-4F35-A2AD-E6F14D951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428AF-6F8E-4429-8858-E0F9CF90E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B18B4-0340-4F9C-9547-A0147BEB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8A42C-A812-4BDE-842E-A6AA0A62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B2A57-B949-4766-86B5-5251D522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44F2-557E-407C-A58B-7A8ACCAB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92C0C-0CE9-495D-A284-F0711663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23D22-D98D-4E32-8568-5E659350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44973-B0E2-4B3B-B1C1-7580F227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2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44A78-2C28-480C-861F-B857692A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1FF79-CDB3-4A3F-83C5-A62C219F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9426-0FC2-42BA-8988-D26FBB8B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6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B896-6A2D-461E-9137-11339021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4CE4-1A60-47F4-AF2F-56EFB3B8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79A57-13D5-4DC3-8640-1259A7EAA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88DAF-3DA7-4EAB-BEF1-ED889609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79DDC-A931-4D8A-ABBA-BFF2846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A638D-2DF3-42E5-A254-484B907F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BFCD-140B-4A67-B03D-85FA197D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FE3BE-6005-418F-868F-F0F9CB2BE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9ABB8-6AEA-4B9D-83E7-195FCF89E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DD33D-472F-422C-8FB3-46015396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533A0-FE01-4735-AC69-8D34C659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EF071-176B-4D98-A434-8A8D1EE4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B5559-5E9D-435E-8714-D8171A44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D0C0C-7DF8-4956-8313-260B6D4C5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70079-FF3A-4CC0-90EC-8159F3DFA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20C24-0EA2-49E0-B53E-50BC5AC1D1B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D81C8-402F-4076-BAFC-58F4D1614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630CE-573A-4A45-884F-90DB3BD5B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1299-03CB-4EAD-AA40-E64B9DCE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F04E-16BA-BD47-9AF4-EA4B75D13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Corn futures deliveries: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/>
              <a:t>			</a:t>
            </a:r>
            <a:r>
              <a:rPr lang="en-US" i="1" dirty="0"/>
              <a:t>Why? When? So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2BED2-9D11-B546-9B22-81E6C3A12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1" y="3565341"/>
            <a:ext cx="8534400" cy="11910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Vitor M. O. Fernandes</a:t>
            </a:r>
          </a:p>
          <a:p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Eugene L. Kunda</a:t>
            </a:r>
            <a:r>
              <a:rPr lang="en-US" sz="3400" dirty="0">
                <a:solidFill>
                  <a:srgbClr val="E84A27"/>
                </a:solidFill>
              </a:rPr>
              <a:t>*</a:t>
            </a:r>
          </a:p>
          <a:p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Michel A. Robe</a:t>
            </a:r>
            <a:r>
              <a:rPr lang="en-US" dirty="0">
                <a:solidFill>
                  <a:srgbClr val="E84A27"/>
                </a:solidFill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C81E2-E051-6E4B-814C-C63140C4ED79}"/>
              </a:ext>
            </a:extLst>
          </p:cNvPr>
          <p:cNvSpPr txBox="1"/>
          <p:nvPr/>
        </p:nvSpPr>
        <p:spPr>
          <a:xfrm>
            <a:off x="682028" y="498064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aseline="30000" dirty="0">
                <a:solidFill>
                  <a:srgbClr val="E84A27"/>
                </a:solidFill>
              </a:rPr>
              <a:t>*</a:t>
            </a:r>
            <a:r>
              <a:rPr lang="en-US" sz="2400" dirty="0">
                <a:solidFill>
                  <a:srgbClr val="E84A27"/>
                </a:solidFill>
              </a:rPr>
              <a:t> CFTC Disclaimer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09662-9D14-0048-3E80-EFC1B1D5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67" y="5791813"/>
            <a:ext cx="2620702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F4CC2-C588-45DD-9B81-01839D68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E84A27"/>
                </a:solidFill>
                <a:latin typeface="+mn-lt"/>
              </a:rPr>
              <a:t>Testable Hypotheses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60CE0C-524B-495F-974F-D2E3B1519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1477296" cy="4708525"/>
          </a:xfrm>
        </p:spPr>
        <p:txBody>
          <a:bodyPr>
            <a:normAutofit fontScale="85000" lnSpcReduction="10000"/>
          </a:bodyPr>
          <a:lstStyle/>
          <a:p>
            <a:pPr marL="457189" indent="-457189"/>
            <a:r>
              <a:rPr lang="en-US" sz="2933" dirty="0">
                <a:solidFill>
                  <a:srgbClr val="E84A27"/>
                </a:solidFill>
                <a:ea typeface="+mj-ea"/>
              </a:rPr>
              <a:t>#1 Occurrence</a:t>
            </a:r>
            <a:r>
              <a:rPr lang="en-US" sz="2933" dirty="0">
                <a:solidFill>
                  <a:srgbClr val="FF552E"/>
                </a:solidFill>
                <a:ea typeface="+mj-ea"/>
              </a:rPr>
              <a:t>:</a:t>
            </a:r>
            <a:r>
              <a:rPr lang="en-US" sz="4667" b="1" dirty="0">
                <a:solidFill>
                  <a:srgbClr val="FF552E"/>
                </a:solidFill>
                <a:ea typeface="+mj-ea"/>
              </a:rPr>
              <a:t> </a:t>
            </a:r>
            <a:r>
              <a:rPr lang="en-US" sz="2933" dirty="0"/>
              <a:t>The difference between (</a:t>
            </a:r>
            <a:r>
              <a:rPr lang="en-US" sz="2933" dirty="0" err="1"/>
              <a:t>i</a:t>
            </a:r>
            <a:r>
              <a:rPr lang="en-US" sz="2933" dirty="0"/>
              <a:t>) </a:t>
            </a:r>
            <a:r>
              <a:rPr lang="en-US" sz="2933" dirty="0" err="1"/>
              <a:t>NoLa</a:t>
            </a:r>
            <a:r>
              <a:rPr lang="en-US" sz="2933" dirty="0"/>
              <a:t> basis &amp; (ii) DVE has no impact on the occurrence </a:t>
            </a:r>
            <a:r>
              <a:rPr lang="en-US" sz="2933" u="sng" dirty="0"/>
              <a:t>or</a:t>
            </a:r>
            <a:r>
              <a:rPr lang="en-US" sz="2933" dirty="0"/>
              <a:t> on the quantity of deliveries (</a:t>
            </a:r>
            <a:r>
              <a:rPr lang="en-US" sz="2933" i="1" dirty="0"/>
              <a:t>we </a:t>
            </a:r>
            <a:r>
              <a:rPr lang="en-US" sz="2933" i="1" u="sng" dirty="0"/>
              <a:t>expect to reject </a:t>
            </a:r>
            <a:r>
              <a:rPr lang="en-US" sz="2933" i="1" dirty="0"/>
              <a:t>this hypothesis</a:t>
            </a:r>
            <a:r>
              <a:rPr lang="en-US" sz="2933" dirty="0"/>
              <a:t>);</a:t>
            </a:r>
          </a:p>
          <a:p>
            <a:pPr marL="457189" indent="-457189"/>
            <a:endParaRPr lang="en-US" sz="2933" dirty="0"/>
          </a:p>
          <a:p>
            <a:pPr marL="457189" indent="-457189"/>
            <a:r>
              <a:rPr lang="en-US" sz="2933" dirty="0">
                <a:solidFill>
                  <a:srgbClr val="E84A27"/>
                </a:solidFill>
                <a:ea typeface="+mj-ea"/>
              </a:rPr>
              <a:t>#2 Timing:</a:t>
            </a:r>
            <a:r>
              <a:rPr lang="en-US" sz="2933" dirty="0">
                <a:solidFill>
                  <a:srgbClr val="FF552E"/>
                </a:solidFill>
                <a:ea typeface="+mj-ea"/>
              </a:rPr>
              <a:t> </a:t>
            </a:r>
            <a:r>
              <a:rPr lang="en-US" sz="2933" dirty="0"/>
              <a:t>When market is in carry, deliveries tend to happen early; When carry is absent, deliveries tend to happen late </a:t>
            </a:r>
            <a:r>
              <a:rPr lang="en-US" sz="2933" i="1" dirty="0"/>
              <a:t>(we </a:t>
            </a:r>
            <a:r>
              <a:rPr lang="en-US" sz="2933" i="1" u="sng" dirty="0"/>
              <a:t>expect to accept</a:t>
            </a:r>
            <a:r>
              <a:rPr lang="en-US" sz="2933" i="1" dirty="0"/>
              <a:t> this hypothesis)</a:t>
            </a:r>
            <a:r>
              <a:rPr lang="en-US" sz="2933" dirty="0"/>
              <a:t>;</a:t>
            </a:r>
          </a:p>
          <a:p>
            <a:pPr marL="457189" indent="-457189"/>
            <a:endParaRPr lang="en-US" sz="2933" dirty="0"/>
          </a:p>
          <a:p>
            <a:pPr marL="457189" indent="-457189"/>
            <a:r>
              <a:rPr lang="en-US" sz="2933" dirty="0">
                <a:solidFill>
                  <a:srgbClr val="E84A27"/>
                </a:solidFill>
                <a:ea typeface="+mj-ea"/>
              </a:rPr>
              <a:t>#3 Impact: </a:t>
            </a:r>
            <a:r>
              <a:rPr lang="en-US" sz="2933" dirty="0"/>
              <a:t>Issuing new Shipping Certificates in the delivery period has no impact on the nearby calendar spread price (</a:t>
            </a:r>
            <a:r>
              <a:rPr lang="en-US" sz="2933" i="1" dirty="0"/>
              <a:t>we </a:t>
            </a:r>
            <a:r>
              <a:rPr lang="en-US" sz="2933" i="1" u="sng" dirty="0"/>
              <a:t>expect to reject</a:t>
            </a:r>
            <a:r>
              <a:rPr lang="en-US" sz="2933" i="1" dirty="0"/>
              <a:t> this hypothesis</a:t>
            </a:r>
            <a:r>
              <a:rPr lang="en-US" sz="2933" dirty="0"/>
              <a:t>);</a:t>
            </a:r>
          </a:p>
          <a:p>
            <a:pPr marL="1066773" lvl="1" indent="-457189"/>
            <a:r>
              <a:rPr lang="en-US" sz="2933" dirty="0"/>
              <a:t>Impact from the close of the day-trading session to the opening of the overnight-trading session;</a:t>
            </a:r>
          </a:p>
          <a:p>
            <a:pPr marL="1066773" lvl="1" indent="-457189"/>
            <a:r>
              <a:rPr lang="en-US" sz="2933" dirty="0"/>
              <a:t>Front-month to first-deferred spread.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28BEB-EE03-54C7-95EC-9551D2F7A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38" y="6034606"/>
            <a:ext cx="527644" cy="6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E26294-AF87-4BB4-9962-8898181B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964954"/>
            <a:ext cx="5799992" cy="547980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E84A27"/>
                </a:solidFill>
              </a:rPr>
              <a:t>Deliveries should happen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E84A27"/>
                </a:solidFill>
              </a:rPr>
              <a:t>	     </a:t>
            </a:r>
            <a:r>
              <a:rPr lang="en-US" sz="2800" i="1" dirty="0">
                <a:solidFill>
                  <a:srgbClr val="E84A27"/>
                </a:solidFill>
              </a:rPr>
              <a:t>when</a:t>
            </a:r>
            <a:r>
              <a:rPr lang="en-US" sz="2800" dirty="0">
                <a:solidFill>
                  <a:srgbClr val="E84A27"/>
                </a:solidFill>
              </a:rPr>
              <a:t> </a:t>
            </a:r>
            <a:r>
              <a:rPr lang="en-US" sz="2800" b="1" dirty="0">
                <a:solidFill>
                  <a:srgbClr val="E84A27"/>
                </a:solidFill>
              </a:rPr>
              <a:t>DVE &gt; Basis</a:t>
            </a:r>
          </a:p>
          <a:p>
            <a:r>
              <a:rPr lang="en-US" sz="2800" dirty="0">
                <a:solidFill>
                  <a:schemeClr val="tx1"/>
                </a:solidFill>
              </a:rPr>
              <a:t>Transversal Line: DVE = Basis</a:t>
            </a:r>
          </a:p>
          <a:p>
            <a:r>
              <a:rPr lang="en-US" sz="2800" dirty="0">
                <a:solidFill>
                  <a:schemeClr val="tx1"/>
                </a:solidFill>
              </a:rPr>
              <a:t>344 days with deliveries</a:t>
            </a:r>
          </a:p>
          <a:p>
            <a:pPr marL="1066773" lvl="1" indent="-457189"/>
            <a:r>
              <a:rPr lang="en-US" sz="2800" dirty="0">
                <a:solidFill>
                  <a:schemeClr val="tx1"/>
                </a:solidFill>
              </a:rPr>
              <a:t>318 in days when DVE &gt; Basis; </a:t>
            </a:r>
            <a:r>
              <a:rPr lang="en-US" sz="2800" i="1" dirty="0">
                <a:solidFill>
                  <a:schemeClr val="tx1"/>
                </a:solidFill>
              </a:rPr>
              <a:t>only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26 in days when DVE &lt; Basis</a:t>
            </a:r>
          </a:p>
          <a:p>
            <a:pPr marL="1066773" lvl="1" indent="-457189"/>
            <a:r>
              <a:rPr lang="en-US" sz="2800" dirty="0">
                <a:solidFill>
                  <a:schemeClr val="tx1"/>
                </a:solidFill>
              </a:rPr>
              <a:t>108,318 (97.6%) contracts in days where DVE &gt; Basis; </a:t>
            </a:r>
            <a:r>
              <a:rPr lang="en-US" sz="2800" i="1" dirty="0">
                <a:solidFill>
                  <a:schemeClr val="tx1"/>
                </a:solidFill>
              </a:rPr>
              <a:t>only 2,656 contracts when DVE &lt; Basis (2.4%)</a:t>
            </a:r>
          </a:p>
          <a:p>
            <a:pPr marL="533387"/>
            <a:r>
              <a:rPr lang="en-US" sz="2800" dirty="0">
                <a:solidFill>
                  <a:schemeClr val="tx1"/>
                </a:solidFill>
              </a:rPr>
              <a:t>Our </a:t>
            </a:r>
            <a:r>
              <a:rPr lang="en-US" sz="2800" dirty="0">
                <a:solidFill>
                  <a:srgbClr val="E84A27"/>
                </a:solidFill>
              </a:rPr>
              <a:t>intuition</a:t>
            </a:r>
            <a:r>
              <a:rPr lang="en-US" sz="2800" dirty="0">
                <a:solidFill>
                  <a:schemeClr val="tx1"/>
                </a:solidFill>
              </a:rPr>
              <a:t> was </a:t>
            </a:r>
            <a:r>
              <a:rPr lang="en-US" sz="2800" dirty="0">
                <a:solidFill>
                  <a:srgbClr val="E84A27"/>
                </a:solidFill>
              </a:rPr>
              <a:t>correct</a:t>
            </a:r>
          </a:p>
          <a:p>
            <a:pPr marL="1066773" lvl="1" indent="-457189"/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B5A72-1407-410C-B9F2-4017A575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649393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1. </a:t>
            </a:r>
            <a:r>
              <a:rPr lang="en-US" dirty="0">
                <a:solidFill>
                  <a:srgbClr val="FF552E"/>
                </a:solidFill>
                <a:latin typeface="+mn-lt"/>
              </a:rPr>
              <a:t>Results: Why?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– DVE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vs.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Basis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A3555-E847-C642-8CAD-F0107426942C}"/>
              </a:ext>
            </a:extLst>
          </p:cNvPr>
          <p:cNvSpPr txBox="1"/>
          <p:nvPr/>
        </p:nvSpPr>
        <p:spPr>
          <a:xfrm>
            <a:off x="914400" y="964954"/>
            <a:ext cx="4666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/>
              </a:rPr>
              <a:t>#Intentions and DVE </a:t>
            </a:r>
            <a:r>
              <a:rPr lang="en-US" sz="2800" i="1" dirty="0">
                <a:cs typeface="Arial"/>
              </a:rPr>
              <a:t>vs.</a:t>
            </a:r>
            <a:r>
              <a:rPr lang="en-US" sz="2800" dirty="0">
                <a:cs typeface="Arial"/>
              </a:rPr>
              <a:t> Basis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9F759-8EAA-2847-8792-08266EBD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7" y="1741651"/>
            <a:ext cx="5883012" cy="3824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BC6813-725A-7CA6-AC21-1DE5C8EFF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757" y="6056262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1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51B3C-304A-1740-BAC6-D161D149D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225" y="1143000"/>
            <a:ext cx="6177278" cy="486214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Av. (Basis-DVE) significant (at 10% or less) in all 48 models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5% in 45/48 models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1% or less in 29/48 models;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Comparing models without R</a:t>
            </a:r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: shared variance between predicted and observed values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Best fit models control for month, calendar slope, and include the first 4 to 11 days of the delivery sequence.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C4CD2-8A43-8741-9874-81324F47F5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0225" y="1143000"/>
            <a:ext cx="4953000" cy="36762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Negative relation, as expected from Hypothesis 1: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The closer to 0 the value of (Basis – DVE) is, the smaller the # deliveries should be.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A4150D4-B814-AF31-50E7-1EBA2EF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936266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1. Results – DVE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vs.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Basis </a:t>
            </a:r>
            <a:r>
              <a:rPr lang="en-US" i="1" dirty="0">
                <a:solidFill>
                  <a:schemeClr val="tx1"/>
                </a:solidFill>
              </a:rPr>
              <a:t>(as time allows)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E38744-CAFD-C9D4-F077-CB0944D2E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757" y="6056262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8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266DF-618B-47F6-B977-C89B0E55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7" y="1055078"/>
            <a:ext cx="6180992" cy="455441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First intentions should happen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amid </a:t>
            </a:r>
            <a:r>
              <a:rPr lang="en-US" sz="2800" u="sng" dirty="0">
                <a:solidFill>
                  <a:schemeClr val="tx1"/>
                </a:solidFill>
              </a:rPr>
              <a:t>contango</a:t>
            </a:r>
            <a:r>
              <a:rPr lang="en-US" sz="2800" dirty="0">
                <a:solidFill>
                  <a:schemeClr val="tx1"/>
                </a:solidFill>
              </a:rPr>
              <a:t>: at the very beginning of the delivery period;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in </a:t>
            </a:r>
            <a:r>
              <a:rPr lang="en-US" sz="2800" u="sng" dirty="0">
                <a:solidFill>
                  <a:schemeClr val="tx1"/>
                </a:solidFill>
              </a:rPr>
              <a:t>backwardation</a:t>
            </a:r>
            <a:r>
              <a:rPr lang="en-US" sz="2800" dirty="0">
                <a:solidFill>
                  <a:schemeClr val="tx1"/>
                </a:solidFill>
              </a:rPr>
              <a:t>: at the very end.</a:t>
            </a:r>
          </a:p>
          <a:p>
            <a:r>
              <a:rPr lang="en-US" sz="2800" dirty="0">
                <a:solidFill>
                  <a:schemeClr val="tx1"/>
                </a:solidFill>
              </a:rPr>
              <a:t>Findings: our </a:t>
            </a:r>
            <a:r>
              <a:rPr lang="en-US" sz="2800" dirty="0">
                <a:solidFill>
                  <a:srgbClr val="FF552E"/>
                </a:solidFill>
              </a:rPr>
              <a:t>intuition</a:t>
            </a:r>
            <a:r>
              <a:rPr lang="en-US" sz="2800" dirty="0">
                <a:solidFill>
                  <a:schemeClr val="tx1"/>
                </a:solidFill>
              </a:rPr>
              <a:t> is </a:t>
            </a:r>
            <a:r>
              <a:rPr lang="en-US" sz="2800" dirty="0">
                <a:solidFill>
                  <a:srgbClr val="FF552E"/>
                </a:solidFill>
              </a:rPr>
              <a:t>correct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12,975 of all 14,813 deliveries under contango happen in first 2 days of delivery period;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734 of all 997 deliveries under backwardation happen in last 2 days of delivery period.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4F7E67-7D61-450D-BE6E-EDEF589A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6493933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2. </a:t>
            </a:r>
            <a:r>
              <a:rPr lang="en-US" dirty="0">
                <a:solidFill>
                  <a:srgbClr val="FF552E"/>
                </a:solidFill>
                <a:latin typeface="+mn-lt"/>
              </a:rPr>
              <a:t>Results – When?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Timing: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22CB7-AA71-C749-B7FB-61F3E8EB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498" y="325118"/>
            <a:ext cx="3925293" cy="2906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F51EB3-AEBD-3542-AC80-5C020066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495" y="3336446"/>
            <a:ext cx="3925292" cy="2968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2B8D87-DB62-0019-487D-07AFAA89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757" y="6056262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9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7B5EC6-D66A-4919-B9CC-D30FF0DB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6493933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2. Results - Timing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4FFEA2-1BC0-4F3A-A6C4-140D6EEFD2FF}"/>
              </a:ext>
            </a:extLst>
          </p:cNvPr>
          <p:cNvSpPr txBox="1">
            <a:spLocks/>
          </p:cNvSpPr>
          <p:nvPr/>
        </p:nvSpPr>
        <p:spPr>
          <a:xfrm>
            <a:off x="188684" y="1171415"/>
            <a:ext cx="6027432" cy="424831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b="0" i="0" kern="1200">
                <a:solidFill>
                  <a:srgbClr val="5E6367"/>
                </a:solidFill>
                <a:latin typeface="Montserrat" pitchFamily="2" charset="77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E6367"/>
                </a:solidFill>
                <a:latin typeface="Montserrat" pitchFamily="2" charset="77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5E6367"/>
                </a:solidFill>
                <a:latin typeface="Montserrat" pitchFamily="2" charset="77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5E6367"/>
                </a:solidFill>
                <a:latin typeface="Montserrat" pitchFamily="2" charset="77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5E6367"/>
                </a:solidFill>
                <a:latin typeface="Montserrat" pitchFamily="2" charset="77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II. </a:t>
            </a:r>
            <a:r>
              <a:rPr lang="en-US" b="1" u="sng" dirty="0">
                <a:solidFill>
                  <a:schemeClr val="tx1"/>
                </a:solidFill>
                <a:latin typeface="+mn-lt"/>
              </a:rPr>
              <a:t>Delving into patterns </a:t>
            </a:r>
            <a:r>
              <a:rPr lang="en-US" i="1" dirty="0">
                <a:solidFill>
                  <a:schemeClr val="tx1"/>
                </a:solidFill>
              </a:rPr>
              <a:t>(as time allows)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intentions mostly on Last Trading Day (LTD) for backwardation;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Redeliveries</a:t>
            </a:r>
          </a:p>
          <a:p>
            <a:pPr marL="1142971" lvl="1" indent="-609585"/>
            <a:r>
              <a:rPr lang="en-US" dirty="0">
                <a:solidFill>
                  <a:schemeClr val="tx1"/>
                </a:solidFill>
                <a:latin typeface="+mn-lt"/>
              </a:rPr>
              <a:t>Certificates change hands “like a hot potato”. Intentions shrink in magnitude but remain plentiful until LTD. Certificates get cancelled or are held as arbitrage is no longer viable</a:t>
            </a:r>
          </a:p>
          <a:p>
            <a:pPr marL="609585" indent="-609585"/>
            <a:r>
              <a:rPr lang="en-US" dirty="0">
                <a:solidFill>
                  <a:schemeClr val="tx1"/>
                </a:solidFill>
                <a:latin typeface="+mn-lt"/>
              </a:rPr>
              <a:t>Pattern: </a:t>
            </a:r>
          </a:p>
          <a:p>
            <a:pPr marL="1142971" lvl="1" indent="-609585"/>
            <a:r>
              <a:rPr lang="en-US" dirty="0">
                <a:solidFill>
                  <a:schemeClr val="tx1"/>
                </a:solidFill>
                <a:latin typeface="+mn-lt"/>
              </a:rPr>
              <a:t>with carry, early deliveries initiated by short; </a:t>
            </a:r>
          </a:p>
          <a:p>
            <a:pPr marL="1142971" lvl="1" indent="-609585"/>
            <a:r>
              <a:rPr lang="en-US" dirty="0">
                <a:solidFill>
                  <a:schemeClr val="tx1"/>
                </a:solidFill>
                <a:latin typeface="+mn-lt"/>
              </a:rPr>
              <a:t>no carry, long forces delivery;</a:t>
            </a:r>
          </a:p>
          <a:p>
            <a:pPr marL="609585" indent="-609585"/>
            <a:r>
              <a:rPr lang="en-US" dirty="0">
                <a:solidFill>
                  <a:schemeClr val="tx1"/>
                </a:solidFill>
                <a:latin typeface="+mn-lt"/>
              </a:rPr>
              <a:t>Optionality in action: people sometimes hold on to their positions.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5E38A-0258-7E4F-83F1-E974F95DCE5E}"/>
              </a:ext>
            </a:extLst>
          </p:cNvPr>
          <p:cNvSpPr txBox="1"/>
          <p:nvPr/>
        </p:nvSpPr>
        <p:spPr>
          <a:xfrm>
            <a:off x="6390289" y="1"/>
            <a:ext cx="3048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1</a:t>
            </a:r>
            <a:r>
              <a:rPr lang="en-US" sz="1067" baseline="30000" dirty="0"/>
              <a:t>st</a:t>
            </a:r>
            <a:r>
              <a:rPr lang="en-US" sz="1067" dirty="0"/>
              <a:t> intentions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E33B6-FD8D-EE40-A0AF-5CD7FCB2C690}"/>
              </a:ext>
            </a:extLst>
          </p:cNvPr>
          <p:cNvSpPr txBox="1"/>
          <p:nvPr/>
        </p:nvSpPr>
        <p:spPr>
          <a:xfrm>
            <a:off x="6390289" y="3354102"/>
            <a:ext cx="3048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All intentions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908C2-0D35-5746-A16C-AF85D4FBC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6" y="276019"/>
            <a:ext cx="4995327" cy="308932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C90084D-463B-1941-9932-829F5DB5D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2399" y="3731105"/>
            <a:ext cx="4995333" cy="30893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834AA5-F807-5312-4853-31DD8EBDB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028" y="6021538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0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37374-0CEB-4AA6-A082-D675C05C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0"/>
            <a:ext cx="844826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3. </a:t>
            </a:r>
            <a:r>
              <a:rPr lang="en-US" dirty="0">
                <a:solidFill>
                  <a:srgbClr val="FF552E"/>
                </a:solidFill>
                <a:latin typeface="+mn-lt"/>
              </a:rPr>
              <a:t>Results: So What?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Deliveries &amp; Spreads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49F49-87EA-4967-BEF5-360D11B7BEF6}"/>
              </a:ext>
            </a:extLst>
          </p:cNvPr>
          <p:cNvSpPr txBox="1"/>
          <p:nvPr/>
        </p:nvSpPr>
        <p:spPr>
          <a:xfrm>
            <a:off x="1084729" y="1254806"/>
            <a:ext cx="10820400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cs typeface="Arial"/>
              </a:rPr>
              <a:t>CME updates/publishes DCUR table everyday at 4pm;</a:t>
            </a:r>
          </a:p>
          <a:p>
            <a:pPr marL="609585" indent="-60958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cs typeface="Arial"/>
              </a:rPr>
              <a:t>Only entities able to issue new Certificates are regular firms;</a:t>
            </a:r>
          </a:p>
          <a:p>
            <a:pPr marL="609585" indent="-60958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cs typeface="Arial"/>
              </a:rPr>
              <a:t>Once a Certificate is issued, the regular must go to delivery;</a:t>
            </a:r>
          </a:p>
          <a:p>
            <a:pPr marL="1219170" lvl="1" indent="-60958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i="1" dirty="0">
                <a:cs typeface="Arial"/>
              </a:rPr>
              <a:t>New issue = incoming delivery</a:t>
            </a:r>
            <a:r>
              <a:rPr lang="en-US" sz="2800" dirty="0">
                <a:cs typeface="Arial"/>
              </a:rPr>
              <a:t>;</a:t>
            </a:r>
          </a:p>
          <a:p>
            <a:pPr marL="609585" indent="-60958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cs typeface="Arial"/>
              </a:rPr>
              <a:t>Hypothesis 3: </a:t>
            </a:r>
            <a:r>
              <a:rPr lang="en-US" sz="2800" dirty="0">
                <a:solidFill>
                  <a:srgbClr val="FF552E"/>
                </a:solidFill>
                <a:cs typeface="Arial"/>
              </a:rPr>
              <a:t>An increase in Certs weakens the spread </a:t>
            </a:r>
            <a:endParaRPr lang="en-US" sz="2800" i="1" dirty="0">
              <a:solidFill>
                <a:srgbClr val="FF552E"/>
              </a:solidFill>
              <a:cs typeface="Arial"/>
            </a:endParaRPr>
          </a:p>
          <a:p>
            <a:pPr marL="1219170" lvl="1" indent="-60958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cs typeface="Arial"/>
              </a:rPr>
              <a:t>Intuition: F</a:t>
            </a:r>
            <a:r>
              <a:rPr lang="en-US" sz="2800" baseline="-25000" dirty="0">
                <a:cs typeface="Arial"/>
              </a:rPr>
              <a:t>1</a:t>
            </a:r>
            <a:r>
              <a:rPr lang="en-US" sz="2800" dirty="0">
                <a:cs typeface="Arial"/>
              </a:rPr>
              <a:t> </a:t>
            </a:r>
            <a:r>
              <a:rPr lang="en-US" sz="2800" i="1" dirty="0">
                <a:cs typeface="Arial"/>
              </a:rPr>
              <a:t>(= nearby)</a:t>
            </a:r>
            <a:r>
              <a:rPr lang="en-US" sz="2800" dirty="0">
                <a:cs typeface="Arial"/>
              </a:rPr>
              <a:t> falls but F</a:t>
            </a:r>
            <a:r>
              <a:rPr lang="en-US" sz="2800" baseline="-25000" dirty="0">
                <a:cs typeface="Arial"/>
              </a:rPr>
              <a:t>2</a:t>
            </a:r>
            <a:r>
              <a:rPr lang="en-US" sz="2800" dirty="0">
                <a:cs typeface="Arial"/>
              </a:rPr>
              <a:t> </a:t>
            </a:r>
            <a:r>
              <a:rPr lang="en-US" sz="2800" i="1" dirty="0">
                <a:cs typeface="Arial"/>
              </a:rPr>
              <a:t>(= first deferred) </a:t>
            </a:r>
            <a:r>
              <a:rPr lang="en-US" sz="2800" dirty="0">
                <a:cs typeface="Arial"/>
              </a:rPr>
              <a:t>is unaffected</a:t>
            </a:r>
          </a:p>
          <a:p>
            <a:pPr marL="1219170" lvl="1" indent="-60958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cs typeface="Arial"/>
              </a:rPr>
              <a:t>Formal test: The issuance of certificates in the delivery period has no impact on the nearby spread expect to reject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FA9C51-5C56-8DD4-9FBE-E587DE03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757" y="6056262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FA1FB-6FB5-4928-8FAB-D537F0D52A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1159" y="1847485"/>
            <a:ext cx="2946149" cy="2324888"/>
          </a:xfrm>
        </p:spPr>
        <p:txBody>
          <a:bodyPr>
            <a:normAutofit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4E52D7-1626-EC4A-B015-413917977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183" y="1000727"/>
            <a:ext cx="4651199" cy="2876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8BFC3-6BE5-0948-A03E-8BE57C68A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721" y="1015306"/>
            <a:ext cx="4651737" cy="2876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D675BB-268E-104F-943F-5CB47326F407}"/>
              </a:ext>
            </a:extLst>
          </p:cNvPr>
          <p:cNvSpPr txBox="1"/>
          <p:nvPr/>
        </p:nvSpPr>
        <p:spPr>
          <a:xfrm>
            <a:off x="349543" y="4245097"/>
            <a:ext cx="11361299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FF552E"/>
                </a:solidFill>
                <a:cs typeface="Arial"/>
              </a:rPr>
              <a:t>Puzzling finding</a:t>
            </a:r>
            <a:r>
              <a:rPr lang="en-US" sz="2800" dirty="0">
                <a:cs typeface="Arial"/>
              </a:rPr>
              <a:t>: No obvious difference in the spread returns on days when DCUR decrease (LHS) </a:t>
            </a:r>
            <a:r>
              <a:rPr lang="en-US" sz="2800" i="1" dirty="0">
                <a:cs typeface="Arial"/>
              </a:rPr>
              <a:t>vs</a:t>
            </a:r>
            <a:r>
              <a:rPr lang="en-US" sz="2800" dirty="0">
                <a:cs typeface="Arial"/>
              </a:rPr>
              <a:t>. on days when DCUR increase (RHS)</a:t>
            </a:r>
          </a:p>
          <a:p>
            <a:pPr marL="609585" indent="-60958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FF552E"/>
                </a:solidFill>
                <a:cs typeface="Arial"/>
              </a:rPr>
              <a:t>Revision underway</a:t>
            </a:r>
            <a:r>
              <a:rPr lang="en-US" sz="2800" dirty="0">
                <a:cs typeface="Arial"/>
              </a:rPr>
              <a:t>: control for “weak hands”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458BB90-D27A-3356-2683-9089A239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763524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3. Results: Deliveries &amp; Spreads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AABBA-2871-F795-C14E-49BE5191F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757" y="6056262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1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DEF2B0-E202-423C-8B33-D17B00F5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6493933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Final Remarks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1B5EA-CB4C-49DA-9E60-E2BAE25874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1475" y="1180573"/>
            <a:ext cx="10247734" cy="467636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DVE framework helps understand </a:t>
            </a:r>
            <a:r>
              <a:rPr lang="en-US" sz="2800" dirty="0">
                <a:solidFill>
                  <a:srgbClr val="FF552E"/>
                </a:solidFill>
                <a:latin typeface="+mn-lt"/>
              </a:rPr>
              <a:t>why corn deliveries take place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Futures are used as a merchandising tool more often by sellers than by buyers;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+mn-lt"/>
              </a:rPr>
              <a:t>DVE – basis difference drives optimality of deliveries.</a:t>
            </a:r>
          </a:p>
          <a:p>
            <a:r>
              <a:rPr lang="en-US" sz="2800" dirty="0">
                <a:solidFill>
                  <a:srgbClr val="FF552E"/>
                </a:solidFill>
                <a:latin typeface="+mn-lt"/>
              </a:rPr>
              <a:t>When deliveries happen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Timing depends on market carry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Deliveries happen (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800" dirty="0">
                <a:solidFill>
                  <a:srgbClr val="FF552E"/>
                </a:solidFill>
                <a:latin typeface="+mn-lt"/>
              </a:rPr>
              <a:t>early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when there is carry and (ii) </a:t>
            </a:r>
            <a:r>
              <a:rPr lang="en-US" sz="2800" dirty="0">
                <a:solidFill>
                  <a:srgbClr val="FF552E"/>
                </a:solidFill>
                <a:latin typeface="+mn-lt"/>
              </a:rPr>
              <a:t>late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when there is no carry.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Surprisingly, on average, we find no </a:t>
            </a:r>
            <a:r>
              <a:rPr lang="en-US" sz="2800" dirty="0">
                <a:solidFill>
                  <a:srgbClr val="FF552E"/>
                </a:solidFill>
                <a:latin typeface="+mn-lt"/>
              </a:rPr>
              <a:t>impact of deliveries on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calendar spread </a:t>
            </a:r>
            <a:r>
              <a:rPr lang="en-US" sz="2800" dirty="0">
                <a:solidFill>
                  <a:srgbClr val="FF552E"/>
                </a:solidFill>
                <a:latin typeface="+mn-lt"/>
              </a:rPr>
              <a:t>prices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(close-to-open returns):</a:t>
            </a:r>
          </a:p>
          <a:p>
            <a:pPr lvl="1"/>
            <a:r>
              <a:rPr lang="en-US" sz="2800" i="1" dirty="0">
                <a:solidFill>
                  <a:schemeClr val="tx1"/>
                </a:solidFill>
                <a:latin typeface="+mn-lt"/>
              </a:rPr>
              <a:t>Unconditional result; currently working on conditioning info.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C31241-5F8F-9B56-477F-52635752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757" y="6056262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E585E-B2CD-4838-89DB-927528E4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6493933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n-lt"/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AA06D-BE69-4FA1-ABAA-3C76BCF33C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3831" y="896471"/>
            <a:ext cx="10664339" cy="506505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“A futures contract is a temporary substitute for an eventual cash transaction. In markets that work, delivery is rarely made and taken; futures contracts are entered into for reasons other than exchange of title.”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Hieronymus – Economics of Futures Trading for Commercial and Personal Profit (1977, pg. 340)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Still, deliveries do happen.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Prior literature focuses on convergence problems and/or on valuing embedded options.</a:t>
            </a:r>
          </a:p>
          <a:p>
            <a:r>
              <a:rPr lang="en-US" sz="28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Our work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aims to enrich our understanding of agricultural futures by: 	(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 identifying incentives faced by market participants 			(ii) </a:t>
            </a:r>
            <a:r>
              <a:rPr lang="en-US" sz="2800" i="1" dirty="0">
                <a:solidFill>
                  <a:schemeClr val="tx1"/>
                </a:solidFill>
                <a:cs typeface="Arial" panose="020B0604020202020204" pitchFamily="34" charset="0"/>
              </a:rPr>
              <a:t>and, through them,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explaining the occurrence of deliveries. </a:t>
            </a:r>
          </a:p>
          <a:p>
            <a:endParaRPr 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23BA73-C7A7-74C8-AACF-15E74514B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757" y="6056262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5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3BAE3F-19DC-4EB7-A066-AC56E24C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7957457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CBOT Corn Futures Delivery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E32AE-D3DC-49A7-8F83-BF04B59071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8001" y="1699684"/>
            <a:ext cx="5359400" cy="35475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For CBOT corn, delivery is made not with the actual grain but with a financial instrument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(Delivery or Shipping Certificate)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that gives the owner control of the physical commodity     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(while paying storage fees)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99D3FB5-53AE-4D74-A6BD-BCB26AB6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799" y="1699684"/>
            <a:ext cx="5441951" cy="4335867"/>
          </a:xfr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33" dirty="0">
                <a:solidFill>
                  <a:schemeClr val="tx1"/>
                </a:solidFill>
              </a:rPr>
              <a:t>Someone who was long and  “stops” a futures contract has the following options:</a:t>
            </a:r>
          </a:p>
          <a:p>
            <a:r>
              <a:rPr lang="en-US" sz="2533" dirty="0">
                <a:solidFill>
                  <a:schemeClr val="tx1"/>
                </a:solidFill>
              </a:rPr>
              <a:t>(1) Hold the Cert for as long as desired, paying storage fees;</a:t>
            </a:r>
          </a:p>
          <a:p>
            <a:r>
              <a:rPr lang="en-US" sz="2533" dirty="0">
                <a:solidFill>
                  <a:schemeClr val="tx1"/>
                </a:solidFill>
              </a:rPr>
              <a:t>(2) Sell the Cert at a negotiated price </a:t>
            </a:r>
            <a:r>
              <a:rPr lang="en-US" sz="2533" i="1" dirty="0">
                <a:solidFill>
                  <a:schemeClr val="tx1"/>
                </a:solidFill>
              </a:rPr>
              <a:t>(in the “parallel” market)</a:t>
            </a:r>
            <a:r>
              <a:rPr lang="en-US" sz="2533" dirty="0">
                <a:solidFill>
                  <a:schemeClr val="tx1"/>
                </a:solidFill>
              </a:rPr>
              <a:t>;</a:t>
            </a:r>
          </a:p>
          <a:p>
            <a:r>
              <a:rPr lang="en-US" sz="2533" dirty="0">
                <a:solidFill>
                  <a:schemeClr val="tx1"/>
                </a:solidFill>
              </a:rPr>
              <a:t>(3) Sell futures and “go for delivery”, re-tendering the Cert to fulfill the contract </a:t>
            </a:r>
            <a:r>
              <a:rPr lang="en-US" sz="2533" i="1" dirty="0">
                <a:solidFill>
                  <a:schemeClr val="tx1"/>
                </a:solidFill>
              </a:rPr>
              <a:t>(either in the current month or in a deferred one).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1B5C47-DF39-37D4-C4B3-1BE6A88F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757" y="6056262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0A3987-C336-4CED-90AD-C9E5F8173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0187" y="703752"/>
            <a:ext cx="10351627" cy="5881777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1DD644C-2C51-4915-B541-2046EBF38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2925" y="6495812"/>
            <a:ext cx="8106151" cy="362188"/>
          </a:xfrm>
        </p:spPr>
        <p:txBody>
          <a:bodyPr>
            <a:noAutofit/>
          </a:bodyPr>
          <a:lstStyle/>
          <a:p>
            <a:pPr algn="ctr"/>
            <a:r>
              <a:rPr lang="en-US" i="1" dirty="0"/>
              <a:t>Source: CME Notes - Corn &amp; Soybeans Delivery Terms (2017, pg. 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A5AA5-DEB4-B241-9A37-441DE00CAED6}"/>
              </a:ext>
            </a:extLst>
          </p:cNvPr>
          <p:cNvSpPr/>
          <p:nvPr/>
        </p:nvSpPr>
        <p:spPr>
          <a:xfrm>
            <a:off x="9016818" y="3061158"/>
            <a:ext cx="228052" cy="210509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A1BE641-0003-43B5-86A9-1EC16086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7957457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CBOT Corn Futures Delivery System</a:t>
            </a:r>
          </a:p>
        </p:txBody>
      </p:sp>
    </p:spTree>
    <p:extLst>
      <p:ext uri="{BB962C8B-B14F-4D97-AF65-F5344CB8AC3E}">
        <p14:creationId xmlns:p14="http://schemas.microsoft.com/office/powerpoint/2010/main" val="224640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C10E55-99A4-4633-B04A-67AB9CDBD3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5" y="1067559"/>
            <a:ext cx="6929235" cy="3708917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D48C54C-1C02-8C9F-25B5-BD825555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7957457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n-lt"/>
              </a:rPr>
              <a:t>CBOT Corn Futures Delivery System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C19912AC-5B67-C5BF-77E2-9576AD11DD88}"/>
              </a:ext>
            </a:extLst>
          </p:cNvPr>
          <p:cNvSpPr txBox="1">
            <a:spLocks/>
          </p:cNvSpPr>
          <p:nvPr/>
        </p:nvSpPr>
        <p:spPr>
          <a:xfrm>
            <a:off x="5082545" y="4945753"/>
            <a:ext cx="4736072" cy="167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lang="en-US" sz="2667" kern="1200" dirty="0">
                <a:solidFill>
                  <a:srgbClr val="5E6367"/>
                </a:solidFill>
                <a:latin typeface="+mj-lt"/>
                <a:ea typeface="+mn-ea"/>
                <a:cs typeface="Arial"/>
              </a:defRPr>
            </a:lvl1pPr>
            <a:lvl2pPr marL="990575" indent="-38099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667" b="0" i="0" kern="1200" dirty="0">
                <a:solidFill>
                  <a:srgbClr val="5E6367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Delivery Day</a:t>
            </a:r>
          </a:p>
          <a:p>
            <a:pPr lvl="1" indent="-457189"/>
            <a:r>
              <a:rPr lang="en-US" sz="2000" dirty="0">
                <a:solidFill>
                  <a:schemeClr val="tx1"/>
                </a:solidFill>
                <a:latin typeface="+mn-lt"/>
              </a:rPr>
              <a:t>Seller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(former short)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buyer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(former long)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exchange instrument of delivery (Cert) against payment (cash).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30C30C-05B0-4F85-8180-01F1E412E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347" y="1353881"/>
            <a:ext cx="4736072" cy="537019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3-day sequence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in delivery period:</a:t>
            </a:r>
          </a:p>
          <a:p>
            <a:pPr lvl="0"/>
            <a:r>
              <a:rPr lang="en-US" sz="2800" dirty="0">
                <a:solidFill>
                  <a:srgbClr val="0070C0"/>
                </a:solidFill>
                <a:latin typeface="+mn-lt"/>
              </a:rPr>
              <a:t>Intention day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(short) =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Position day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(long)</a:t>
            </a:r>
          </a:p>
          <a:p>
            <a:pPr lvl="1" indent="-457189"/>
            <a:r>
              <a:rPr lang="en-US" sz="2133" dirty="0">
                <a:solidFill>
                  <a:schemeClr val="tx1"/>
                </a:solidFill>
                <a:latin typeface="+mn-lt"/>
              </a:rPr>
              <a:t>Short declares to Exchange (CBOT) its intention of “going for delivery”. Exchange assigns it to the oldest outstanding long. Both positions are liquidated at settlement price.</a:t>
            </a:r>
          </a:p>
          <a:p>
            <a:pPr lvl="0"/>
            <a:r>
              <a:rPr lang="en-US" sz="2800" dirty="0">
                <a:solidFill>
                  <a:srgbClr val="0070C0"/>
                </a:solidFill>
                <a:latin typeface="+mn-lt"/>
              </a:rPr>
              <a:t>Notice Day</a:t>
            </a:r>
          </a:p>
          <a:p>
            <a:pPr lvl="1" indent="-457189"/>
            <a:r>
              <a:rPr lang="en-US" sz="2133" dirty="0">
                <a:solidFill>
                  <a:schemeClr val="tx1"/>
                </a:solidFill>
                <a:latin typeface="+mn-lt"/>
              </a:rPr>
              <a:t>Exchange sends the long an invoice. Long learns location of physical commodity.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438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F3236-B3B3-4230-873D-B2BFB137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678" y="2019870"/>
            <a:ext cx="7874069" cy="1159231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+mn-lt"/>
              </a:rPr>
              <a:t>Barge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2A75E-A9C2-4380-B585-E63D2FDAC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5678" y="432264"/>
            <a:ext cx="7874069" cy="1500187"/>
          </a:xfrm>
        </p:spPr>
        <p:txBody>
          <a:bodyPr anchor="b">
            <a:normAutofit fontScale="85000" lnSpcReduction="10000"/>
          </a:bodyPr>
          <a:lstStyle/>
          <a:p>
            <a:pPr marL="228594" indent="-228594">
              <a:buFontTx/>
              <a:buChar char="-"/>
            </a:pPr>
            <a:r>
              <a:rPr lang="en-US" sz="1467" dirty="0"/>
              <a:t>Barge prices along the Mississippi river are unregulated and can be seen as a commodity </a:t>
            </a:r>
            <a:r>
              <a:rPr lang="en-US" sz="1467" i="1" dirty="0"/>
              <a:t>per se </a:t>
            </a:r>
            <a:r>
              <a:rPr lang="en-US" sz="1467" dirty="0"/>
              <a:t>(</a:t>
            </a:r>
            <a:r>
              <a:rPr lang="en-US" sz="1467" dirty="0" err="1"/>
              <a:t>Wetztein</a:t>
            </a:r>
            <a:r>
              <a:rPr lang="en-US" sz="1467" dirty="0"/>
              <a:t> </a:t>
            </a:r>
            <a:r>
              <a:rPr lang="en-US" sz="1467" i="1" dirty="0"/>
              <a:t>et al</a:t>
            </a:r>
            <a:r>
              <a:rPr lang="en-US" sz="1467" dirty="0"/>
              <a:t>, 2021);</a:t>
            </a:r>
          </a:p>
          <a:p>
            <a:pPr marL="228594" indent="-228594">
              <a:buFontTx/>
              <a:buChar char="-"/>
            </a:pPr>
            <a:r>
              <a:rPr lang="en-US" sz="1467" dirty="0"/>
              <a:t>U.S. Inland Waterway System uses a percent of tariff system to establish barge freight rates. This tariff is no longer officially applicable, but the barge freight industry still uses it as a benchmark to establish rates;</a:t>
            </a:r>
          </a:p>
          <a:p>
            <a:pPr marL="228594" indent="-228594">
              <a:buFontTx/>
              <a:buChar char="-"/>
            </a:pPr>
            <a:r>
              <a:rPr lang="en-US" sz="1467" dirty="0"/>
              <a:t>To obtain freight rate in $/ton, multiply the % tariff rate by the 1976 benchmark. </a:t>
            </a:r>
          </a:p>
          <a:p>
            <a:pPr>
              <a:lnSpc>
                <a:spcPct val="90000"/>
              </a:lnSpc>
            </a:pPr>
            <a:r>
              <a:rPr lang="en-US" sz="1467" i="1" dirty="0"/>
              <a:t>	Example: Twin cities rate = 200%; benchmark rate = $6.19; freight is therefore $12.38/ton.</a:t>
            </a:r>
          </a:p>
          <a:p>
            <a:pPr marL="228594" indent="-228594">
              <a:buFontTx/>
              <a:buChar char="-"/>
            </a:pPr>
            <a:r>
              <a:rPr lang="en-US" sz="1467" dirty="0"/>
              <a:t>Each city on the river has its own benchmark; northernmost cities have the highest benchmarks.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6A0E70-E909-4E0C-A6EE-D676B270CF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13" y="3200955"/>
            <a:ext cx="4132983" cy="3400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02200-00EE-4FFC-A42D-4F38CE764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398" y="3200954"/>
            <a:ext cx="4132983" cy="3400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A05B8A-E9FB-C74D-AAF1-EFCE6BF4AD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" y="526071"/>
            <a:ext cx="3373821" cy="534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701D3-C412-8376-B201-996C8C280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301" y="6007262"/>
            <a:ext cx="715765" cy="8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5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2D2014-E85F-4749-A605-5D2415AF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835" y="540775"/>
            <a:ext cx="8164083" cy="87686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n-lt"/>
              </a:rPr>
              <a:t>Delivery Value Equivalent (DVE)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4EBFE55-CBAD-4A36-9914-F8A1C21FA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733968"/>
              </p:ext>
            </p:extLst>
          </p:nvPr>
        </p:nvGraphicFramePr>
        <p:xfrm>
          <a:off x="3943839" y="1501879"/>
          <a:ext cx="7791519" cy="495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C224EC-E30F-1D42-98AF-1EE71FAA2C7B}"/>
              </a:ext>
            </a:extLst>
          </p:cNvPr>
          <p:cNvSpPr txBox="1"/>
          <p:nvPr/>
        </p:nvSpPr>
        <p:spPr>
          <a:xfrm>
            <a:off x="378372" y="540775"/>
            <a:ext cx="29765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Occurrence of deliveries: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We have talked about the delivery system.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Now we will talk about </a:t>
            </a:r>
            <a:r>
              <a:rPr lang="en-US" sz="2400" b="1" u="sng" dirty="0">
                <a:solidFill>
                  <a:schemeClr val="bg1"/>
                </a:solidFill>
              </a:rPr>
              <a:t>why</a:t>
            </a:r>
            <a:r>
              <a:rPr lang="en-US" sz="2400" dirty="0">
                <a:solidFill>
                  <a:schemeClr val="bg1"/>
                </a:solidFill>
              </a:rPr>
              <a:t> deliveries happen.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438257-ABC7-61C5-B3D1-2D08032B4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3301" y="6007262"/>
            <a:ext cx="715765" cy="8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5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52B10B-52A8-4BB6-92EB-6C930508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6" y="1171826"/>
            <a:ext cx="11001829" cy="1663327"/>
          </a:xfrm>
        </p:spPr>
        <p:txBody>
          <a:bodyPr>
            <a:noAutofit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GSC Glossary: “DVE is a basis level sufficient to allow moving into or out of a futures delivery position” </a:t>
            </a:r>
            <a:r>
              <a:rPr lang="en-US" sz="2800" i="1" dirty="0">
                <a:solidFill>
                  <a:schemeClr val="tx1"/>
                </a:solidFill>
              </a:rPr>
              <a:t>(GSC pg. 9)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 define it as the following: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2D2014-E85F-4749-A605-5D2415AF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24412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Delivery Value Equivalent (DVE)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C163A-1628-48AE-9CA4-F3E80C94E740}"/>
              </a:ext>
            </a:extLst>
          </p:cNvPr>
          <p:cNvSpPr txBox="1"/>
          <p:nvPr/>
        </p:nvSpPr>
        <p:spPr>
          <a:xfrm>
            <a:off x="1117599" y="2987889"/>
            <a:ext cx="11001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cs typeface="Arial"/>
              </a:rPr>
              <a:t>DVE</a:t>
            </a:r>
            <a:r>
              <a:rPr lang="en-US" sz="2800" dirty="0">
                <a:cs typeface="Arial"/>
              </a:rPr>
              <a:t> (</a:t>
            </a:r>
            <a:r>
              <a:rPr lang="en-US" sz="2800" dirty="0" err="1">
                <a:cs typeface="Arial"/>
              </a:rPr>
              <a:t>cif</a:t>
            </a:r>
            <a:r>
              <a:rPr lang="en-US" sz="2800" dirty="0">
                <a:cs typeface="Arial"/>
              </a:rPr>
              <a:t> NOLA)  </a:t>
            </a:r>
            <a:r>
              <a:rPr lang="en-US" sz="2800" dirty="0">
                <a:solidFill>
                  <a:srgbClr val="0070C0"/>
                </a:solidFill>
                <a:cs typeface="Arial"/>
              </a:rPr>
              <a:t>=</a:t>
            </a:r>
            <a:r>
              <a:rPr lang="en-US" sz="2800" dirty="0">
                <a:cs typeface="Arial"/>
              </a:rPr>
              <a:t> Premiums </a:t>
            </a:r>
            <a:r>
              <a:rPr lang="en-US" sz="2800" dirty="0">
                <a:solidFill>
                  <a:srgbClr val="0070C0"/>
                </a:solidFill>
                <a:cs typeface="Arial"/>
              </a:rPr>
              <a:t>+</a:t>
            </a:r>
            <a:r>
              <a:rPr lang="en-US" sz="2800" dirty="0">
                <a:cs typeface="Arial"/>
              </a:rPr>
              <a:t> Freight </a:t>
            </a:r>
            <a:r>
              <a:rPr lang="en-US" sz="2800" dirty="0">
                <a:solidFill>
                  <a:srgbClr val="0070C0"/>
                </a:solidFill>
                <a:cs typeface="Arial"/>
              </a:rPr>
              <a:t>+</a:t>
            </a:r>
            <a:r>
              <a:rPr lang="en-US" sz="2800" dirty="0">
                <a:cs typeface="Arial"/>
              </a:rPr>
              <a:t> Costs</a:t>
            </a:r>
          </a:p>
          <a:p>
            <a:r>
              <a:rPr lang="en-US" sz="2800" i="1" dirty="0">
                <a:cs typeface="Arial"/>
              </a:rPr>
              <a:t>where:</a:t>
            </a:r>
          </a:p>
          <a:p>
            <a:pPr lvl="2"/>
            <a:r>
              <a:rPr lang="en-US" sz="2800" dirty="0">
                <a:cs typeface="Arial"/>
              </a:rPr>
              <a:t>Premiums	=   Quality differential + Location differential</a:t>
            </a:r>
          </a:p>
          <a:p>
            <a:pPr lvl="2"/>
            <a:r>
              <a:rPr lang="en-US" sz="2800" dirty="0">
                <a:cs typeface="Arial"/>
              </a:rPr>
              <a:t>Freight	=   Benchmark Tariff * C Factor * Barge Freight Rate</a:t>
            </a:r>
          </a:p>
          <a:p>
            <a:pPr lvl="2"/>
            <a:r>
              <a:rPr lang="en-US" sz="2800" dirty="0">
                <a:cs typeface="Arial"/>
              </a:rPr>
              <a:t>Costs		=   Load-out fee + Storage fee + Weights &amp; Grades fee</a:t>
            </a:r>
          </a:p>
          <a:p>
            <a:endParaRPr lang="en-US" sz="2800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3EF28-7D1D-0596-7C5D-AE84C067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757" y="6056262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7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52B10B-52A8-4BB6-92EB-6C930508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171827"/>
            <a:ext cx="11394141" cy="95817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Regular firm ABCD has a net short May 2021 hedge position in expiring corn futures and corn at Morris, IL.  Using April 27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, 2021 values: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2D2014-E85F-4749-A605-5D2415AF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0"/>
            <a:ext cx="11146971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DVE – </a:t>
            </a:r>
            <a:r>
              <a:rPr lang="en-US" dirty="0">
                <a:solidFill>
                  <a:srgbClr val="FF552E"/>
                </a:solidFill>
                <a:latin typeface="+mn-lt"/>
              </a:rPr>
              <a:t>Numerical Example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(as time allows)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BC163A-1628-48AE-9CA4-F3E80C94E740}"/>
                  </a:ext>
                </a:extLst>
              </p:cNvPr>
              <p:cNvSpPr txBox="1"/>
              <p:nvPr/>
            </p:nvSpPr>
            <p:spPr>
              <a:xfrm>
                <a:off x="510989" y="2129998"/>
                <a:ext cx="1155038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Q  = $0 = #2YC            	L = $0.0475/</a:t>
                </a:r>
                <a:r>
                  <a:rPr lang="en-US" sz="2800" dirty="0" err="1">
                    <a:solidFill>
                      <a:schemeClr val="tx1"/>
                    </a:solidFill>
                    <a:cs typeface="Arial"/>
                  </a:rPr>
                  <a:t>bu</a:t>
                </a: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 = Zone 3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Lo = $0.06/</a:t>
                </a:r>
                <a:r>
                  <a:rPr lang="en-US" sz="2800" dirty="0" err="1">
                    <a:solidFill>
                      <a:schemeClr val="tx1"/>
                    </a:solidFill>
                    <a:cs typeface="Arial"/>
                  </a:rPr>
                  <a:t>bu</a:t>
                </a: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 		S = </a:t>
                </a:r>
                <a:r>
                  <a:rPr lang="pl-PL" sz="2800" dirty="0">
                    <a:solidFill>
                      <a:schemeClr val="tx1"/>
                    </a:solidFill>
                    <a:cs typeface="Arial"/>
                  </a:rPr>
                  <a:t>$0.0078/bu</a:t>
                </a:r>
                <a:r>
                  <a:rPr lang="en-US" sz="2800" dirty="0">
                    <a:cs typeface="Arial"/>
                  </a:rPr>
                  <a:t> = </a:t>
                </a:r>
                <a:r>
                  <a:rPr lang="pl-PL" sz="2800" dirty="0">
                    <a:solidFill>
                      <a:schemeClr val="tx1"/>
                    </a:solidFill>
                    <a:cs typeface="Arial"/>
                  </a:rPr>
                  <a:t>$0.0026/bu * 3</a:t>
                </a:r>
                <a:endParaRPr lang="en-US" sz="2800" i="1" dirty="0">
                  <a:solidFill>
                    <a:schemeClr val="tx1"/>
                  </a:solidFill>
                  <a:cs typeface="Arial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I,W&amp;G = $0.02/</a:t>
                </a:r>
                <a:r>
                  <a:rPr lang="en-US" sz="2800" dirty="0" err="1">
                    <a:solidFill>
                      <a:schemeClr val="tx1"/>
                    </a:solidFill>
                    <a:cs typeface="Arial"/>
                  </a:rPr>
                  <a:t>bu</a:t>
                </a: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 		Fr = $0.5077/</a:t>
                </a:r>
                <a:r>
                  <a:rPr lang="en-US" sz="2800" dirty="0" err="1">
                    <a:solidFill>
                      <a:schemeClr val="tx1"/>
                    </a:solidFill>
                    <a:cs typeface="Arial"/>
                  </a:rPr>
                  <a:t>bu</a:t>
                </a: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 = $5.24/</a:t>
                </a:r>
                <a:r>
                  <a:rPr lang="en-US" sz="2800" dirty="0" err="1">
                    <a:solidFill>
                      <a:schemeClr val="tx1"/>
                    </a:solidFill>
                    <a:cs typeface="Arial"/>
                  </a:rPr>
                  <a:t>st</a:t>
                </a:r>
                <a:r>
                  <a:rPr lang="en-US" sz="2800" dirty="0">
                    <a:cs typeface="Arial"/>
                  </a:rPr>
                  <a:t> *</a:t>
                </a: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 .028 corn CF * 346% ILR</a:t>
                </a:r>
              </a:p>
              <a:p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𝐷𝑉𝐸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=0.0475+0.06+0.0078+0.02+0.5077=$0.643/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BC163A-1628-48AE-9CA4-F3E80C94E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9" y="2129998"/>
                <a:ext cx="11550381" cy="2246769"/>
              </a:xfrm>
              <a:prstGeom prst="rect">
                <a:avLst/>
              </a:prstGeom>
              <a:blipFill>
                <a:blip r:embed="rId2"/>
                <a:stretch>
                  <a:fillRect l="-1108" t="-2439" r="-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0637E4B-AB3F-4CC2-926F-755F92061AA5}"/>
              </a:ext>
            </a:extLst>
          </p:cNvPr>
          <p:cNvSpPr txBox="1"/>
          <p:nvPr/>
        </p:nvSpPr>
        <p:spPr>
          <a:xfrm>
            <a:off x="176524" y="4671267"/>
            <a:ext cx="11838951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cs typeface="Arial"/>
              </a:rPr>
              <a:t>Given CIF NOLA basis for that day =  $0.645/</a:t>
            </a:r>
            <a:r>
              <a:rPr lang="en-US" sz="2800" dirty="0" err="1">
                <a:cs typeface="Arial"/>
              </a:rPr>
              <a:t>bu</a:t>
            </a:r>
            <a:r>
              <a:rPr lang="en-US" sz="2800" dirty="0">
                <a:cs typeface="Arial"/>
              </a:rPr>
              <a:t> (K)</a:t>
            </a:r>
          </a:p>
          <a:p>
            <a:pPr algn="ctr"/>
            <a:r>
              <a:rPr lang="en-US" sz="2800" b="1" dirty="0">
                <a:cs typeface="Arial"/>
              </a:rPr>
              <a:t>DVE = Basis</a:t>
            </a:r>
          </a:p>
          <a:p>
            <a:pPr algn="ctr"/>
            <a:r>
              <a:rPr lang="en-US" sz="2800" dirty="0">
                <a:cs typeface="Arial"/>
              </a:rPr>
              <a:t>ABCD is indifferent and will buy May futures and sell CIF NOLA or make delivery.</a:t>
            </a:r>
            <a:endParaRPr lang="en-US" sz="200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2F503-C246-45EE-92AE-C7F952D4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757" y="6056262"/>
            <a:ext cx="564372" cy="6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2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70FA4164B094189CCAD9471D77BF2" ma:contentTypeVersion="15" ma:contentTypeDescription="Create a new document." ma:contentTypeScope="" ma:versionID="27d5ddb3053115ea8e059215e5ecdc78">
  <xsd:schema xmlns:xsd="http://www.w3.org/2001/XMLSchema" xmlns:xs="http://www.w3.org/2001/XMLSchema" xmlns:p="http://schemas.microsoft.com/office/2006/metadata/properties" xmlns:ns2="86849a72-f196-4b6f-b43c-d8a85dc05068" xmlns:ns3="1faf0e9e-2fad-489b-aab0-9edf4e792400" targetNamespace="http://schemas.microsoft.com/office/2006/metadata/properties" ma:root="true" ma:fieldsID="3e4b64159e29843846e491713e69d78a" ns2:_="" ns3:_="">
    <xsd:import namespace="86849a72-f196-4b6f-b43c-d8a85dc05068"/>
    <xsd:import namespace="1faf0e9e-2fad-489b-aab0-9edf4e792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49a72-f196-4b6f-b43c-d8a85dc05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f0e9e-2fad-489b-aab0-9edf4e7924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903546e-53a9-4276-8eec-b97d10665c62}" ma:internalName="TaxCatchAll" ma:showField="CatchAllData" ma:web="1faf0e9e-2fad-489b-aab0-9edf4e792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849a72-f196-4b6f-b43c-d8a85dc05068">
      <Terms xmlns="http://schemas.microsoft.com/office/infopath/2007/PartnerControls"/>
    </lcf76f155ced4ddcb4097134ff3c332f>
    <TaxCatchAll xmlns="1faf0e9e-2fad-489b-aab0-9edf4e792400" xsi:nil="true"/>
  </documentManagement>
</p:properties>
</file>

<file path=customXml/itemProps1.xml><?xml version="1.0" encoding="utf-8"?>
<ds:datastoreItem xmlns:ds="http://schemas.openxmlformats.org/officeDocument/2006/customXml" ds:itemID="{4E4ABDB1-E7BB-41D8-9C7F-A61FF006726F}"/>
</file>

<file path=customXml/itemProps2.xml><?xml version="1.0" encoding="utf-8"?>
<ds:datastoreItem xmlns:ds="http://schemas.openxmlformats.org/officeDocument/2006/customXml" ds:itemID="{CB2E8058-0714-4605-9160-2DDAF10644D0}"/>
</file>

<file path=customXml/itemProps3.xml><?xml version="1.0" encoding="utf-8"?>
<ds:datastoreItem xmlns:ds="http://schemas.openxmlformats.org/officeDocument/2006/customXml" ds:itemID="{CD544F8C-EED3-49D2-924A-3147478BC167}"/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1543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Verdana</vt:lpstr>
      <vt:lpstr>Wingdings</vt:lpstr>
      <vt:lpstr>Office Theme</vt:lpstr>
      <vt:lpstr>Corn futures deliveries:    Why? When? So what?</vt:lpstr>
      <vt:lpstr>Introduction</vt:lpstr>
      <vt:lpstr>CBOT Corn Futures Delivery System</vt:lpstr>
      <vt:lpstr>CBOT Corn Futures Delivery System</vt:lpstr>
      <vt:lpstr>CBOT Corn Futures Delivery System</vt:lpstr>
      <vt:lpstr>Barge system</vt:lpstr>
      <vt:lpstr>Delivery Value Equivalent (DVE)</vt:lpstr>
      <vt:lpstr>Delivery Value Equivalent (DVE)</vt:lpstr>
      <vt:lpstr>DVE – Numerical Example (as time allows)</vt:lpstr>
      <vt:lpstr>Testable Hypotheses</vt:lpstr>
      <vt:lpstr>1. Results: Why? – DVE vs. Basis</vt:lpstr>
      <vt:lpstr>1. Results – DVE vs. Basis (as time allows)</vt:lpstr>
      <vt:lpstr>2. Results – When? Timing:</vt:lpstr>
      <vt:lpstr>2. Results - Timing</vt:lpstr>
      <vt:lpstr>3. Results: So What? Deliveries &amp; Spreads</vt:lpstr>
      <vt:lpstr>3. Results: Deliveries &amp; Spreads</vt:lpstr>
      <vt:lpstr>Final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 futures deliveries: Why? When? So what?</dc:title>
  <dc:creator>Eugene Kunda</dc:creator>
  <cp:lastModifiedBy>Eugene Kunda</cp:lastModifiedBy>
  <cp:revision>38</cp:revision>
  <dcterms:created xsi:type="dcterms:W3CDTF">2022-04-24T22:15:06Z</dcterms:created>
  <dcterms:modified xsi:type="dcterms:W3CDTF">2024-08-07T23:53:38Z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0x010100DBB70FA4164B094189CCAD9471D77BF2</vt:lpwstr>
  </property>
</Properties>
</file>