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259" r:id="rId3"/>
    <p:sldId id="273" r:id="rId4"/>
    <p:sldId id="274" r:id="rId5"/>
    <p:sldId id="275" r:id="rId6"/>
    <p:sldId id="276" r:id="rId7"/>
    <p:sldId id="301" r:id="rId8"/>
    <p:sldId id="265" r:id="rId9"/>
    <p:sldId id="279" r:id="rId10"/>
    <p:sldId id="280" r:id="rId11"/>
    <p:sldId id="281" r:id="rId12"/>
    <p:sldId id="282" r:id="rId13"/>
    <p:sldId id="283" r:id="rId14"/>
    <p:sldId id="285" r:id="rId15"/>
    <p:sldId id="286" r:id="rId16"/>
    <p:sldId id="287" r:id="rId17"/>
    <p:sldId id="302" r:id="rId18"/>
    <p:sldId id="288" r:id="rId19"/>
    <p:sldId id="289" r:id="rId20"/>
    <p:sldId id="299" r:id="rId21"/>
    <p:sldId id="290" r:id="rId22"/>
    <p:sldId id="291" r:id="rId23"/>
    <p:sldId id="292" r:id="rId24"/>
    <p:sldId id="293" r:id="rId25"/>
    <p:sldId id="294" r:id="rId26"/>
    <p:sldId id="295" r:id="rId27"/>
    <p:sldId id="296" r:id="rId28"/>
    <p:sldId id="297" r:id="rId29"/>
    <p:sldId id="298" r:id="rId30"/>
    <p:sldId id="300" r:id="rId31"/>
    <p:sldId id="303" r:id="rId32"/>
    <p:sldId id="304"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D6EA86-EACF-4FDB-B4F9-36DD613BFFCA}" v="121" dt="2024-08-10T01:27:30.21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74"/>
  </p:normalViewPr>
  <p:slideViewPr>
    <p:cSldViewPr snapToGrid="0">
      <p:cViewPr varScale="1">
        <p:scale>
          <a:sx n="124" d="100"/>
          <a:sy n="124" d="100"/>
        </p:scale>
        <p:origin x="640"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EEB26F-19AF-42F8-AED6-3E7F96AE7D51}" type="datetimeFigureOut">
              <a:rPr lang="en-CA" smtClean="0"/>
              <a:t>2024-08-12</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ED2298-ECA6-498F-97F5-A741591BBC3B}" type="slidenum">
              <a:rPr lang="en-CA" smtClean="0"/>
              <a:t>‹#›</a:t>
            </a:fld>
            <a:endParaRPr lang="en-CA"/>
          </a:p>
        </p:txBody>
      </p:sp>
    </p:spTree>
    <p:extLst>
      <p:ext uri="{BB962C8B-B14F-4D97-AF65-F5344CB8AC3E}">
        <p14:creationId xmlns:p14="http://schemas.microsoft.com/office/powerpoint/2010/main" val="8145271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CA"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0891992-EA78-4EB1-95C9-BC223241CD64}" type="slidenum">
              <a:rPr lang="en-CA" smtClean="0"/>
              <a:t>2</a:t>
            </a:fld>
            <a:endParaRPr lang="en-CA"/>
          </a:p>
        </p:txBody>
      </p:sp>
    </p:spTree>
    <p:extLst>
      <p:ext uri="{BB962C8B-B14F-4D97-AF65-F5344CB8AC3E}">
        <p14:creationId xmlns:p14="http://schemas.microsoft.com/office/powerpoint/2010/main" val="32381952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CA"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0891992-EA78-4EB1-95C9-BC223241CD64}" type="slidenum">
              <a:rPr lang="en-CA" smtClean="0"/>
              <a:t>11</a:t>
            </a:fld>
            <a:endParaRPr lang="en-CA"/>
          </a:p>
        </p:txBody>
      </p:sp>
    </p:spTree>
    <p:extLst>
      <p:ext uri="{BB962C8B-B14F-4D97-AF65-F5344CB8AC3E}">
        <p14:creationId xmlns:p14="http://schemas.microsoft.com/office/powerpoint/2010/main" val="4408911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CA"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0891992-EA78-4EB1-95C9-BC223241CD64}" type="slidenum">
              <a:rPr lang="en-CA" smtClean="0"/>
              <a:t>12</a:t>
            </a:fld>
            <a:endParaRPr lang="en-CA"/>
          </a:p>
        </p:txBody>
      </p:sp>
    </p:spTree>
    <p:extLst>
      <p:ext uri="{BB962C8B-B14F-4D97-AF65-F5344CB8AC3E}">
        <p14:creationId xmlns:p14="http://schemas.microsoft.com/office/powerpoint/2010/main" val="15947126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CA"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0891992-EA78-4EB1-95C9-BC223241CD64}" type="slidenum">
              <a:rPr lang="en-CA" smtClean="0"/>
              <a:t>13</a:t>
            </a:fld>
            <a:endParaRPr lang="en-CA"/>
          </a:p>
        </p:txBody>
      </p:sp>
    </p:spTree>
    <p:extLst>
      <p:ext uri="{BB962C8B-B14F-4D97-AF65-F5344CB8AC3E}">
        <p14:creationId xmlns:p14="http://schemas.microsoft.com/office/powerpoint/2010/main" val="8423220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CA"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0891992-EA78-4EB1-95C9-BC223241CD64}" type="slidenum">
              <a:rPr lang="en-CA" smtClean="0"/>
              <a:t>14</a:t>
            </a:fld>
            <a:endParaRPr lang="en-CA"/>
          </a:p>
        </p:txBody>
      </p:sp>
    </p:spTree>
    <p:extLst>
      <p:ext uri="{BB962C8B-B14F-4D97-AF65-F5344CB8AC3E}">
        <p14:creationId xmlns:p14="http://schemas.microsoft.com/office/powerpoint/2010/main" val="8720874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CA"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0891992-EA78-4EB1-95C9-BC223241CD64}" type="slidenum">
              <a:rPr lang="en-CA" smtClean="0"/>
              <a:t>15</a:t>
            </a:fld>
            <a:endParaRPr lang="en-CA"/>
          </a:p>
        </p:txBody>
      </p:sp>
    </p:spTree>
    <p:extLst>
      <p:ext uri="{BB962C8B-B14F-4D97-AF65-F5344CB8AC3E}">
        <p14:creationId xmlns:p14="http://schemas.microsoft.com/office/powerpoint/2010/main" val="21960245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CA"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0891992-EA78-4EB1-95C9-BC223241CD64}" type="slidenum">
              <a:rPr lang="en-CA" smtClean="0"/>
              <a:t>16</a:t>
            </a:fld>
            <a:endParaRPr lang="en-CA"/>
          </a:p>
        </p:txBody>
      </p:sp>
    </p:spTree>
    <p:extLst>
      <p:ext uri="{BB962C8B-B14F-4D97-AF65-F5344CB8AC3E}">
        <p14:creationId xmlns:p14="http://schemas.microsoft.com/office/powerpoint/2010/main" val="11118900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CA"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0891992-EA78-4EB1-95C9-BC223241CD64}" type="slidenum">
              <a:rPr lang="en-CA" smtClean="0"/>
              <a:t>17</a:t>
            </a:fld>
            <a:endParaRPr lang="en-CA"/>
          </a:p>
        </p:txBody>
      </p:sp>
    </p:spTree>
    <p:extLst>
      <p:ext uri="{BB962C8B-B14F-4D97-AF65-F5344CB8AC3E}">
        <p14:creationId xmlns:p14="http://schemas.microsoft.com/office/powerpoint/2010/main" val="12348475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CA"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0891992-EA78-4EB1-95C9-BC223241CD64}" type="slidenum">
              <a:rPr lang="en-CA" smtClean="0"/>
              <a:t>18</a:t>
            </a:fld>
            <a:endParaRPr lang="en-CA"/>
          </a:p>
        </p:txBody>
      </p:sp>
    </p:spTree>
    <p:extLst>
      <p:ext uri="{BB962C8B-B14F-4D97-AF65-F5344CB8AC3E}">
        <p14:creationId xmlns:p14="http://schemas.microsoft.com/office/powerpoint/2010/main" val="24940042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CA"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0891992-EA78-4EB1-95C9-BC223241CD64}" type="slidenum">
              <a:rPr lang="en-CA" smtClean="0"/>
              <a:t>19</a:t>
            </a:fld>
            <a:endParaRPr lang="en-CA"/>
          </a:p>
        </p:txBody>
      </p:sp>
    </p:spTree>
    <p:extLst>
      <p:ext uri="{BB962C8B-B14F-4D97-AF65-F5344CB8AC3E}">
        <p14:creationId xmlns:p14="http://schemas.microsoft.com/office/powerpoint/2010/main" val="34125890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CA"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0891992-EA78-4EB1-95C9-BC223241CD64}" type="slidenum">
              <a:rPr lang="en-CA" smtClean="0"/>
              <a:t>20</a:t>
            </a:fld>
            <a:endParaRPr lang="en-CA"/>
          </a:p>
        </p:txBody>
      </p:sp>
    </p:spTree>
    <p:extLst>
      <p:ext uri="{BB962C8B-B14F-4D97-AF65-F5344CB8AC3E}">
        <p14:creationId xmlns:p14="http://schemas.microsoft.com/office/powerpoint/2010/main" val="11185472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CA"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0891992-EA78-4EB1-95C9-BC223241CD64}" type="slidenum">
              <a:rPr lang="en-CA" smtClean="0"/>
              <a:t>3</a:t>
            </a:fld>
            <a:endParaRPr lang="en-CA"/>
          </a:p>
        </p:txBody>
      </p:sp>
    </p:spTree>
    <p:extLst>
      <p:ext uri="{BB962C8B-B14F-4D97-AF65-F5344CB8AC3E}">
        <p14:creationId xmlns:p14="http://schemas.microsoft.com/office/powerpoint/2010/main" val="1671052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CA"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0891992-EA78-4EB1-95C9-BC223241CD64}" type="slidenum">
              <a:rPr lang="en-CA" smtClean="0"/>
              <a:t>21</a:t>
            </a:fld>
            <a:endParaRPr lang="en-CA"/>
          </a:p>
        </p:txBody>
      </p:sp>
    </p:spTree>
    <p:extLst>
      <p:ext uri="{BB962C8B-B14F-4D97-AF65-F5344CB8AC3E}">
        <p14:creationId xmlns:p14="http://schemas.microsoft.com/office/powerpoint/2010/main" val="10461274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CA"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0891992-EA78-4EB1-95C9-BC223241CD64}" type="slidenum">
              <a:rPr lang="en-CA" smtClean="0"/>
              <a:t>22</a:t>
            </a:fld>
            <a:endParaRPr lang="en-CA"/>
          </a:p>
        </p:txBody>
      </p:sp>
    </p:spTree>
    <p:extLst>
      <p:ext uri="{BB962C8B-B14F-4D97-AF65-F5344CB8AC3E}">
        <p14:creationId xmlns:p14="http://schemas.microsoft.com/office/powerpoint/2010/main" val="5138102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CA"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0891992-EA78-4EB1-95C9-BC223241CD64}" type="slidenum">
              <a:rPr lang="en-CA" smtClean="0"/>
              <a:t>23</a:t>
            </a:fld>
            <a:endParaRPr lang="en-CA"/>
          </a:p>
        </p:txBody>
      </p:sp>
    </p:spTree>
    <p:extLst>
      <p:ext uri="{BB962C8B-B14F-4D97-AF65-F5344CB8AC3E}">
        <p14:creationId xmlns:p14="http://schemas.microsoft.com/office/powerpoint/2010/main" val="16006086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CA"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0891992-EA78-4EB1-95C9-BC223241CD64}" type="slidenum">
              <a:rPr lang="en-CA" smtClean="0"/>
              <a:t>24</a:t>
            </a:fld>
            <a:endParaRPr lang="en-CA"/>
          </a:p>
        </p:txBody>
      </p:sp>
    </p:spTree>
    <p:extLst>
      <p:ext uri="{BB962C8B-B14F-4D97-AF65-F5344CB8AC3E}">
        <p14:creationId xmlns:p14="http://schemas.microsoft.com/office/powerpoint/2010/main" val="2227502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CA"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0891992-EA78-4EB1-95C9-BC223241CD64}" type="slidenum">
              <a:rPr lang="en-CA" smtClean="0"/>
              <a:t>25</a:t>
            </a:fld>
            <a:endParaRPr lang="en-CA"/>
          </a:p>
        </p:txBody>
      </p:sp>
    </p:spTree>
    <p:extLst>
      <p:ext uri="{BB962C8B-B14F-4D97-AF65-F5344CB8AC3E}">
        <p14:creationId xmlns:p14="http://schemas.microsoft.com/office/powerpoint/2010/main" val="7514700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CA"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0891992-EA78-4EB1-95C9-BC223241CD64}" type="slidenum">
              <a:rPr lang="en-CA" smtClean="0"/>
              <a:t>26</a:t>
            </a:fld>
            <a:endParaRPr lang="en-CA"/>
          </a:p>
        </p:txBody>
      </p:sp>
    </p:spTree>
    <p:extLst>
      <p:ext uri="{BB962C8B-B14F-4D97-AF65-F5344CB8AC3E}">
        <p14:creationId xmlns:p14="http://schemas.microsoft.com/office/powerpoint/2010/main" val="13552299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CA"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0891992-EA78-4EB1-95C9-BC223241CD64}" type="slidenum">
              <a:rPr lang="en-CA" smtClean="0"/>
              <a:t>27</a:t>
            </a:fld>
            <a:endParaRPr lang="en-CA"/>
          </a:p>
        </p:txBody>
      </p:sp>
    </p:spTree>
    <p:extLst>
      <p:ext uri="{BB962C8B-B14F-4D97-AF65-F5344CB8AC3E}">
        <p14:creationId xmlns:p14="http://schemas.microsoft.com/office/powerpoint/2010/main" val="41284733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CA"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0891992-EA78-4EB1-95C9-BC223241CD64}" type="slidenum">
              <a:rPr lang="en-CA" smtClean="0"/>
              <a:t>28</a:t>
            </a:fld>
            <a:endParaRPr lang="en-CA"/>
          </a:p>
        </p:txBody>
      </p:sp>
    </p:spTree>
    <p:extLst>
      <p:ext uri="{BB962C8B-B14F-4D97-AF65-F5344CB8AC3E}">
        <p14:creationId xmlns:p14="http://schemas.microsoft.com/office/powerpoint/2010/main" val="5167174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CA"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0891992-EA78-4EB1-95C9-BC223241CD64}" type="slidenum">
              <a:rPr lang="en-CA" smtClean="0"/>
              <a:t>29</a:t>
            </a:fld>
            <a:endParaRPr lang="en-CA"/>
          </a:p>
        </p:txBody>
      </p:sp>
    </p:spTree>
    <p:extLst>
      <p:ext uri="{BB962C8B-B14F-4D97-AF65-F5344CB8AC3E}">
        <p14:creationId xmlns:p14="http://schemas.microsoft.com/office/powerpoint/2010/main" val="34438613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CA"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0891992-EA78-4EB1-95C9-BC223241CD64}" type="slidenum">
              <a:rPr lang="en-CA" smtClean="0"/>
              <a:t>30</a:t>
            </a:fld>
            <a:endParaRPr lang="en-CA"/>
          </a:p>
        </p:txBody>
      </p:sp>
    </p:spTree>
    <p:extLst>
      <p:ext uri="{BB962C8B-B14F-4D97-AF65-F5344CB8AC3E}">
        <p14:creationId xmlns:p14="http://schemas.microsoft.com/office/powerpoint/2010/main" val="5329677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CA"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0891992-EA78-4EB1-95C9-BC223241CD64}" type="slidenum">
              <a:rPr lang="en-CA" smtClean="0"/>
              <a:t>4</a:t>
            </a:fld>
            <a:endParaRPr lang="en-CA"/>
          </a:p>
        </p:txBody>
      </p:sp>
    </p:spTree>
    <p:extLst>
      <p:ext uri="{BB962C8B-B14F-4D97-AF65-F5344CB8AC3E}">
        <p14:creationId xmlns:p14="http://schemas.microsoft.com/office/powerpoint/2010/main" val="37224167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CA"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0891992-EA78-4EB1-95C9-BC223241CD64}" type="slidenum">
              <a:rPr lang="en-CA" smtClean="0"/>
              <a:t>31</a:t>
            </a:fld>
            <a:endParaRPr lang="en-CA"/>
          </a:p>
        </p:txBody>
      </p:sp>
    </p:spTree>
    <p:extLst>
      <p:ext uri="{BB962C8B-B14F-4D97-AF65-F5344CB8AC3E}">
        <p14:creationId xmlns:p14="http://schemas.microsoft.com/office/powerpoint/2010/main" val="35934875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CA"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0891992-EA78-4EB1-95C9-BC223241CD64}" type="slidenum">
              <a:rPr lang="en-CA" smtClean="0"/>
              <a:t>5</a:t>
            </a:fld>
            <a:endParaRPr lang="en-CA"/>
          </a:p>
        </p:txBody>
      </p:sp>
    </p:spTree>
    <p:extLst>
      <p:ext uri="{BB962C8B-B14F-4D97-AF65-F5344CB8AC3E}">
        <p14:creationId xmlns:p14="http://schemas.microsoft.com/office/powerpoint/2010/main" val="38925590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CA"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0891992-EA78-4EB1-95C9-BC223241CD64}" type="slidenum">
              <a:rPr lang="en-CA" smtClean="0"/>
              <a:t>6</a:t>
            </a:fld>
            <a:endParaRPr lang="en-CA"/>
          </a:p>
        </p:txBody>
      </p:sp>
    </p:spTree>
    <p:extLst>
      <p:ext uri="{BB962C8B-B14F-4D97-AF65-F5344CB8AC3E}">
        <p14:creationId xmlns:p14="http://schemas.microsoft.com/office/powerpoint/2010/main" val="6226732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CA"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0891992-EA78-4EB1-95C9-BC223241CD64}" type="slidenum">
              <a:rPr lang="en-CA" smtClean="0"/>
              <a:t>7</a:t>
            </a:fld>
            <a:endParaRPr lang="en-CA"/>
          </a:p>
        </p:txBody>
      </p:sp>
    </p:spTree>
    <p:extLst>
      <p:ext uri="{BB962C8B-B14F-4D97-AF65-F5344CB8AC3E}">
        <p14:creationId xmlns:p14="http://schemas.microsoft.com/office/powerpoint/2010/main" val="32686009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Garamond" panose="02020404030301010803" pitchFamily="18" charset="0"/>
                <a:cs typeface="Arabic Typesetting" panose="03020402040406030203" pitchFamily="66" charset="-78"/>
              </a:rPr>
              <a:t>The height of each step is the difference between the price in that step and the price in the previous step of the LOB. </a:t>
            </a:r>
          </a:p>
          <a:p>
            <a:r>
              <a:rPr lang="en-US">
                <a:latin typeface="Garamond" panose="02020404030301010803" pitchFamily="18" charset="0"/>
                <a:cs typeface="Arabic Typesetting" panose="03020402040406030203" pitchFamily="66" charset="-78"/>
              </a:rPr>
              <a:t>The length of each step is the quantity of contracts associated with the price at that step. </a:t>
            </a:r>
          </a:p>
          <a:p>
            <a:r>
              <a:rPr lang="en-US">
                <a:latin typeface="Garamond" panose="02020404030301010803" pitchFamily="18" charset="0"/>
                <a:cs typeface="Arabic Typesetting" panose="03020402040406030203" pitchFamily="66" charset="-78"/>
              </a:rPr>
              <a:t>Both height and length are normalized by the cumulative price difference and cumulative quantities, respectively (Cao et al. 2009). </a:t>
            </a:r>
          </a:p>
          <a:p>
            <a:r>
              <a:rPr lang="en-US">
                <a:latin typeface="Garamond" panose="02020404030301010803" pitchFamily="18" charset="0"/>
                <a:cs typeface="Arabic Typesetting" panose="03020402040406030203" pitchFamily="66" charset="-78"/>
              </a:rPr>
              <a:t>For the first height, we use the arithmetic average of the best bid and best ask (MID). </a:t>
            </a:r>
            <a:endParaRPr lang="en-CA">
              <a:latin typeface="Garamond" panose="02020404030301010803" pitchFamily="18" charset="0"/>
              <a:cs typeface="Arabic Typesetting" panose="03020402040406030203" pitchFamily="66" charset="-78"/>
            </a:endParaRPr>
          </a:p>
        </p:txBody>
      </p:sp>
      <p:sp>
        <p:nvSpPr>
          <p:cNvPr id="4" name="Slide Number Placeholder 3"/>
          <p:cNvSpPr>
            <a:spLocks noGrp="1"/>
          </p:cNvSpPr>
          <p:nvPr>
            <p:ph type="sldNum" sz="quarter" idx="10"/>
          </p:nvPr>
        </p:nvSpPr>
        <p:spPr/>
        <p:txBody>
          <a:bodyPr/>
          <a:lstStyle/>
          <a:p>
            <a:fld id="{D0891992-EA78-4EB1-95C9-BC223241CD64}" type="slidenum">
              <a:rPr lang="en-CA" smtClean="0"/>
              <a:t>8</a:t>
            </a:fld>
            <a:endParaRPr lang="en-CA"/>
          </a:p>
        </p:txBody>
      </p:sp>
    </p:spTree>
    <p:extLst>
      <p:ext uri="{BB962C8B-B14F-4D97-AF65-F5344CB8AC3E}">
        <p14:creationId xmlns:p14="http://schemas.microsoft.com/office/powerpoint/2010/main" val="40440176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Garamond" panose="02020404030301010803" pitchFamily="18" charset="0"/>
                <a:cs typeface="Arabic Typesetting" panose="03020402040406030203" pitchFamily="66" charset="-78"/>
              </a:rPr>
              <a:t>The height of each step is the difference between the price in that step and the price in the previous step of the LOB. </a:t>
            </a:r>
          </a:p>
          <a:p>
            <a:r>
              <a:rPr lang="en-US">
                <a:latin typeface="Garamond" panose="02020404030301010803" pitchFamily="18" charset="0"/>
                <a:cs typeface="Arabic Typesetting" panose="03020402040406030203" pitchFamily="66" charset="-78"/>
              </a:rPr>
              <a:t>The length of each step is the quantity of contracts associated with the price at that step. </a:t>
            </a:r>
          </a:p>
          <a:p>
            <a:r>
              <a:rPr lang="en-US">
                <a:latin typeface="Garamond" panose="02020404030301010803" pitchFamily="18" charset="0"/>
                <a:cs typeface="Arabic Typesetting" panose="03020402040406030203" pitchFamily="66" charset="-78"/>
              </a:rPr>
              <a:t>Both height and length are normalized by the cumulative price difference and cumulative quantities, respectively (Cao et al. 2009). </a:t>
            </a:r>
          </a:p>
          <a:p>
            <a:r>
              <a:rPr lang="en-US">
                <a:latin typeface="Garamond" panose="02020404030301010803" pitchFamily="18" charset="0"/>
                <a:cs typeface="Arabic Typesetting" panose="03020402040406030203" pitchFamily="66" charset="-78"/>
              </a:rPr>
              <a:t>For the first height, we use the arithmetic average of the best bid and best ask (MID). </a:t>
            </a:r>
            <a:endParaRPr lang="en-CA">
              <a:latin typeface="Garamond" panose="02020404030301010803" pitchFamily="18" charset="0"/>
              <a:cs typeface="Arabic Typesetting" panose="03020402040406030203" pitchFamily="66" charset="-78"/>
            </a:endParaRPr>
          </a:p>
        </p:txBody>
      </p:sp>
      <p:sp>
        <p:nvSpPr>
          <p:cNvPr id="4" name="Slide Number Placeholder 3"/>
          <p:cNvSpPr>
            <a:spLocks noGrp="1"/>
          </p:cNvSpPr>
          <p:nvPr>
            <p:ph type="sldNum" sz="quarter" idx="10"/>
          </p:nvPr>
        </p:nvSpPr>
        <p:spPr/>
        <p:txBody>
          <a:bodyPr/>
          <a:lstStyle/>
          <a:p>
            <a:fld id="{D0891992-EA78-4EB1-95C9-BC223241CD64}" type="slidenum">
              <a:rPr lang="en-CA" smtClean="0"/>
              <a:t>9</a:t>
            </a:fld>
            <a:endParaRPr lang="en-CA"/>
          </a:p>
        </p:txBody>
      </p:sp>
    </p:spTree>
    <p:extLst>
      <p:ext uri="{BB962C8B-B14F-4D97-AF65-F5344CB8AC3E}">
        <p14:creationId xmlns:p14="http://schemas.microsoft.com/office/powerpoint/2010/main" val="644989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CA"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0891992-EA78-4EB1-95C9-BC223241CD64}" type="slidenum">
              <a:rPr lang="en-CA" smtClean="0"/>
              <a:t>10</a:t>
            </a:fld>
            <a:endParaRPr lang="en-CA"/>
          </a:p>
        </p:txBody>
      </p:sp>
    </p:spTree>
    <p:extLst>
      <p:ext uri="{BB962C8B-B14F-4D97-AF65-F5344CB8AC3E}">
        <p14:creationId xmlns:p14="http://schemas.microsoft.com/office/powerpoint/2010/main" val="8380007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66869567-C7ED-4549-BD83-8B03C75DE8E5}" type="datetimeFigureOut">
              <a:rPr lang="en-CA" smtClean="0"/>
              <a:t>2024-08-12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36BC950-B95E-4AD1-8855-C9D4D65F09D3}" type="slidenum">
              <a:rPr lang="en-CA" smtClean="0"/>
              <a:t>‹#›</a:t>
            </a:fld>
            <a:endParaRPr lang="en-CA"/>
          </a:p>
        </p:txBody>
      </p:sp>
    </p:spTree>
    <p:extLst>
      <p:ext uri="{BB962C8B-B14F-4D97-AF65-F5344CB8AC3E}">
        <p14:creationId xmlns:p14="http://schemas.microsoft.com/office/powerpoint/2010/main" val="3078673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66869567-C7ED-4549-BD83-8B03C75DE8E5}" type="datetimeFigureOut">
              <a:rPr lang="en-CA" smtClean="0"/>
              <a:t>2024-08-12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36BC950-B95E-4AD1-8855-C9D4D65F09D3}" type="slidenum">
              <a:rPr lang="en-CA" smtClean="0"/>
              <a:t>‹#›</a:t>
            </a:fld>
            <a:endParaRPr lang="en-CA"/>
          </a:p>
        </p:txBody>
      </p:sp>
    </p:spTree>
    <p:extLst>
      <p:ext uri="{BB962C8B-B14F-4D97-AF65-F5344CB8AC3E}">
        <p14:creationId xmlns:p14="http://schemas.microsoft.com/office/powerpoint/2010/main" val="2185109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66869567-C7ED-4549-BD83-8B03C75DE8E5}" type="datetimeFigureOut">
              <a:rPr lang="en-CA" smtClean="0"/>
              <a:t>2024-08-12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36BC950-B95E-4AD1-8855-C9D4D65F09D3}" type="slidenum">
              <a:rPr lang="en-CA" smtClean="0"/>
              <a:t>‹#›</a:t>
            </a:fld>
            <a:endParaRPr lang="en-CA"/>
          </a:p>
        </p:txBody>
      </p:sp>
    </p:spTree>
    <p:extLst>
      <p:ext uri="{BB962C8B-B14F-4D97-AF65-F5344CB8AC3E}">
        <p14:creationId xmlns:p14="http://schemas.microsoft.com/office/powerpoint/2010/main" val="20383768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66869567-C7ED-4549-BD83-8B03C75DE8E5}" type="datetimeFigureOut">
              <a:rPr lang="en-CA" smtClean="0"/>
              <a:t>2024-08-12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36BC950-B95E-4AD1-8855-C9D4D65F09D3}" type="slidenum">
              <a:rPr lang="en-CA" smtClean="0"/>
              <a:t>‹#›</a:t>
            </a:fld>
            <a:endParaRPr lang="en-CA"/>
          </a:p>
        </p:txBody>
      </p:sp>
    </p:spTree>
    <p:extLst>
      <p:ext uri="{BB962C8B-B14F-4D97-AF65-F5344CB8AC3E}">
        <p14:creationId xmlns:p14="http://schemas.microsoft.com/office/powerpoint/2010/main" val="32872697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6869567-C7ED-4549-BD83-8B03C75DE8E5}" type="datetimeFigureOut">
              <a:rPr lang="en-CA" smtClean="0"/>
              <a:t>2024-08-12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36BC950-B95E-4AD1-8855-C9D4D65F09D3}" type="slidenum">
              <a:rPr lang="en-CA" smtClean="0"/>
              <a:t>‹#›</a:t>
            </a:fld>
            <a:endParaRPr lang="en-CA"/>
          </a:p>
        </p:txBody>
      </p:sp>
    </p:spTree>
    <p:extLst>
      <p:ext uri="{BB962C8B-B14F-4D97-AF65-F5344CB8AC3E}">
        <p14:creationId xmlns:p14="http://schemas.microsoft.com/office/powerpoint/2010/main" val="26065260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66869567-C7ED-4549-BD83-8B03C75DE8E5}" type="datetimeFigureOut">
              <a:rPr lang="en-CA" smtClean="0"/>
              <a:t>2024-08-12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536BC950-B95E-4AD1-8855-C9D4D65F09D3}" type="slidenum">
              <a:rPr lang="en-CA" smtClean="0"/>
              <a:t>‹#›</a:t>
            </a:fld>
            <a:endParaRPr lang="en-CA"/>
          </a:p>
        </p:txBody>
      </p:sp>
    </p:spTree>
    <p:extLst>
      <p:ext uri="{BB962C8B-B14F-4D97-AF65-F5344CB8AC3E}">
        <p14:creationId xmlns:p14="http://schemas.microsoft.com/office/powerpoint/2010/main" val="39859137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66869567-C7ED-4549-BD83-8B03C75DE8E5}" type="datetimeFigureOut">
              <a:rPr lang="en-CA" smtClean="0"/>
              <a:t>2024-08-12</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536BC950-B95E-4AD1-8855-C9D4D65F09D3}" type="slidenum">
              <a:rPr lang="en-CA" smtClean="0"/>
              <a:t>‹#›</a:t>
            </a:fld>
            <a:endParaRPr lang="en-CA"/>
          </a:p>
        </p:txBody>
      </p:sp>
    </p:spTree>
    <p:extLst>
      <p:ext uri="{BB962C8B-B14F-4D97-AF65-F5344CB8AC3E}">
        <p14:creationId xmlns:p14="http://schemas.microsoft.com/office/powerpoint/2010/main" val="20460973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66869567-C7ED-4549-BD83-8B03C75DE8E5}" type="datetimeFigureOut">
              <a:rPr lang="en-CA" smtClean="0"/>
              <a:t>2024-08-12</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536BC950-B95E-4AD1-8855-C9D4D65F09D3}" type="slidenum">
              <a:rPr lang="en-CA" smtClean="0"/>
              <a:t>‹#›</a:t>
            </a:fld>
            <a:endParaRPr lang="en-CA"/>
          </a:p>
        </p:txBody>
      </p:sp>
    </p:spTree>
    <p:extLst>
      <p:ext uri="{BB962C8B-B14F-4D97-AF65-F5344CB8AC3E}">
        <p14:creationId xmlns:p14="http://schemas.microsoft.com/office/powerpoint/2010/main" val="758175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869567-C7ED-4549-BD83-8B03C75DE8E5}" type="datetimeFigureOut">
              <a:rPr lang="en-CA" smtClean="0"/>
              <a:t>2024-08-12</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536BC950-B95E-4AD1-8855-C9D4D65F09D3}" type="slidenum">
              <a:rPr lang="en-CA" smtClean="0"/>
              <a:t>‹#›</a:t>
            </a:fld>
            <a:endParaRPr lang="en-CA"/>
          </a:p>
        </p:txBody>
      </p:sp>
    </p:spTree>
    <p:extLst>
      <p:ext uri="{BB962C8B-B14F-4D97-AF65-F5344CB8AC3E}">
        <p14:creationId xmlns:p14="http://schemas.microsoft.com/office/powerpoint/2010/main" val="22711217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6869567-C7ED-4549-BD83-8B03C75DE8E5}" type="datetimeFigureOut">
              <a:rPr lang="en-CA" smtClean="0"/>
              <a:t>2024-08-12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536BC950-B95E-4AD1-8855-C9D4D65F09D3}" type="slidenum">
              <a:rPr lang="en-CA" smtClean="0"/>
              <a:t>‹#›</a:t>
            </a:fld>
            <a:endParaRPr lang="en-CA"/>
          </a:p>
        </p:txBody>
      </p:sp>
    </p:spTree>
    <p:extLst>
      <p:ext uri="{BB962C8B-B14F-4D97-AF65-F5344CB8AC3E}">
        <p14:creationId xmlns:p14="http://schemas.microsoft.com/office/powerpoint/2010/main" val="25188687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6869567-C7ED-4549-BD83-8B03C75DE8E5}" type="datetimeFigureOut">
              <a:rPr lang="en-CA" smtClean="0"/>
              <a:t>2024-08-12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536BC950-B95E-4AD1-8855-C9D4D65F09D3}" type="slidenum">
              <a:rPr lang="en-CA" smtClean="0"/>
              <a:t>‹#›</a:t>
            </a:fld>
            <a:endParaRPr lang="en-CA"/>
          </a:p>
        </p:txBody>
      </p:sp>
    </p:spTree>
    <p:extLst>
      <p:ext uri="{BB962C8B-B14F-4D97-AF65-F5344CB8AC3E}">
        <p14:creationId xmlns:p14="http://schemas.microsoft.com/office/powerpoint/2010/main" val="1608758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869567-C7ED-4549-BD83-8B03C75DE8E5}" type="datetimeFigureOut">
              <a:rPr lang="en-CA" smtClean="0"/>
              <a:t>2024-08-12</a:t>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6BC950-B95E-4AD1-8855-C9D4D65F09D3}" type="slidenum">
              <a:rPr lang="en-CA" smtClean="0"/>
              <a:t>‹#›</a:t>
            </a:fld>
            <a:endParaRPr lang="en-CA"/>
          </a:p>
        </p:txBody>
      </p:sp>
    </p:spTree>
    <p:extLst>
      <p:ext uri="{BB962C8B-B14F-4D97-AF65-F5344CB8AC3E}">
        <p14:creationId xmlns:p14="http://schemas.microsoft.com/office/powerpoint/2010/main" val="2021671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3.emf"/></Relationships>
</file>

<file path=ppt/slides/_rels/slide2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4.emf"/></Relationships>
</file>

<file path=ppt/slides/_rels/slide2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45.e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622689"/>
            <a:ext cx="9144000" cy="1284407"/>
          </a:xfrm>
        </p:spPr>
        <p:txBody>
          <a:bodyPr>
            <a:normAutofit/>
          </a:bodyPr>
          <a:lstStyle/>
          <a:p>
            <a:r>
              <a:rPr lang="en-US" sz="4000" b="1" kern="100">
                <a:latin typeface="Times New Roman" panose="02020603050405020304" pitchFamily="18" charset="0"/>
                <a:ea typeface="DengXian" panose="02010600030101010101" pitchFamily="2" charset="-122"/>
                <a:cs typeface="Times New Roman" panose="02020603050405020304" pitchFamily="18" charset="0"/>
              </a:rPr>
              <a:t>Real-Time Tracking of Public Announcements in the Limit Order Book</a:t>
            </a:r>
            <a:endParaRPr lang="en-CA" sz="4000" b="1" kern="100">
              <a:latin typeface="Times New Roman" panose="02020603050405020304" pitchFamily="18" charset="0"/>
              <a:ea typeface="DengXian" panose="02010600030101010101" pitchFamily="2" charset="-122"/>
              <a:cs typeface="Times New Roman" panose="02020603050405020304" pitchFamily="18" charset="0"/>
            </a:endParaRPr>
          </a:p>
        </p:txBody>
      </p:sp>
      <p:sp>
        <p:nvSpPr>
          <p:cNvPr id="3" name="Subtitle 2"/>
          <p:cNvSpPr>
            <a:spLocks noGrp="1"/>
          </p:cNvSpPr>
          <p:nvPr>
            <p:ph type="subTitle" idx="1"/>
          </p:nvPr>
        </p:nvSpPr>
        <p:spPr>
          <a:xfrm>
            <a:off x="1523999" y="3441938"/>
            <a:ext cx="9144000" cy="2941607"/>
          </a:xfrm>
        </p:spPr>
        <p:txBody>
          <a:bodyPr>
            <a:noAutofit/>
          </a:bodyPr>
          <a:lstStyle/>
          <a:p>
            <a:r>
              <a:rPr lang="en-CA" sz="2200">
                <a:latin typeface="Times New Roman" panose="02020603050405020304" pitchFamily="18" charset="0"/>
                <a:cs typeface="Times New Roman" panose="02020603050405020304" pitchFamily="18" charset="0"/>
              </a:rPr>
              <a:t>Mehdi Arzandeh, Lakehead University </a:t>
            </a:r>
            <a:r>
              <a:rPr lang="en-CA" sz="1800">
                <a:latin typeface="Times New Roman" panose="02020603050405020304" pitchFamily="18" charset="0"/>
                <a:cs typeface="Times New Roman" panose="02020603050405020304" pitchFamily="18" charset="0"/>
              </a:rPr>
              <a:t>(Email: Mehdi.Arzandeh@lakeheadu.ca)</a:t>
            </a:r>
            <a:endParaRPr lang="en-CA" sz="2200">
              <a:latin typeface="Times New Roman" panose="02020603050405020304" pitchFamily="18" charset="0"/>
              <a:cs typeface="Times New Roman" panose="02020603050405020304" pitchFamily="18" charset="0"/>
            </a:endParaRPr>
          </a:p>
          <a:p>
            <a:r>
              <a:rPr lang="en-CA" sz="2200">
                <a:latin typeface="Times New Roman" panose="02020603050405020304" pitchFamily="18" charset="0"/>
                <a:cs typeface="Times New Roman" panose="02020603050405020304" pitchFamily="18" charset="0"/>
              </a:rPr>
              <a:t>Julieta Frank, University of Manitoba</a:t>
            </a:r>
          </a:p>
          <a:p>
            <a:r>
              <a:rPr lang="en-CA" sz="2200">
                <a:latin typeface="Times New Roman" panose="02020603050405020304" pitchFamily="18" charset="0"/>
                <a:cs typeface="Times New Roman" panose="02020603050405020304" pitchFamily="18" charset="0"/>
              </a:rPr>
              <a:t>Justin Daniels, University of Manitoba</a:t>
            </a:r>
          </a:p>
          <a:p>
            <a:endParaRPr lang="en-CA" sz="2200">
              <a:latin typeface="Times New Roman" panose="02020603050405020304" pitchFamily="18" charset="0"/>
              <a:cs typeface="Times New Roman" panose="02020603050405020304" pitchFamily="18" charset="0"/>
            </a:endParaRPr>
          </a:p>
          <a:p>
            <a:r>
              <a:rPr lang="en-US" sz="2000">
                <a:latin typeface="Times New Roman" panose="02020603050405020304" pitchFamily="18" charset="0"/>
                <a:cs typeface="Times New Roman" panose="02020603050405020304" pitchFamily="18" charset="0"/>
              </a:rPr>
              <a:t>7</a:t>
            </a:r>
            <a:r>
              <a:rPr lang="en-US" sz="2000" baseline="30000">
                <a:latin typeface="Times New Roman" panose="02020603050405020304" pitchFamily="18" charset="0"/>
                <a:cs typeface="Times New Roman" panose="02020603050405020304" pitchFamily="18" charset="0"/>
              </a:rPr>
              <a:t>th</a:t>
            </a:r>
            <a:r>
              <a:rPr lang="en-US" sz="2000">
                <a:latin typeface="Times New Roman" panose="02020603050405020304" pitchFamily="18" charset="0"/>
                <a:cs typeface="Times New Roman" panose="02020603050405020304" pitchFamily="18" charset="0"/>
              </a:rPr>
              <a:t> J.P. Morgan Center International Commodities Symposium</a:t>
            </a:r>
          </a:p>
          <a:p>
            <a:r>
              <a:rPr lang="en-US" sz="2000">
                <a:latin typeface="Times New Roman" panose="02020603050405020304" pitchFamily="18" charset="0"/>
                <a:cs typeface="Times New Roman" panose="02020603050405020304" pitchFamily="18" charset="0"/>
              </a:rPr>
              <a:t>August 12-13, 2024, Denver, CO.</a:t>
            </a:r>
            <a:endParaRPr lang="en-CA" sz="200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4698711" y="6036255"/>
            <a:ext cx="2794575" cy="539305"/>
          </a:xfrm>
          <a:prstGeom prst="rect">
            <a:avLst/>
          </a:prstGeom>
        </p:spPr>
      </p:pic>
      <p:pic>
        <p:nvPicPr>
          <p:cNvPr id="5" name="Picture 4"/>
          <p:cNvPicPr>
            <a:picLocks noChangeAspect="1"/>
          </p:cNvPicPr>
          <p:nvPr/>
        </p:nvPicPr>
        <p:blipFill>
          <a:blip r:embed="rId3"/>
          <a:stretch>
            <a:fillRect/>
          </a:stretch>
        </p:blipFill>
        <p:spPr>
          <a:xfrm>
            <a:off x="10349977" y="95863"/>
            <a:ext cx="1604963" cy="774383"/>
          </a:xfrm>
          <a:prstGeom prst="rect">
            <a:avLst/>
          </a:prstGeom>
        </p:spPr>
      </p:pic>
      <p:pic>
        <p:nvPicPr>
          <p:cNvPr id="6" name="Picture 5"/>
          <p:cNvPicPr>
            <a:picLocks noChangeAspect="1"/>
          </p:cNvPicPr>
          <p:nvPr/>
        </p:nvPicPr>
        <p:blipFill>
          <a:blip r:embed="rId4"/>
          <a:stretch>
            <a:fillRect/>
          </a:stretch>
        </p:blipFill>
        <p:spPr>
          <a:xfrm>
            <a:off x="185304" y="203059"/>
            <a:ext cx="2087770" cy="667187"/>
          </a:xfrm>
          <a:prstGeom prst="rect">
            <a:avLst/>
          </a:prstGeom>
        </p:spPr>
      </p:pic>
    </p:spTree>
    <p:extLst>
      <p:ext uri="{BB962C8B-B14F-4D97-AF65-F5344CB8AC3E}">
        <p14:creationId xmlns:p14="http://schemas.microsoft.com/office/powerpoint/2010/main" val="13390645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latin typeface="Times New Roman" panose="02020603050405020304" pitchFamily="18" charset="0"/>
                <a:cs typeface="Times New Roman" panose="02020603050405020304" pitchFamily="18" charset="0"/>
              </a:rPr>
              <a:t>Measure of the LOB</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1497818"/>
                <a:ext cx="10515600" cy="4351338"/>
              </a:xfrm>
            </p:spPr>
            <p:txBody>
              <a:bodyPr>
                <a:noAutofit/>
              </a:bodyPr>
              <a:lstStyle/>
              <a:p>
                <a:pPr>
                  <a:lnSpc>
                    <a:spcPct val="120000"/>
                  </a:lnSpc>
                  <a:spcBef>
                    <a:spcPts val="0"/>
                  </a:spcBef>
                  <a:buClr>
                    <a:schemeClr val="tx1"/>
                  </a:buClr>
                  <a:buSzPct val="120000"/>
                </a:pPr>
                <a:r>
                  <a:rPr lang="en-CA" sz="2000">
                    <a:latin typeface="Times New Roman" panose="02020603050405020304" pitchFamily="18" charset="0"/>
                    <a:cs typeface="Times New Roman" panose="02020603050405020304" pitchFamily="18" charset="0"/>
                  </a:rPr>
                  <a:t>A commodity market is characterized by a set of prices </a:t>
                </a:r>
                <a:r>
                  <a:rPr lang="en-CA" sz="2000" b="1" err="1">
                    <a:latin typeface="Times New Roman" panose="02020603050405020304" pitchFamily="18" charset="0"/>
                    <a:ea typeface="Cambria Math" panose="02040503050406030204" pitchFamily="18" charset="0"/>
                    <a:cs typeface="Times New Roman" panose="02020603050405020304" pitchFamily="18" charset="0"/>
                  </a:rPr>
                  <a:t>p</a:t>
                </a:r>
                <a:r>
                  <a:rPr lang="en-CA" sz="2000" i="1" baseline="-25000" err="1">
                    <a:latin typeface="Times New Roman" panose="02020603050405020304" pitchFamily="18" charset="0"/>
                    <a:ea typeface="Cambria Math" panose="02040503050406030204" pitchFamily="18" charset="0"/>
                    <a:cs typeface="Times New Roman" panose="02020603050405020304" pitchFamily="18" charset="0"/>
                  </a:rPr>
                  <a:t>t</a:t>
                </a:r>
                <a:r>
                  <a:rPr lang="en-CA" sz="2000">
                    <a:latin typeface="Times New Roman" panose="02020603050405020304" pitchFamily="18" charset="0"/>
                    <a:cs typeface="Times New Roman" panose="02020603050405020304" pitchFamily="18" charset="0"/>
                  </a:rPr>
                  <a:t> (contained in the LOB), each representing market expectations.</a:t>
                </a:r>
              </a:p>
              <a:p>
                <a:pPr>
                  <a:lnSpc>
                    <a:spcPct val="120000"/>
                  </a:lnSpc>
                  <a:spcBef>
                    <a:spcPts val="0"/>
                  </a:spcBef>
                  <a:buClr>
                    <a:schemeClr val="tx1"/>
                  </a:buClr>
                  <a:buSzPct val="120000"/>
                </a:pPr>
                <a:r>
                  <a:rPr lang="en-CA" sz="2000">
                    <a:latin typeface="Times New Roman" panose="02020603050405020304" pitchFamily="18" charset="0"/>
                    <a:cs typeface="Times New Roman" panose="02020603050405020304" pitchFamily="18" charset="0"/>
                  </a:rPr>
                  <a:t>Following Cao et. al (2009) we use price series </a:t>
                </a:r>
                <a:r>
                  <a:rPr lang="en-CA" sz="2000" b="1" err="1">
                    <a:latin typeface="Times New Roman" panose="02020603050405020304" pitchFamily="18" charset="0"/>
                    <a:ea typeface="Cambria Math" panose="02040503050406030204" pitchFamily="18" charset="0"/>
                    <a:cs typeface="Times New Roman" panose="02020603050405020304" pitchFamily="18" charset="0"/>
                  </a:rPr>
                  <a:t>p</a:t>
                </a:r>
                <a:r>
                  <a:rPr lang="en-CA" sz="2000" i="1" baseline="-25000" err="1">
                    <a:latin typeface="Times New Roman" panose="02020603050405020304" pitchFamily="18" charset="0"/>
                    <a:ea typeface="Cambria Math" panose="02040503050406030204" pitchFamily="18" charset="0"/>
                    <a:cs typeface="Times New Roman" panose="02020603050405020304" pitchFamily="18" charset="0"/>
                  </a:rPr>
                  <a:t>t</a:t>
                </a:r>
                <a:r>
                  <a:rPr lang="en-CA" sz="2000">
                    <a:latin typeface="Times New Roman" panose="02020603050405020304" pitchFamily="18" charset="0"/>
                    <a:cs typeface="Times New Roman" panose="02020603050405020304" pitchFamily="18" charset="0"/>
                  </a:rPr>
                  <a:t> </a:t>
                </a:r>
                <a:r>
                  <a:rPr lang="el-GR" sz="2000">
                    <a:latin typeface="Times New Roman" panose="02020603050405020304" pitchFamily="18" charset="0"/>
                    <a:cs typeface="Times New Roman" panose="02020603050405020304" pitchFamily="18" charset="0"/>
                  </a:rPr>
                  <a:t>ϵ</a:t>
                </a:r>
                <a:r>
                  <a:rPr lang="en-CA" sz="2000">
                    <a:latin typeface="Times New Roman" panose="02020603050405020304" pitchFamily="18" charset="0"/>
                    <a:cs typeface="Times New Roman" panose="02020603050405020304" pitchFamily="18" charset="0"/>
                  </a:rPr>
                  <a:t> {</a:t>
                </a:r>
                <a:r>
                  <a:rPr lang="en-CA" sz="2000" i="1">
                    <a:latin typeface="Times New Roman" panose="02020603050405020304" pitchFamily="18" charset="0"/>
                    <a:cs typeface="Times New Roman" panose="02020603050405020304" pitchFamily="18" charset="0"/>
                  </a:rPr>
                  <a:t>Price, </a:t>
                </a:r>
                <a:r>
                  <a:rPr lang="en-CA" sz="2000" i="1">
                    <a:latin typeface="Times New Roman" panose="02020603050405020304" pitchFamily="18" charset="0"/>
                    <a:ea typeface="Cambria Math" panose="02040503050406030204" pitchFamily="18" charset="0"/>
                    <a:cs typeface="Times New Roman" panose="02020603050405020304" pitchFamily="18" charset="0"/>
                  </a:rPr>
                  <a:t>WP </a:t>
                </a:r>
                <a:r>
                  <a:rPr lang="en-CA" sz="2000" i="1" baseline="30000">
                    <a:latin typeface="Times New Roman" panose="02020603050405020304" pitchFamily="18" charset="0"/>
                    <a:ea typeface="Cambria Math" panose="02040503050406030204" pitchFamily="18" charset="0"/>
                    <a:cs typeface="Times New Roman" panose="02020603050405020304" pitchFamily="18" charset="0"/>
                  </a:rPr>
                  <a:t>n1-n2</a:t>
                </a:r>
                <a:r>
                  <a:rPr lang="en-CA" sz="2000">
                    <a:latin typeface="Times New Roman" panose="02020603050405020304" pitchFamily="18" charset="0"/>
                    <a:cs typeface="Times New Roman" panose="02020603050405020304" pitchFamily="18" charset="0"/>
                  </a:rPr>
                  <a:t>}</a:t>
                </a:r>
              </a:p>
              <a:p>
                <a:pPr>
                  <a:lnSpc>
                    <a:spcPct val="120000"/>
                  </a:lnSpc>
                  <a:spcBef>
                    <a:spcPts val="0"/>
                  </a:spcBef>
                  <a:buClr>
                    <a:schemeClr val="tx1"/>
                  </a:buClr>
                  <a:buFont typeface="Courier New" panose="02070309020205020404" pitchFamily="49" charset="0"/>
                  <a:buChar char="o"/>
                </a:pPr>
                <a:r>
                  <a:rPr lang="en-CA" sz="2000" i="1">
                    <a:latin typeface="Times New Roman" panose="02020603050405020304" pitchFamily="18" charset="0"/>
                    <a:cs typeface="Times New Roman" panose="02020603050405020304" pitchFamily="18" charset="0"/>
                  </a:rPr>
                  <a:t>Price</a:t>
                </a:r>
                <a:r>
                  <a:rPr lang="en-CA" sz="2000">
                    <a:latin typeface="Times New Roman" panose="02020603050405020304" pitchFamily="18" charset="0"/>
                    <a:cs typeface="Times New Roman" panose="02020603050405020304" pitchFamily="18" charset="0"/>
                  </a:rPr>
                  <a:t>: transaction price </a:t>
                </a:r>
              </a:p>
              <a:p>
                <a:pPr>
                  <a:lnSpc>
                    <a:spcPct val="120000"/>
                  </a:lnSpc>
                  <a:spcBef>
                    <a:spcPts val="0"/>
                  </a:spcBef>
                  <a:buClr>
                    <a:schemeClr val="tx1"/>
                  </a:buClr>
                  <a:buFont typeface="Courier New" panose="02070309020205020404" pitchFamily="49" charset="0"/>
                  <a:buChar char="o"/>
                </a:pPr>
                <a:r>
                  <a:rPr lang="en-CA" sz="2000" i="1">
                    <a:latin typeface="Times New Roman" panose="02020603050405020304" pitchFamily="18" charset="0"/>
                    <a:ea typeface="Cambria Math" panose="02040503050406030204" pitchFamily="18" charset="0"/>
                    <a:cs typeface="Times New Roman" panose="02020603050405020304" pitchFamily="18" charset="0"/>
                  </a:rPr>
                  <a:t>WP </a:t>
                </a:r>
                <a:r>
                  <a:rPr lang="en-CA" sz="2000" i="1" baseline="30000">
                    <a:latin typeface="Times New Roman" panose="02020603050405020304" pitchFamily="18" charset="0"/>
                    <a:ea typeface="Cambria Math" panose="02040503050406030204" pitchFamily="18" charset="0"/>
                    <a:cs typeface="Times New Roman" panose="02020603050405020304" pitchFamily="18" charset="0"/>
                  </a:rPr>
                  <a:t>n1-n2 </a:t>
                </a:r>
                <a:r>
                  <a:rPr lang="en-CA" sz="2000">
                    <a:latin typeface="Times New Roman" panose="02020603050405020304" pitchFamily="18" charset="0"/>
                    <a:cs typeface="Times New Roman" panose="02020603050405020304" pitchFamily="18" charset="0"/>
                  </a:rPr>
                  <a:t>: weighted prices from the LOB</a:t>
                </a:r>
              </a:p>
              <a:p>
                <a:pPr marL="0" indent="0">
                  <a:lnSpc>
                    <a:spcPct val="120000"/>
                  </a:lnSpc>
                  <a:spcBef>
                    <a:spcPts val="0"/>
                  </a:spcBef>
                  <a:buClr>
                    <a:schemeClr val="tx1"/>
                  </a:buClr>
                  <a:buNone/>
                </a:pPr>
                <a:endParaRPr lang="en-CA" sz="2000">
                  <a:latin typeface="Times New Roman" panose="02020603050405020304" pitchFamily="18" charset="0"/>
                  <a:cs typeface="Times New Roman" panose="02020603050405020304" pitchFamily="18" charset="0"/>
                </a:endParaRPr>
              </a:p>
              <a:p>
                <a:pPr marL="457200" lvl="1" indent="0">
                  <a:buClr>
                    <a:schemeClr val="tx1"/>
                  </a:buClr>
                  <a:buNone/>
                </a:pPr>
                <a:endParaRPr lang="en-CA" sz="1800" i="1">
                  <a:latin typeface="Times New Roman" panose="02020603050405020304" pitchFamily="18" charset="0"/>
                  <a:cs typeface="Times New Roman" panose="02020603050405020304" pitchFamily="18" charset="0"/>
                </a:endParaRPr>
              </a:p>
              <a:p>
                <a:pPr marL="457200" lvl="1" indent="0">
                  <a:lnSpc>
                    <a:spcPct val="120000"/>
                  </a:lnSpc>
                  <a:spcBef>
                    <a:spcPts val="600"/>
                  </a:spcBef>
                  <a:buClr>
                    <a:schemeClr val="tx1"/>
                  </a:buClr>
                  <a:buNone/>
                </a:pPr>
                <a:endParaRPr lang="en-CA" sz="1800" i="1">
                  <a:latin typeface="Times New Roman" panose="02020603050405020304" pitchFamily="18" charset="0"/>
                  <a:cs typeface="Times New Roman" panose="02020603050405020304" pitchFamily="18" charset="0"/>
                </a:endParaRPr>
              </a:p>
              <a:p>
                <a:pPr lvl="1">
                  <a:lnSpc>
                    <a:spcPct val="120000"/>
                  </a:lnSpc>
                  <a:spcBef>
                    <a:spcPts val="600"/>
                  </a:spcBef>
                  <a:buClr>
                    <a:schemeClr val="tx1"/>
                  </a:buClr>
                  <a:buFont typeface="Wingdings" panose="05000000000000000000" pitchFamily="2" charset="2"/>
                  <a:buChar char="Ø"/>
                </a:pPr>
                <a:r>
                  <a:rPr lang="en-CA" sz="1800" i="1" err="1">
                    <a:latin typeface="Times New Roman" panose="02020603050405020304" pitchFamily="18" charset="0"/>
                    <a:cs typeface="Times New Roman" panose="02020603050405020304" pitchFamily="18" charset="0"/>
                  </a:rPr>
                  <a:t>Pj</a:t>
                </a:r>
                <a:r>
                  <a:rPr lang="en-CA" sz="1800">
                    <a:latin typeface="Times New Roman" panose="02020603050405020304" pitchFamily="18" charset="0"/>
                    <a:cs typeface="Times New Roman" panose="02020603050405020304" pitchFamily="18" charset="0"/>
                  </a:rPr>
                  <a:t> and </a:t>
                </a:r>
                <a:r>
                  <a:rPr lang="en-CA" sz="1800" i="1" err="1">
                    <a:latin typeface="Times New Roman" panose="02020603050405020304" pitchFamily="18" charset="0"/>
                    <a:cs typeface="Times New Roman" panose="02020603050405020304" pitchFamily="18" charset="0"/>
                  </a:rPr>
                  <a:t>Qj</a:t>
                </a:r>
                <a:r>
                  <a:rPr lang="en-CA" sz="1800">
                    <a:latin typeface="Times New Roman" panose="02020603050405020304" pitchFamily="18" charset="0"/>
                    <a:cs typeface="Times New Roman" panose="02020603050405020304" pitchFamily="18" charset="0"/>
                  </a:rPr>
                  <a:t> are price and quantity on step </a:t>
                </a:r>
                <a:r>
                  <a:rPr lang="en-CA" sz="1800" i="1">
                    <a:latin typeface="Times New Roman" panose="02020603050405020304" pitchFamily="18" charset="0"/>
                    <a:cs typeface="Times New Roman" panose="02020603050405020304" pitchFamily="18" charset="0"/>
                  </a:rPr>
                  <a:t>j</a:t>
                </a:r>
                <a:r>
                  <a:rPr lang="en-CA" sz="1800">
                    <a:latin typeface="Times New Roman" panose="02020603050405020304" pitchFamily="18" charset="0"/>
                    <a:cs typeface="Times New Roman" panose="02020603050405020304" pitchFamily="18" charset="0"/>
                  </a:rPr>
                  <a:t> of the bid (</a:t>
                </a:r>
                <a:r>
                  <a:rPr lang="en-CA" sz="1800" i="1">
                    <a:latin typeface="Times New Roman" panose="02020603050405020304" pitchFamily="18" charset="0"/>
                    <a:cs typeface="Times New Roman" panose="02020603050405020304" pitchFamily="18" charset="0"/>
                  </a:rPr>
                  <a:t>b</a:t>
                </a:r>
                <a:r>
                  <a:rPr lang="en-CA" sz="1800">
                    <a:latin typeface="Times New Roman" panose="02020603050405020304" pitchFamily="18" charset="0"/>
                    <a:cs typeface="Times New Roman" panose="02020603050405020304" pitchFamily="18" charset="0"/>
                  </a:rPr>
                  <a:t>) or ask (</a:t>
                </a:r>
                <a:r>
                  <a:rPr lang="en-CA" sz="1800" i="1">
                    <a:latin typeface="Times New Roman" panose="02020603050405020304" pitchFamily="18" charset="0"/>
                    <a:cs typeface="Times New Roman" panose="02020603050405020304" pitchFamily="18" charset="0"/>
                  </a:rPr>
                  <a:t>a</a:t>
                </a:r>
                <a:r>
                  <a:rPr lang="en-CA" sz="1800">
                    <a:latin typeface="Times New Roman" panose="02020603050405020304" pitchFamily="18" charset="0"/>
                    <a:cs typeface="Times New Roman" panose="02020603050405020304" pitchFamily="18" charset="0"/>
                  </a:rPr>
                  <a:t>) sides </a:t>
                </a:r>
                <a:r>
                  <a:rPr lang="en-US" sz="1800">
                    <a:latin typeface="Times New Roman" panose="02020603050405020304" pitchFamily="18" charset="0"/>
                    <a:cs typeface="Times New Roman" panose="02020603050405020304" pitchFamily="18" charset="0"/>
                  </a:rPr>
                  <a:t>from step </a:t>
                </a:r>
                <a:r>
                  <a:rPr lang="en-US" sz="1800" i="1">
                    <a:latin typeface="Times New Roman" panose="02020603050405020304" pitchFamily="18" charset="0"/>
                    <a:cs typeface="Times New Roman" panose="02020603050405020304" pitchFamily="18" charset="0"/>
                  </a:rPr>
                  <a:t>n1</a:t>
                </a:r>
                <a:r>
                  <a:rPr lang="en-US" sz="1800">
                    <a:latin typeface="Times New Roman" panose="02020603050405020304" pitchFamily="18" charset="0"/>
                    <a:cs typeface="Times New Roman" panose="02020603050405020304" pitchFamily="18" charset="0"/>
                  </a:rPr>
                  <a:t> to step </a:t>
                </a:r>
                <a:r>
                  <a:rPr lang="en-US" sz="1800" i="1">
                    <a:latin typeface="Times New Roman" panose="02020603050405020304" pitchFamily="18" charset="0"/>
                    <a:cs typeface="Times New Roman" panose="02020603050405020304" pitchFamily="18" charset="0"/>
                  </a:rPr>
                  <a:t>n2</a:t>
                </a:r>
                <a:endParaRPr lang="en-CA" sz="1800">
                  <a:latin typeface="Times New Roman" panose="02020603050405020304" pitchFamily="18" charset="0"/>
                  <a:cs typeface="Times New Roman" panose="02020603050405020304" pitchFamily="18" charset="0"/>
                </a:endParaRPr>
              </a:p>
              <a:p>
                <a:pPr lvl="1">
                  <a:lnSpc>
                    <a:spcPct val="120000"/>
                  </a:lnSpc>
                  <a:spcBef>
                    <a:spcPts val="600"/>
                  </a:spcBef>
                  <a:buClr>
                    <a:schemeClr val="tx1"/>
                  </a:buClr>
                  <a:buFont typeface="Wingdings" panose="05000000000000000000" pitchFamily="2" charset="2"/>
                  <a:buChar char="Ø"/>
                </a:pPr>
                <a14:m>
                  <m:oMath xmlns:m="http://schemas.openxmlformats.org/officeDocument/2006/math">
                    <m:sSup>
                      <m:sSupPr>
                        <m:ctrlPr>
                          <a:rPr lang="en-CA" sz="1800" i="1">
                            <a:latin typeface="Cambria Math" panose="02040503050406030204" pitchFamily="18" charset="0"/>
                            <a:cs typeface="Arabic Typesetting" panose="03020402040406030203" pitchFamily="66" charset="-78"/>
                          </a:rPr>
                        </m:ctrlPr>
                      </m:sSupPr>
                      <m:e>
                        <m:r>
                          <a:rPr lang="en-CA" sz="1800" i="1">
                            <a:latin typeface="Cambria Math" panose="02040503050406030204" pitchFamily="18" charset="0"/>
                            <a:cs typeface="Arabic Typesetting" panose="03020402040406030203" pitchFamily="66" charset="-78"/>
                          </a:rPr>
                          <m:t>𝑊𝑃</m:t>
                        </m:r>
                      </m:e>
                      <m:sup>
                        <m:r>
                          <a:rPr lang="en-US" sz="1800" i="1">
                            <a:latin typeface="Cambria Math" panose="02040503050406030204" pitchFamily="18" charset="0"/>
                            <a:cs typeface="Arabic Typesetting" panose="03020402040406030203" pitchFamily="66" charset="-78"/>
                          </a:rPr>
                          <m:t>1−1</m:t>
                        </m:r>
                      </m:sup>
                    </m:sSup>
                    <m:r>
                      <a:rPr lang="en-US" sz="1800" b="0" i="1" smtClean="0">
                        <a:latin typeface="Cambria Math" panose="02040503050406030204" pitchFamily="18" charset="0"/>
                        <a:cs typeface="Arabic Typesetting" panose="03020402040406030203" pitchFamily="66" charset="-78"/>
                      </a:rPr>
                      <m:t> </m:t>
                    </m:r>
                  </m:oMath>
                </a14:m>
                <a:r>
                  <a:rPr lang="en-US" sz="1800">
                    <a:latin typeface="Times New Roman" panose="02020603050405020304" pitchFamily="18" charset="0"/>
                    <a:cs typeface="Times New Roman" panose="02020603050405020304" pitchFamily="18" charset="0"/>
                  </a:rPr>
                  <a:t>is denoted by </a:t>
                </a:r>
                <a14:m>
                  <m:oMath xmlns:m="http://schemas.openxmlformats.org/officeDocument/2006/math">
                    <m:sSup>
                      <m:sSupPr>
                        <m:ctrlPr>
                          <a:rPr lang="en-CA" sz="1800" i="1">
                            <a:latin typeface="Cambria Math" panose="02040503050406030204" pitchFamily="18" charset="0"/>
                            <a:cs typeface="Arabic Typesetting" panose="03020402040406030203" pitchFamily="66" charset="-78"/>
                          </a:rPr>
                        </m:ctrlPr>
                      </m:sSupPr>
                      <m:e>
                        <m:r>
                          <a:rPr lang="en-CA" sz="1800" i="1">
                            <a:latin typeface="Cambria Math" panose="02040503050406030204" pitchFamily="18" charset="0"/>
                            <a:cs typeface="Arabic Typesetting" panose="03020402040406030203" pitchFamily="66" charset="-78"/>
                          </a:rPr>
                          <m:t>𝑊𝑃</m:t>
                        </m:r>
                      </m:e>
                      <m:sup>
                        <m:r>
                          <a:rPr lang="en-US" sz="1800" i="1">
                            <a:latin typeface="Cambria Math" panose="02040503050406030204" pitchFamily="18" charset="0"/>
                            <a:cs typeface="Arabic Typesetting" panose="03020402040406030203" pitchFamily="66" charset="-78"/>
                          </a:rPr>
                          <m:t>1</m:t>
                        </m:r>
                      </m:sup>
                    </m:sSup>
                  </m:oMath>
                </a14:m>
                <a:r>
                  <a:rPr lang="en-US" sz="1800">
                    <a:latin typeface="Times New Roman" panose="02020603050405020304" pitchFamily="18" charset="0"/>
                    <a:cs typeface="Times New Roman" panose="02020603050405020304" pitchFamily="18" charset="0"/>
                  </a:rPr>
                  <a:t> for simplicity</a:t>
                </a:r>
                <a:endParaRPr lang="en-CA" sz="1800">
                  <a:latin typeface="Times New Roman" panose="02020603050405020304" pitchFamily="18" charset="0"/>
                  <a:cs typeface="Times New Roman" panose="02020603050405020304" pitchFamily="18" charset="0"/>
                </a:endParaRPr>
              </a:p>
              <a:p>
                <a:pPr>
                  <a:lnSpc>
                    <a:spcPct val="120000"/>
                  </a:lnSpc>
                  <a:spcBef>
                    <a:spcPts val="0"/>
                  </a:spcBef>
                  <a:buClr>
                    <a:schemeClr val="tx1"/>
                  </a:buClr>
                  <a:buSzPct val="120000"/>
                </a:pPr>
                <a:r>
                  <a:rPr lang="en-CA" sz="2000">
                    <a:latin typeface="Times New Roman" panose="02020603050405020304" pitchFamily="18" charset="0"/>
                    <a:cs typeface="Times New Roman" panose="02020603050405020304" pitchFamily="18" charset="0"/>
                  </a:rPr>
                  <a:t>Based on the observed shape of the LOB we use:</a:t>
                </a:r>
              </a:p>
              <a:p>
                <a:pPr>
                  <a:lnSpc>
                    <a:spcPct val="120000"/>
                  </a:lnSpc>
                  <a:spcBef>
                    <a:spcPts val="0"/>
                  </a:spcBef>
                  <a:buClr>
                    <a:schemeClr val="tx1"/>
                  </a:buClr>
                  <a:buFont typeface="Courier New" panose="02070309020205020404" pitchFamily="49" charset="0"/>
                  <a:buChar char="o"/>
                </a:pPr>
                <a:r>
                  <a:rPr lang="en-CA" sz="2000" b="1" err="1">
                    <a:latin typeface="Times New Roman" panose="02020603050405020304" pitchFamily="18" charset="0"/>
                    <a:ea typeface="Cambria Math" panose="02040503050406030204" pitchFamily="18" charset="0"/>
                    <a:cs typeface="Times New Roman" panose="02020603050405020304" pitchFamily="18" charset="0"/>
                  </a:rPr>
                  <a:t>p</a:t>
                </a:r>
                <a:r>
                  <a:rPr lang="en-CA" sz="2000" baseline="-25000" err="1">
                    <a:latin typeface="Times New Roman" panose="02020603050405020304" pitchFamily="18" charset="0"/>
                    <a:ea typeface="Cambria Math" panose="02040503050406030204" pitchFamily="18" charset="0"/>
                    <a:cs typeface="Times New Roman" panose="02020603050405020304" pitchFamily="18" charset="0"/>
                  </a:rPr>
                  <a:t>t</a:t>
                </a:r>
                <a:r>
                  <a:rPr lang="en-CA" sz="2000" i="1">
                    <a:latin typeface="Times New Roman" panose="02020603050405020304" pitchFamily="18" charset="0"/>
                    <a:cs typeface="Times New Roman" panose="02020603050405020304" pitchFamily="18" charset="0"/>
                  </a:rPr>
                  <a:t> = (Price, </a:t>
                </a:r>
                <a14:m>
                  <m:oMath xmlns:m="http://schemas.openxmlformats.org/officeDocument/2006/math">
                    <m:sSup>
                      <m:sSupPr>
                        <m:ctrlPr>
                          <a:rPr lang="en-CA" sz="2000" i="1">
                            <a:latin typeface="Cambria Math" panose="02040503050406030204" pitchFamily="18" charset="0"/>
                            <a:cs typeface="Arabic Typesetting" panose="03020402040406030203" pitchFamily="66" charset="-78"/>
                          </a:rPr>
                        </m:ctrlPr>
                      </m:sSupPr>
                      <m:e>
                        <m:r>
                          <a:rPr lang="en-CA" sz="2000" i="1">
                            <a:latin typeface="Cambria Math" panose="02040503050406030204" pitchFamily="18" charset="0"/>
                            <a:cs typeface="Arabic Typesetting" panose="03020402040406030203" pitchFamily="66" charset="-78"/>
                          </a:rPr>
                          <m:t>𝑊𝑃</m:t>
                        </m:r>
                      </m:e>
                      <m:sup>
                        <m:r>
                          <a:rPr lang="en-US" sz="2000" i="1">
                            <a:latin typeface="Cambria Math" panose="02040503050406030204" pitchFamily="18" charset="0"/>
                            <a:cs typeface="Arabic Typesetting" panose="03020402040406030203" pitchFamily="66" charset="-78"/>
                          </a:rPr>
                          <m:t>1</m:t>
                        </m:r>
                      </m:sup>
                    </m:sSup>
                  </m:oMath>
                </a14:m>
                <a:r>
                  <a:rPr lang="en-CA" sz="2000" i="1">
                    <a:latin typeface="Times New Roman" panose="02020603050405020304" pitchFamily="18" charset="0"/>
                    <a:cs typeface="Times New Roman" panose="02020603050405020304" pitchFamily="18" charset="0"/>
                  </a:rPr>
                  <a:t>, </a:t>
                </a:r>
                <a:r>
                  <a:rPr lang="en-CA" sz="2000" i="1">
                    <a:latin typeface="Times New Roman" panose="02020603050405020304" pitchFamily="18" charset="0"/>
                    <a:ea typeface="Cambria Math" panose="02040503050406030204" pitchFamily="18" charset="0"/>
                    <a:cs typeface="Times New Roman" panose="02020603050405020304" pitchFamily="18" charset="0"/>
                  </a:rPr>
                  <a:t>WP</a:t>
                </a:r>
                <a:r>
                  <a:rPr lang="en-CA" sz="2000" i="1" baseline="30000">
                    <a:latin typeface="Times New Roman" panose="02020603050405020304" pitchFamily="18" charset="0"/>
                    <a:ea typeface="Cambria Math" panose="02040503050406030204" pitchFamily="18" charset="0"/>
                    <a:cs typeface="Times New Roman" panose="02020603050405020304" pitchFamily="18" charset="0"/>
                  </a:rPr>
                  <a:t>2-3</a:t>
                </a:r>
                <a:r>
                  <a:rPr lang="en-CA" sz="2000" i="1">
                    <a:latin typeface="Times New Roman" panose="02020603050405020304" pitchFamily="18" charset="0"/>
                    <a:cs typeface="Times New Roman" panose="02020603050405020304" pitchFamily="18" charset="0"/>
                  </a:rPr>
                  <a:t>, </a:t>
                </a:r>
                <a:r>
                  <a:rPr lang="en-CA" sz="2000" i="1">
                    <a:latin typeface="Times New Roman" panose="02020603050405020304" pitchFamily="18" charset="0"/>
                    <a:ea typeface="Cambria Math" panose="02040503050406030204" pitchFamily="18" charset="0"/>
                    <a:cs typeface="Times New Roman" panose="02020603050405020304" pitchFamily="18" charset="0"/>
                  </a:rPr>
                  <a:t>WP</a:t>
                </a:r>
                <a:r>
                  <a:rPr lang="en-CA" sz="2000" i="1" baseline="30000">
                    <a:latin typeface="Times New Roman" panose="02020603050405020304" pitchFamily="18" charset="0"/>
                    <a:ea typeface="Cambria Math" panose="02040503050406030204" pitchFamily="18" charset="0"/>
                    <a:cs typeface="Times New Roman" panose="02020603050405020304" pitchFamily="18" charset="0"/>
                  </a:rPr>
                  <a:t>4-10</a:t>
                </a:r>
                <a:r>
                  <a:rPr lang="en-CA" sz="2000" i="1">
                    <a:latin typeface="Times New Roman" panose="02020603050405020304" pitchFamily="18" charset="0"/>
                    <a:cs typeface="Times New Roman" panose="02020603050405020304" pitchFamily="18" charset="0"/>
                  </a:rPr>
                  <a:t>)</a:t>
                </a:r>
                <a:r>
                  <a:rPr lang="el-GR" sz="2000" i="1">
                    <a:latin typeface="Times New Roman" panose="02020603050405020304" pitchFamily="18" charset="0"/>
                    <a:cs typeface="Times New Roman" panose="02020603050405020304" pitchFamily="18" charset="0"/>
                  </a:rPr>
                  <a:t>'</a:t>
                </a:r>
                <a:r>
                  <a:rPr lang="en-CA" sz="2000" i="1">
                    <a:latin typeface="Times New Roman" panose="02020603050405020304" pitchFamily="18" charset="0"/>
                    <a:cs typeface="Times New Roman" panose="02020603050405020304" pitchFamily="18" charset="0"/>
                  </a:rPr>
                  <a:t> </a:t>
                </a:r>
                <a:r>
                  <a:rPr lang="en-CA" sz="2000">
                    <a:latin typeface="Times New Roman" panose="02020603050405020304" pitchFamily="18" charset="0"/>
                    <a:cs typeface="Times New Roman" panose="02020603050405020304" pitchFamily="18" charset="0"/>
                  </a:rPr>
                  <a:t>for corn </a:t>
                </a:r>
              </a:p>
              <a:p>
                <a:pPr>
                  <a:lnSpc>
                    <a:spcPct val="120000"/>
                  </a:lnSpc>
                  <a:spcBef>
                    <a:spcPts val="0"/>
                  </a:spcBef>
                  <a:buClr>
                    <a:schemeClr val="tx1"/>
                  </a:buClr>
                  <a:buFont typeface="Courier New" panose="02070309020205020404" pitchFamily="49" charset="0"/>
                  <a:buChar char="o"/>
                </a:pPr>
                <a:r>
                  <a:rPr lang="en-CA" sz="2000" b="1" err="1">
                    <a:latin typeface="Times New Roman" panose="02020603050405020304" pitchFamily="18" charset="0"/>
                    <a:ea typeface="Cambria Math" panose="02040503050406030204" pitchFamily="18" charset="0"/>
                    <a:cs typeface="Times New Roman" panose="02020603050405020304" pitchFamily="18" charset="0"/>
                  </a:rPr>
                  <a:t>p</a:t>
                </a:r>
                <a:r>
                  <a:rPr lang="en-CA" sz="2000" baseline="-25000" err="1">
                    <a:latin typeface="Times New Roman" panose="02020603050405020304" pitchFamily="18" charset="0"/>
                    <a:ea typeface="Cambria Math" panose="02040503050406030204" pitchFamily="18" charset="0"/>
                    <a:cs typeface="Times New Roman" panose="02020603050405020304" pitchFamily="18" charset="0"/>
                  </a:rPr>
                  <a:t>t</a:t>
                </a:r>
                <a:r>
                  <a:rPr lang="en-CA" sz="2000" i="1">
                    <a:latin typeface="Times New Roman" panose="02020603050405020304" pitchFamily="18" charset="0"/>
                    <a:cs typeface="Times New Roman" panose="02020603050405020304" pitchFamily="18" charset="0"/>
                  </a:rPr>
                  <a:t> = (Price, </a:t>
                </a:r>
                <a14:m>
                  <m:oMath xmlns:m="http://schemas.openxmlformats.org/officeDocument/2006/math">
                    <m:sSup>
                      <m:sSupPr>
                        <m:ctrlPr>
                          <a:rPr lang="en-CA" sz="2000" i="1">
                            <a:latin typeface="Cambria Math" panose="02040503050406030204" pitchFamily="18" charset="0"/>
                            <a:cs typeface="Arabic Typesetting" panose="03020402040406030203" pitchFamily="66" charset="-78"/>
                          </a:rPr>
                        </m:ctrlPr>
                      </m:sSupPr>
                      <m:e>
                        <m:r>
                          <a:rPr lang="en-CA" sz="2000" i="1">
                            <a:latin typeface="Cambria Math" panose="02040503050406030204" pitchFamily="18" charset="0"/>
                            <a:cs typeface="Arabic Typesetting" panose="03020402040406030203" pitchFamily="66" charset="-78"/>
                          </a:rPr>
                          <m:t>𝑊𝑃</m:t>
                        </m:r>
                      </m:e>
                      <m:sup>
                        <m:r>
                          <a:rPr lang="en-US" sz="2000" i="1">
                            <a:latin typeface="Cambria Math" panose="02040503050406030204" pitchFamily="18" charset="0"/>
                            <a:cs typeface="Arabic Typesetting" panose="03020402040406030203" pitchFamily="66" charset="-78"/>
                          </a:rPr>
                          <m:t>1</m:t>
                        </m:r>
                      </m:sup>
                    </m:sSup>
                  </m:oMath>
                </a14:m>
                <a:r>
                  <a:rPr lang="en-CA" sz="2000" i="1">
                    <a:latin typeface="Times New Roman" panose="02020603050405020304" pitchFamily="18" charset="0"/>
                    <a:cs typeface="Times New Roman" panose="02020603050405020304" pitchFamily="18" charset="0"/>
                  </a:rPr>
                  <a:t>, </a:t>
                </a:r>
                <a:r>
                  <a:rPr lang="en-CA" sz="2000" i="1">
                    <a:latin typeface="Times New Roman" panose="02020603050405020304" pitchFamily="18" charset="0"/>
                    <a:ea typeface="Cambria Math" panose="02040503050406030204" pitchFamily="18" charset="0"/>
                    <a:cs typeface="Times New Roman" panose="02020603050405020304" pitchFamily="18" charset="0"/>
                  </a:rPr>
                  <a:t>WP</a:t>
                </a:r>
                <a:r>
                  <a:rPr lang="en-CA" sz="2000" i="1" baseline="30000">
                    <a:latin typeface="Times New Roman" panose="02020603050405020304" pitchFamily="18" charset="0"/>
                    <a:ea typeface="Cambria Math" panose="02040503050406030204" pitchFamily="18" charset="0"/>
                    <a:cs typeface="Times New Roman" panose="02020603050405020304" pitchFamily="18" charset="0"/>
                  </a:rPr>
                  <a:t>2-3</a:t>
                </a:r>
                <a:r>
                  <a:rPr lang="en-CA" sz="2000" i="1">
                    <a:latin typeface="Times New Roman" panose="02020603050405020304" pitchFamily="18" charset="0"/>
                    <a:cs typeface="Times New Roman" panose="02020603050405020304" pitchFamily="18" charset="0"/>
                  </a:rPr>
                  <a:t>, </a:t>
                </a:r>
                <a:r>
                  <a:rPr lang="en-CA" sz="2000" i="1">
                    <a:latin typeface="Times New Roman" panose="02020603050405020304" pitchFamily="18" charset="0"/>
                    <a:ea typeface="Cambria Math" panose="02040503050406030204" pitchFamily="18" charset="0"/>
                    <a:cs typeface="Times New Roman" panose="02020603050405020304" pitchFamily="18" charset="0"/>
                  </a:rPr>
                  <a:t>WP</a:t>
                </a:r>
                <a:r>
                  <a:rPr lang="en-CA" sz="2000" i="1" baseline="30000">
                    <a:latin typeface="Times New Roman" panose="02020603050405020304" pitchFamily="18" charset="0"/>
                    <a:ea typeface="Cambria Math" panose="02040503050406030204" pitchFamily="18" charset="0"/>
                    <a:cs typeface="Times New Roman" panose="02020603050405020304" pitchFamily="18" charset="0"/>
                  </a:rPr>
                  <a:t>4-5</a:t>
                </a:r>
                <a:r>
                  <a:rPr lang="en-CA" sz="2000" i="1">
                    <a:latin typeface="Times New Roman" panose="02020603050405020304" pitchFamily="18" charset="0"/>
                    <a:cs typeface="Times New Roman" panose="02020603050405020304" pitchFamily="18" charset="0"/>
                  </a:rPr>
                  <a:t>)</a:t>
                </a:r>
                <a:r>
                  <a:rPr lang="el-GR" sz="2000" i="1">
                    <a:latin typeface="Times New Roman" panose="02020603050405020304" pitchFamily="18" charset="0"/>
                    <a:cs typeface="Times New Roman" panose="02020603050405020304" pitchFamily="18" charset="0"/>
                  </a:rPr>
                  <a:t>'</a:t>
                </a:r>
                <a:r>
                  <a:rPr lang="en-CA" sz="2000">
                    <a:latin typeface="Times New Roman" panose="02020603050405020304" pitchFamily="18" charset="0"/>
                    <a:cs typeface="Times New Roman" panose="02020603050405020304" pitchFamily="18" charset="0"/>
                  </a:rPr>
                  <a:t> for live cattle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497818"/>
                <a:ext cx="10515600" cy="4351338"/>
              </a:xfrm>
              <a:blipFill>
                <a:blip r:embed="rId3"/>
                <a:stretch>
                  <a:fillRect l="-812" t="-980" b="-1484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4" name="Table 3"/>
              <p:cNvGraphicFramePr>
                <a:graphicFrameLocks noGrp="1"/>
              </p:cNvGraphicFramePr>
              <p:nvPr>
                <p:extLst>
                  <p:ext uri="{D42A27DB-BD31-4B8C-83A1-F6EECF244321}">
                    <p14:modId xmlns:p14="http://schemas.microsoft.com/office/powerpoint/2010/main" val="637689935"/>
                  </p:ext>
                </p:extLst>
              </p:nvPr>
            </p:nvGraphicFramePr>
            <p:xfrm>
              <a:off x="1246909" y="3422911"/>
              <a:ext cx="10106891" cy="1018032"/>
            </p:xfrm>
            <a:graphic>
              <a:graphicData uri="http://schemas.openxmlformats.org/drawingml/2006/table">
                <a:tbl>
                  <a:tblPr firstRow="1" bandRow="1">
                    <a:tableStyleId>{5C22544A-7EE6-4342-B048-85BDC9FD1C3A}</a:tableStyleId>
                  </a:tblPr>
                  <a:tblGrid>
                    <a:gridCol w="9443936">
                      <a:extLst>
                        <a:ext uri="{9D8B030D-6E8A-4147-A177-3AD203B41FA5}">
                          <a16:colId xmlns:a16="http://schemas.microsoft.com/office/drawing/2014/main" val="3148485378"/>
                        </a:ext>
                      </a:extLst>
                    </a:gridCol>
                    <a:gridCol w="662955">
                      <a:extLst>
                        <a:ext uri="{9D8B030D-6E8A-4147-A177-3AD203B41FA5}">
                          <a16:colId xmlns:a16="http://schemas.microsoft.com/office/drawing/2014/main" val="2147428966"/>
                        </a:ext>
                      </a:extLst>
                    </a:gridCol>
                  </a:tblGrid>
                  <a:tr h="370840">
                    <a:tc>
                      <a:txBody>
                        <a:bodyPr/>
                        <a:lstStyle/>
                        <a:p>
                          <a:pPr/>
                          <a14:m>
                            <m:oMathPara xmlns:m="http://schemas.openxmlformats.org/officeDocument/2006/math">
                              <m:oMathParaPr>
                                <m:jc m:val="left"/>
                              </m:oMathParaPr>
                              <m:oMath xmlns:m="http://schemas.openxmlformats.org/officeDocument/2006/math">
                                <m:sSup>
                                  <m:sSupPr>
                                    <m:ctrlPr>
                                      <a:rPr lang="en-CA" sz="2400" i="1" smtClean="0">
                                        <a:solidFill>
                                          <a:schemeClr val="tx1"/>
                                        </a:solidFill>
                                        <a:latin typeface="Cambria Math" panose="02040503050406030204" pitchFamily="18" charset="0"/>
                                      </a:rPr>
                                    </m:ctrlPr>
                                  </m:sSupPr>
                                  <m:e>
                                    <m:r>
                                      <a:rPr lang="en-US" sz="2400" i="1">
                                        <a:solidFill>
                                          <a:schemeClr val="tx1"/>
                                        </a:solidFill>
                                        <a:latin typeface="Cambria Math" panose="02040503050406030204" pitchFamily="18" charset="0"/>
                                      </a:rPr>
                                      <m:t>𝑊𝑃</m:t>
                                    </m:r>
                                  </m:e>
                                  <m:sup>
                                    <m:r>
                                      <a:rPr lang="en-US" sz="2400" i="1">
                                        <a:solidFill>
                                          <a:schemeClr val="tx1"/>
                                        </a:solidFill>
                                        <a:latin typeface="Cambria Math" panose="02040503050406030204" pitchFamily="18" charset="0"/>
                                      </a:rPr>
                                      <m:t>𝑛</m:t>
                                    </m:r>
                                    <m:r>
                                      <a:rPr lang="en-US" sz="2400" i="1">
                                        <a:solidFill>
                                          <a:schemeClr val="tx1"/>
                                        </a:solidFill>
                                        <a:latin typeface="Cambria Math" panose="02040503050406030204" pitchFamily="18" charset="0"/>
                                      </a:rPr>
                                      <m:t>1−</m:t>
                                    </m:r>
                                    <m:r>
                                      <a:rPr lang="en-US" sz="2400" i="1">
                                        <a:solidFill>
                                          <a:schemeClr val="tx1"/>
                                        </a:solidFill>
                                        <a:latin typeface="Cambria Math" panose="02040503050406030204" pitchFamily="18" charset="0"/>
                                      </a:rPr>
                                      <m:t>𝑛</m:t>
                                    </m:r>
                                    <m:r>
                                      <a:rPr lang="en-US" sz="2400" i="1">
                                        <a:solidFill>
                                          <a:schemeClr val="tx1"/>
                                        </a:solidFill>
                                        <a:latin typeface="Cambria Math" panose="02040503050406030204" pitchFamily="18" charset="0"/>
                                      </a:rPr>
                                      <m:t>2</m:t>
                                    </m:r>
                                  </m:sup>
                                </m:sSup>
                                <m:r>
                                  <a:rPr lang="en-US" sz="2400" i="1">
                                    <a:solidFill>
                                      <a:schemeClr val="tx1"/>
                                    </a:solidFill>
                                    <a:latin typeface="Cambria Math" panose="02040503050406030204" pitchFamily="18" charset="0"/>
                                  </a:rPr>
                                  <m:t>=</m:t>
                                </m:r>
                                <m:f>
                                  <m:fPr>
                                    <m:ctrlPr>
                                      <a:rPr lang="en-CA" sz="2400" i="1">
                                        <a:solidFill>
                                          <a:schemeClr val="tx1"/>
                                        </a:solidFill>
                                        <a:latin typeface="Cambria Math" panose="02040503050406030204" pitchFamily="18" charset="0"/>
                                      </a:rPr>
                                    </m:ctrlPr>
                                  </m:fPr>
                                  <m:num>
                                    <m:nary>
                                      <m:naryPr>
                                        <m:chr m:val="∑"/>
                                        <m:limLoc m:val="undOvr"/>
                                        <m:ctrlPr>
                                          <a:rPr lang="en-CA" sz="2400" i="1">
                                            <a:solidFill>
                                              <a:schemeClr val="tx1"/>
                                            </a:solidFill>
                                            <a:latin typeface="Cambria Math" panose="02040503050406030204" pitchFamily="18" charset="0"/>
                                          </a:rPr>
                                        </m:ctrlPr>
                                      </m:naryPr>
                                      <m:sub>
                                        <m:r>
                                          <a:rPr lang="en-US" sz="2400" i="1">
                                            <a:solidFill>
                                              <a:schemeClr val="tx1"/>
                                            </a:solidFill>
                                            <a:latin typeface="Cambria Math" panose="02040503050406030204" pitchFamily="18" charset="0"/>
                                          </a:rPr>
                                          <m:t>𝐽</m:t>
                                        </m:r>
                                        <m:r>
                                          <a:rPr lang="en-US" sz="2400" i="1">
                                            <a:solidFill>
                                              <a:schemeClr val="tx1"/>
                                            </a:solidFill>
                                            <a:latin typeface="Cambria Math" panose="02040503050406030204" pitchFamily="18" charset="0"/>
                                          </a:rPr>
                                          <m:t>=</m:t>
                                        </m:r>
                                        <m:r>
                                          <a:rPr lang="en-US" sz="2400" i="1">
                                            <a:solidFill>
                                              <a:schemeClr val="tx1"/>
                                            </a:solidFill>
                                            <a:latin typeface="Cambria Math" panose="02040503050406030204" pitchFamily="18" charset="0"/>
                                          </a:rPr>
                                          <m:t>𝑛</m:t>
                                        </m:r>
                                        <m:r>
                                          <a:rPr lang="en-US" sz="2400" i="1">
                                            <a:solidFill>
                                              <a:schemeClr val="tx1"/>
                                            </a:solidFill>
                                            <a:latin typeface="Cambria Math" panose="02040503050406030204" pitchFamily="18" charset="0"/>
                                          </a:rPr>
                                          <m:t>1</m:t>
                                        </m:r>
                                      </m:sub>
                                      <m:sup>
                                        <m:r>
                                          <a:rPr lang="en-US" sz="2400" i="1">
                                            <a:solidFill>
                                              <a:schemeClr val="tx1"/>
                                            </a:solidFill>
                                            <a:latin typeface="Cambria Math" panose="02040503050406030204" pitchFamily="18" charset="0"/>
                                          </a:rPr>
                                          <m:t>𝑛</m:t>
                                        </m:r>
                                        <m:r>
                                          <a:rPr lang="en-US" sz="2400" i="1">
                                            <a:solidFill>
                                              <a:schemeClr val="tx1"/>
                                            </a:solidFill>
                                            <a:latin typeface="Cambria Math" panose="02040503050406030204" pitchFamily="18" charset="0"/>
                                          </a:rPr>
                                          <m:t>2</m:t>
                                        </m:r>
                                      </m:sup>
                                      <m:e>
                                        <m:r>
                                          <a:rPr lang="en-US" sz="2400" i="1">
                                            <a:solidFill>
                                              <a:schemeClr val="tx1"/>
                                            </a:solidFill>
                                            <a:latin typeface="Cambria Math" panose="02040503050406030204" pitchFamily="18" charset="0"/>
                                          </a:rPr>
                                          <m:t>(</m:t>
                                        </m:r>
                                        <m:sSubSup>
                                          <m:sSubSupPr>
                                            <m:ctrlPr>
                                              <a:rPr lang="en-CA" sz="2400" i="1">
                                                <a:solidFill>
                                                  <a:schemeClr val="tx1"/>
                                                </a:solidFill>
                                                <a:latin typeface="Cambria Math" panose="02040503050406030204" pitchFamily="18" charset="0"/>
                                              </a:rPr>
                                            </m:ctrlPr>
                                          </m:sSubSupPr>
                                          <m:e>
                                            <m:r>
                                              <a:rPr lang="en-US" sz="2400" i="1">
                                                <a:solidFill>
                                                  <a:schemeClr val="tx1"/>
                                                </a:solidFill>
                                                <a:latin typeface="Cambria Math" panose="02040503050406030204" pitchFamily="18" charset="0"/>
                                              </a:rPr>
                                              <m:t>𝑄</m:t>
                                            </m:r>
                                          </m:e>
                                          <m:sub>
                                            <m:r>
                                              <a:rPr lang="en-US" sz="2400" i="1">
                                                <a:solidFill>
                                                  <a:schemeClr val="tx1"/>
                                                </a:solidFill>
                                                <a:latin typeface="Cambria Math" panose="02040503050406030204" pitchFamily="18" charset="0"/>
                                              </a:rPr>
                                              <m:t>𝑗</m:t>
                                            </m:r>
                                          </m:sub>
                                          <m:sup>
                                            <m:r>
                                              <a:rPr lang="en-US" sz="2400" i="1">
                                                <a:solidFill>
                                                  <a:schemeClr val="tx1"/>
                                                </a:solidFill>
                                                <a:latin typeface="Cambria Math" panose="02040503050406030204" pitchFamily="18" charset="0"/>
                                              </a:rPr>
                                              <m:t>𝑏</m:t>
                                            </m:r>
                                          </m:sup>
                                        </m:sSubSup>
                                        <m:sSubSup>
                                          <m:sSubSupPr>
                                            <m:ctrlPr>
                                              <a:rPr lang="en-CA" sz="2400" i="1">
                                                <a:solidFill>
                                                  <a:schemeClr val="tx1"/>
                                                </a:solidFill>
                                                <a:latin typeface="Cambria Math" panose="02040503050406030204" pitchFamily="18" charset="0"/>
                                              </a:rPr>
                                            </m:ctrlPr>
                                          </m:sSubSupPr>
                                          <m:e>
                                            <m:r>
                                              <a:rPr lang="en-US" sz="2400" i="1">
                                                <a:solidFill>
                                                  <a:schemeClr val="tx1"/>
                                                </a:solidFill>
                                                <a:latin typeface="Cambria Math" panose="02040503050406030204" pitchFamily="18" charset="0"/>
                                              </a:rPr>
                                              <m:t>𝑃</m:t>
                                            </m:r>
                                          </m:e>
                                          <m:sub>
                                            <m:r>
                                              <a:rPr lang="en-US" sz="2400" i="1">
                                                <a:solidFill>
                                                  <a:schemeClr val="tx1"/>
                                                </a:solidFill>
                                                <a:latin typeface="Cambria Math" panose="02040503050406030204" pitchFamily="18" charset="0"/>
                                              </a:rPr>
                                              <m:t>𝑗</m:t>
                                            </m:r>
                                          </m:sub>
                                          <m:sup>
                                            <m:r>
                                              <a:rPr lang="en-US" sz="2400" i="1">
                                                <a:solidFill>
                                                  <a:schemeClr val="tx1"/>
                                                </a:solidFill>
                                                <a:latin typeface="Cambria Math" panose="02040503050406030204" pitchFamily="18" charset="0"/>
                                              </a:rPr>
                                              <m:t>𝑏</m:t>
                                            </m:r>
                                          </m:sup>
                                        </m:sSubSup>
                                        <m:r>
                                          <a:rPr lang="en-US" sz="2400" i="1">
                                            <a:solidFill>
                                              <a:schemeClr val="tx1"/>
                                            </a:solidFill>
                                            <a:latin typeface="Cambria Math" panose="02040503050406030204" pitchFamily="18" charset="0"/>
                                          </a:rPr>
                                          <m:t>+</m:t>
                                        </m:r>
                                        <m:sSubSup>
                                          <m:sSubSupPr>
                                            <m:ctrlPr>
                                              <a:rPr lang="en-CA" sz="2400" i="1">
                                                <a:solidFill>
                                                  <a:schemeClr val="tx1"/>
                                                </a:solidFill>
                                                <a:latin typeface="Cambria Math" panose="02040503050406030204" pitchFamily="18" charset="0"/>
                                              </a:rPr>
                                            </m:ctrlPr>
                                          </m:sSubSupPr>
                                          <m:e>
                                            <m:r>
                                              <a:rPr lang="en-US" sz="2400" i="1">
                                                <a:solidFill>
                                                  <a:schemeClr val="tx1"/>
                                                </a:solidFill>
                                                <a:latin typeface="Cambria Math" panose="02040503050406030204" pitchFamily="18" charset="0"/>
                                              </a:rPr>
                                              <m:t>𝑄</m:t>
                                            </m:r>
                                          </m:e>
                                          <m:sub>
                                            <m:r>
                                              <a:rPr lang="en-US" sz="2400" i="1">
                                                <a:solidFill>
                                                  <a:schemeClr val="tx1"/>
                                                </a:solidFill>
                                                <a:latin typeface="Cambria Math" panose="02040503050406030204" pitchFamily="18" charset="0"/>
                                              </a:rPr>
                                              <m:t>𝑗</m:t>
                                            </m:r>
                                          </m:sub>
                                          <m:sup>
                                            <m:r>
                                              <a:rPr lang="en-US" sz="2400" i="1">
                                                <a:solidFill>
                                                  <a:schemeClr val="tx1"/>
                                                </a:solidFill>
                                                <a:latin typeface="Cambria Math" panose="02040503050406030204" pitchFamily="18" charset="0"/>
                                              </a:rPr>
                                              <m:t>𝑎</m:t>
                                            </m:r>
                                          </m:sup>
                                        </m:sSubSup>
                                        <m:sSubSup>
                                          <m:sSubSupPr>
                                            <m:ctrlPr>
                                              <a:rPr lang="en-CA" sz="2400" i="1">
                                                <a:solidFill>
                                                  <a:schemeClr val="tx1"/>
                                                </a:solidFill>
                                                <a:latin typeface="Cambria Math" panose="02040503050406030204" pitchFamily="18" charset="0"/>
                                              </a:rPr>
                                            </m:ctrlPr>
                                          </m:sSubSupPr>
                                          <m:e>
                                            <m:r>
                                              <a:rPr lang="en-US" sz="2400" i="1">
                                                <a:solidFill>
                                                  <a:schemeClr val="tx1"/>
                                                </a:solidFill>
                                                <a:latin typeface="Cambria Math" panose="02040503050406030204" pitchFamily="18" charset="0"/>
                                              </a:rPr>
                                              <m:t>𝑃</m:t>
                                            </m:r>
                                          </m:e>
                                          <m:sub>
                                            <m:r>
                                              <a:rPr lang="en-US" sz="2400" i="1">
                                                <a:solidFill>
                                                  <a:schemeClr val="tx1"/>
                                                </a:solidFill>
                                                <a:latin typeface="Cambria Math" panose="02040503050406030204" pitchFamily="18" charset="0"/>
                                              </a:rPr>
                                              <m:t>𝑗</m:t>
                                            </m:r>
                                          </m:sub>
                                          <m:sup>
                                            <m:r>
                                              <a:rPr lang="en-US" sz="2400" i="1">
                                                <a:solidFill>
                                                  <a:schemeClr val="tx1"/>
                                                </a:solidFill>
                                                <a:latin typeface="Cambria Math" panose="02040503050406030204" pitchFamily="18" charset="0"/>
                                              </a:rPr>
                                              <m:t>𝑎</m:t>
                                            </m:r>
                                          </m:sup>
                                        </m:sSubSup>
                                        <m:r>
                                          <a:rPr lang="en-US" sz="2400" i="1">
                                            <a:solidFill>
                                              <a:schemeClr val="tx1"/>
                                            </a:solidFill>
                                            <a:latin typeface="Cambria Math" panose="02040503050406030204" pitchFamily="18" charset="0"/>
                                          </a:rPr>
                                          <m:t>)</m:t>
                                        </m:r>
                                      </m:e>
                                    </m:nary>
                                  </m:num>
                                  <m:den>
                                    <m:nary>
                                      <m:naryPr>
                                        <m:chr m:val="∑"/>
                                        <m:limLoc m:val="undOvr"/>
                                        <m:ctrlPr>
                                          <a:rPr lang="en-CA" sz="2400" i="1">
                                            <a:solidFill>
                                              <a:schemeClr val="tx1"/>
                                            </a:solidFill>
                                            <a:latin typeface="Cambria Math" panose="02040503050406030204" pitchFamily="18" charset="0"/>
                                          </a:rPr>
                                        </m:ctrlPr>
                                      </m:naryPr>
                                      <m:sub>
                                        <m:r>
                                          <a:rPr lang="en-US" sz="2400" i="1">
                                            <a:solidFill>
                                              <a:schemeClr val="tx1"/>
                                            </a:solidFill>
                                            <a:latin typeface="Cambria Math" panose="02040503050406030204" pitchFamily="18" charset="0"/>
                                          </a:rPr>
                                          <m:t>𝐽</m:t>
                                        </m:r>
                                        <m:r>
                                          <a:rPr lang="en-US" sz="2400" i="1">
                                            <a:solidFill>
                                              <a:schemeClr val="tx1"/>
                                            </a:solidFill>
                                            <a:latin typeface="Cambria Math" panose="02040503050406030204" pitchFamily="18" charset="0"/>
                                          </a:rPr>
                                          <m:t>=</m:t>
                                        </m:r>
                                        <m:r>
                                          <a:rPr lang="en-US" sz="2400" i="1">
                                            <a:solidFill>
                                              <a:schemeClr val="tx1"/>
                                            </a:solidFill>
                                            <a:latin typeface="Cambria Math" panose="02040503050406030204" pitchFamily="18" charset="0"/>
                                          </a:rPr>
                                          <m:t>𝑛</m:t>
                                        </m:r>
                                        <m:r>
                                          <a:rPr lang="en-US" sz="2400" i="1">
                                            <a:solidFill>
                                              <a:schemeClr val="tx1"/>
                                            </a:solidFill>
                                            <a:latin typeface="Cambria Math" panose="02040503050406030204" pitchFamily="18" charset="0"/>
                                          </a:rPr>
                                          <m:t>1</m:t>
                                        </m:r>
                                      </m:sub>
                                      <m:sup>
                                        <m:r>
                                          <a:rPr lang="en-US" sz="2400" i="1">
                                            <a:solidFill>
                                              <a:schemeClr val="tx1"/>
                                            </a:solidFill>
                                            <a:latin typeface="Cambria Math" panose="02040503050406030204" pitchFamily="18" charset="0"/>
                                          </a:rPr>
                                          <m:t>𝑛</m:t>
                                        </m:r>
                                        <m:r>
                                          <a:rPr lang="en-US" sz="2400" i="1">
                                            <a:solidFill>
                                              <a:schemeClr val="tx1"/>
                                            </a:solidFill>
                                            <a:latin typeface="Cambria Math" panose="02040503050406030204" pitchFamily="18" charset="0"/>
                                          </a:rPr>
                                          <m:t>2</m:t>
                                        </m:r>
                                      </m:sup>
                                      <m:e>
                                        <m:r>
                                          <a:rPr lang="en-US" sz="2400" i="1">
                                            <a:solidFill>
                                              <a:schemeClr val="tx1"/>
                                            </a:solidFill>
                                            <a:latin typeface="Cambria Math" panose="02040503050406030204" pitchFamily="18" charset="0"/>
                                          </a:rPr>
                                          <m:t>(</m:t>
                                        </m:r>
                                        <m:sSubSup>
                                          <m:sSubSupPr>
                                            <m:ctrlPr>
                                              <a:rPr lang="en-CA" sz="2400" i="1">
                                                <a:solidFill>
                                                  <a:schemeClr val="tx1"/>
                                                </a:solidFill>
                                                <a:latin typeface="Cambria Math" panose="02040503050406030204" pitchFamily="18" charset="0"/>
                                              </a:rPr>
                                            </m:ctrlPr>
                                          </m:sSubSupPr>
                                          <m:e>
                                            <m:r>
                                              <a:rPr lang="en-US" sz="2400" i="1">
                                                <a:solidFill>
                                                  <a:schemeClr val="tx1"/>
                                                </a:solidFill>
                                                <a:latin typeface="Cambria Math" panose="02040503050406030204" pitchFamily="18" charset="0"/>
                                              </a:rPr>
                                              <m:t>𝑄</m:t>
                                            </m:r>
                                          </m:e>
                                          <m:sub>
                                            <m:r>
                                              <a:rPr lang="en-US" sz="2400" i="1">
                                                <a:solidFill>
                                                  <a:schemeClr val="tx1"/>
                                                </a:solidFill>
                                                <a:latin typeface="Cambria Math" panose="02040503050406030204" pitchFamily="18" charset="0"/>
                                              </a:rPr>
                                              <m:t>𝑗</m:t>
                                            </m:r>
                                          </m:sub>
                                          <m:sup>
                                            <m:r>
                                              <a:rPr lang="en-US" sz="2400" i="1">
                                                <a:solidFill>
                                                  <a:schemeClr val="tx1"/>
                                                </a:solidFill>
                                                <a:latin typeface="Cambria Math" panose="02040503050406030204" pitchFamily="18" charset="0"/>
                                              </a:rPr>
                                              <m:t>𝑏</m:t>
                                            </m:r>
                                          </m:sup>
                                        </m:sSubSup>
                                        <m:r>
                                          <a:rPr lang="en-US" sz="2400" i="1">
                                            <a:solidFill>
                                              <a:schemeClr val="tx1"/>
                                            </a:solidFill>
                                            <a:latin typeface="Cambria Math" panose="02040503050406030204" pitchFamily="18" charset="0"/>
                                          </a:rPr>
                                          <m:t>+</m:t>
                                        </m:r>
                                      </m:e>
                                    </m:nary>
                                    <m:sSubSup>
                                      <m:sSubSupPr>
                                        <m:ctrlPr>
                                          <a:rPr lang="en-CA" sz="2400" i="1">
                                            <a:solidFill>
                                              <a:schemeClr val="tx1"/>
                                            </a:solidFill>
                                            <a:latin typeface="Cambria Math" panose="02040503050406030204" pitchFamily="18" charset="0"/>
                                          </a:rPr>
                                        </m:ctrlPr>
                                      </m:sSubSupPr>
                                      <m:e>
                                        <m:r>
                                          <a:rPr lang="en-US" sz="2400" i="1">
                                            <a:solidFill>
                                              <a:schemeClr val="tx1"/>
                                            </a:solidFill>
                                            <a:latin typeface="Cambria Math" panose="02040503050406030204" pitchFamily="18" charset="0"/>
                                          </a:rPr>
                                          <m:t>𝑄</m:t>
                                        </m:r>
                                      </m:e>
                                      <m:sub>
                                        <m:r>
                                          <a:rPr lang="en-US" sz="2400" i="1">
                                            <a:solidFill>
                                              <a:schemeClr val="tx1"/>
                                            </a:solidFill>
                                            <a:latin typeface="Cambria Math" panose="02040503050406030204" pitchFamily="18" charset="0"/>
                                          </a:rPr>
                                          <m:t>𝑗</m:t>
                                        </m:r>
                                      </m:sub>
                                      <m:sup>
                                        <m:r>
                                          <a:rPr lang="en-US" sz="2400" i="1">
                                            <a:solidFill>
                                              <a:schemeClr val="tx1"/>
                                            </a:solidFill>
                                            <a:latin typeface="Cambria Math" panose="02040503050406030204" pitchFamily="18" charset="0"/>
                                          </a:rPr>
                                          <m:t>𝑎</m:t>
                                        </m:r>
                                      </m:sup>
                                    </m:sSubSup>
                                    <m:r>
                                      <a:rPr lang="en-US" sz="2400" i="1">
                                        <a:solidFill>
                                          <a:schemeClr val="tx1"/>
                                        </a:solidFill>
                                        <a:latin typeface="Cambria Math" panose="02040503050406030204" pitchFamily="18" charset="0"/>
                                      </a:rPr>
                                      <m:t>)</m:t>
                                    </m:r>
                                  </m:den>
                                </m:f>
                                <m:r>
                                  <a:rPr lang="en-US" sz="2400" i="1">
                                    <a:solidFill>
                                      <a:schemeClr val="tx1"/>
                                    </a:solidFill>
                                    <a:latin typeface="Cambria Math" panose="02040503050406030204" pitchFamily="18" charset="0"/>
                                  </a:rPr>
                                  <m:t>           </m:t>
                                </m:r>
                                <m:sSub>
                                  <m:sSubPr>
                                    <m:ctrlPr>
                                      <a:rPr lang="en-CA" sz="2400" i="1">
                                        <a:solidFill>
                                          <a:schemeClr val="tx1"/>
                                        </a:solidFill>
                                        <a:latin typeface="Cambria Math" panose="02040503050406030204" pitchFamily="18" charset="0"/>
                                      </a:rPr>
                                    </m:ctrlPr>
                                  </m:sSubPr>
                                  <m:e>
                                    <m:r>
                                      <a:rPr lang="en-US" sz="2400" i="1">
                                        <a:solidFill>
                                          <a:schemeClr val="tx1"/>
                                        </a:solidFill>
                                        <a:latin typeface="Cambria Math" panose="02040503050406030204" pitchFamily="18" charset="0"/>
                                      </a:rPr>
                                      <m:t>𝑛</m:t>
                                    </m:r>
                                  </m:e>
                                  <m:sub>
                                    <m:r>
                                      <a:rPr lang="en-US" sz="2400" i="1">
                                        <a:solidFill>
                                          <a:schemeClr val="tx1"/>
                                        </a:solidFill>
                                        <a:latin typeface="Cambria Math" panose="02040503050406030204" pitchFamily="18" charset="0"/>
                                      </a:rPr>
                                      <m:t>1</m:t>
                                    </m:r>
                                  </m:sub>
                                </m:sSub>
                                <m:r>
                                  <a:rPr lang="en-US" sz="2400" i="1">
                                    <a:solidFill>
                                      <a:schemeClr val="tx1"/>
                                    </a:solidFill>
                                    <a:latin typeface="Cambria Math" panose="02040503050406030204" pitchFamily="18" charset="0"/>
                                  </a:rPr>
                                  <m:t>≤</m:t>
                                </m:r>
                                <m:sSub>
                                  <m:sSubPr>
                                    <m:ctrlPr>
                                      <a:rPr lang="en-CA" sz="2400" i="1">
                                        <a:solidFill>
                                          <a:schemeClr val="tx1"/>
                                        </a:solidFill>
                                        <a:latin typeface="Cambria Math" panose="02040503050406030204" pitchFamily="18" charset="0"/>
                                      </a:rPr>
                                    </m:ctrlPr>
                                  </m:sSubPr>
                                  <m:e>
                                    <m:r>
                                      <a:rPr lang="en-US" sz="2400" i="1">
                                        <a:solidFill>
                                          <a:schemeClr val="tx1"/>
                                        </a:solidFill>
                                        <a:latin typeface="Cambria Math" panose="02040503050406030204" pitchFamily="18" charset="0"/>
                                      </a:rPr>
                                      <m:t>𝑛</m:t>
                                    </m:r>
                                  </m:e>
                                  <m:sub>
                                    <m:r>
                                      <a:rPr lang="en-US" sz="2400" i="1">
                                        <a:solidFill>
                                          <a:schemeClr val="tx1"/>
                                        </a:solidFill>
                                        <a:latin typeface="Cambria Math" panose="02040503050406030204" pitchFamily="18" charset="0"/>
                                      </a:rPr>
                                      <m:t>2</m:t>
                                    </m:r>
                                  </m:sub>
                                </m:sSub>
                              </m:oMath>
                            </m:oMathPara>
                          </a14:m>
                          <a:endParaRPr lang="en-CA" sz="2000">
                            <a:solidFill>
                              <a:schemeClr val="tx1"/>
                            </a:solidFill>
                          </a:endParaRPr>
                        </a:p>
                      </a:txBody>
                      <a:tcPr>
                        <a:noFill/>
                      </a:tcPr>
                    </a:tc>
                    <a:tc>
                      <a:txBody>
                        <a:bodyPr/>
                        <a:lstStyle/>
                        <a:p>
                          <a:pPr algn="ctr"/>
                          <a:r>
                            <a:rPr lang="en-US" b="0">
                              <a:solidFill>
                                <a:schemeClr val="tx1"/>
                              </a:solidFill>
                              <a:latin typeface="Times New Roman" panose="02020603050405020304" pitchFamily="18" charset="0"/>
                              <a:cs typeface="Times New Roman" panose="02020603050405020304" pitchFamily="18" charset="0"/>
                            </a:rPr>
                            <a:t>(1)</a:t>
                          </a:r>
                          <a:endParaRPr lang="en-CA" b="0">
                            <a:solidFill>
                              <a:schemeClr val="tx1"/>
                            </a:solidFill>
                            <a:latin typeface="Times New Roman" panose="02020603050405020304" pitchFamily="18" charset="0"/>
                            <a:cs typeface="Times New Roman" panose="02020603050405020304" pitchFamily="18" charset="0"/>
                          </a:endParaRPr>
                        </a:p>
                      </a:txBody>
                      <a:tcPr anchor="ctr">
                        <a:noFill/>
                      </a:tcPr>
                    </a:tc>
                    <a:extLst>
                      <a:ext uri="{0D108BD9-81ED-4DB2-BD59-A6C34878D82A}">
                        <a16:rowId xmlns:a16="http://schemas.microsoft.com/office/drawing/2014/main" val="4263042726"/>
                      </a:ext>
                    </a:extLst>
                  </a:tr>
                </a:tbl>
              </a:graphicData>
            </a:graphic>
          </p:graphicFrame>
        </mc:Choice>
        <mc:Fallback xmlns="">
          <p:graphicFrame>
            <p:nvGraphicFramePr>
              <p:cNvPr id="4" name="Table 3"/>
              <p:cNvGraphicFramePr>
                <a:graphicFrameLocks noGrp="1"/>
              </p:cNvGraphicFramePr>
              <p:nvPr>
                <p:extLst>
                  <p:ext uri="{D42A27DB-BD31-4B8C-83A1-F6EECF244321}">
                    <p14:modId xmlns:p14="http://schemas.microsoft.com/office/powerpoint/2010/main" val="637689935"/>
                  </p:ext>
                </p:extLst>
              </p:nvPr>
            </p:nvGraphicFramePr>
            <p:xfrm>
              <a:off x="1246909" y="3422911"/>
              <a:ext cx="10106891" cy="1018032"/>
            </p:xfrm>
            <a:graphic>
              <a:graphicData uri="http://schemas.openxmlformats.org/drawingml/2006/table">
                <a:tbl>
                  <a:tblPr firstRow="1" bandRow="1">
                    <a:tableStyleId>{5C22544A-7EE6-4342-B048-85BDC9FD1C3A}</a:tableStyleId>
                  </a:tblPr>
                  <a:tblGrid>
                    <a:gridCol w="9443936">
                      <a:extLst>
                        <a:ext uri="{9D8B030D-6E8A-4147-A177-3AD203B41FA5}">
                          <a16:colId xmlns:a16="http://schemas.microsoft.com/office/drawing/2014/main" val="3148485378"/>
                        </a:ext>
                      </a:extLst>
                    </a:gridCol>
                    <a:gridCol w="662955">
                      <a:extLst>
                        <a:ext uri="{9D8B030D-6E8A-4147-A177-3AD203B41FA5}">
                          <a16:colId xmlns:a16="http://schemas.microsoft.com/office/drawing/2014/main" val="2147428966"/>
                        </a:ext>
                      </a:extLst>
                    </a:gridCol>
                  </a:tblGrid>
                  <a:tr h="1018032">
                    <a:tc>
                      <a:txBody>
                        <a:bodyPr/>
                        <a:lstStyle/>
                        <a:p>
                          <a:endParaRPr lang="en-US"/>
                        </a:p>
                      </a:txBody>
                      <a:tcPr>
                        <a:blipFill>
                          <a:blip r:embed="rId4"/>
                          <a:stretch>
                            <a:fillRect l="-65" t="-595" r="-7290" b="-2381"/>
                          </a:stretch>
                        </a:blipFill>
                      </a:tcPr>
                    </a:tc>
                    <a:tc>
                      <a:txBody>
                        <a:bodyPr/>
                        <a:lstStyle/>
                        <a:p>
                          <a:pPr algn="ctr"/>
                          <a:r>
                            <a:rPr lang="en-US" b="0">
                              <a:solidFill>
                                <a:schemeClr val="tx1"/>
                              </a:solidFill>
                              <a:latin typeface="Times New Roman" panose="02020603050405020304" pitchFamily="18" charset="0"/>
                              <a:cs typeface="Times New Roman" panose="02020603050405020304" pitchFamily="18" charset="0"/>
                            </a:rPr>
                            <a:t>(1)</a:t>
                          </a:r>
                          <a:endParaRPr lang="en-CA" b="0">
                            <a:solidFill>
                              <a:schemeClr val="tx1"/>
                            </a:solidFill>
                            <a:latin typeface="Times New Roman" panose="02020603050405020304" pitchFamily="18" charset="0"/>
                            <a:cs typeface="Times New Roman" panose="02020603050405020304" pitchFamily="18" charset="0"/>
                          </a:endParaRPr>
                        </a:p>
                      </a:txBody>
                      <a:tcPr anchor="ctr">
                        <a:noFill/>
                      </a:tcPr>
                    </a:tc>
                    <a:extLst>
                      <a:ext uri="{0D108BD9-81ED-4DB2-BD59-A6C34878D82A}">
                        <a16:rowId xmlns:a16="http://schemas.microsoft.com/office/drawing/2014/main" val="4263042726"/>
                      </a:ext>
                    </a:extLst>
                  </a:tr>
                </a:tbl>
              </a:graphicData>
            </a:graphic>
          </p:graphicFrame>
        </mc:Fallback>
      </mc:AlternateContent>
    </p:spTree>
    <p:extLst>
      <p:ext uri="{BB962C8B-B14F-4D97-AF65-F5344CB8AC3E}">
        <p14:creationId xmlns:p14="http://schemas.microsoft.com/office/powerpoint/2010/main" val="37928605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latin typeface="Times New Roman" panose="02020603050405020304" pitchFamily="18" charset="0"/>
                <a:cs typeface="Times New Roman" panose="02020603050405020304" pitchFamily="18" charset="0"/>
              </a:rPr>
              <a:t>Method – Information Shares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1497818"/>
                <a:ext cx="10515600" cy="4351338"/>
              </a:xfrm>
            </p:spPr>
            <p:txBody>
              <a:bodyPr>
                <a:noAutofit/>
              </a:bodyPr>
              <a:lstStyle/>
              <a:p>
                <a:pPr marL="433387" indent="-342900">
                  <a:lnSpc>
                    <a:spcPct val="120000"/>
                  </a:lnSpc>
                  <a:buClr>
                    <a:schemeClr val="accent6">
                      <a:lumMod val="50000"/>
                    </a:schemeClr>
                  </a:buClr>
                  <a:buSzPct val="120000"/>
                </a:pPr>
                <a:r>
                  <a:rPr lang="en-CA" sz="2000">
                    <a:latin typeface="Times New Roman" panose="02020603050405020304" pitchFamily="18" charset="0"/>
                    <a:cs typeface="Times New Roman" panose="02020603050405020304" pitchFamily="18" charset="0"/>
                  </a:rPr>
                  <a:t>Observed prices are cointegrated in the long run as the expectations for each price refers to the future price of the same underlying commodity. Estimate VEC model:</a:t>
                </a:r>
              </a:p>
              <a:p>
                <a:pPr marL="90487" indent="0">
                  <a:lnSpc>
                    <a:spcPct val="120000"/>
                  </a:lnSpc>
                  <a:buClr>
                    <a:schemeClr val="accent6">
                      <a:lumMod val="50000"/>
                    </a:schemeClr>
                  </a:buClr>
                  <a:buSzPct val="120000"/>
                  <a:buNone/>
                </a:pPr>
                <a:endParaRPr lang="en-CA" sz="2000">
                  <a:latin typeface="Times New Roman" panose="02020603050405020304" pitchFamily="18" charset="0"/>
                  <a:cs typeface="Times New Roman" panose="02020603050405020304" pitchFamily="18" charset="0"/>
                </a:endParaRPr>
              </a:p>
              <a:p>
                <a:pPr marL="90487" indent="0">
                  <a:lnSpc>
                    <a:spcPct val="120000"/>
                  </a:lnSpc>
                  <a:buClr>
                    <a:schemeClr val="accent6">
                      <a:lumMod val="50000"/>
                    </a:schemeClr>
                  </a:buClr>
                  <a:buSzPct val="120000"/>
                  <a:buNone/>
                </a:pPr>
                <a:endParaRPr lang="en-CA" sz="2000">
                  <a:latin typeface="Times New Roman" panose="02020603050405020304" pitchFamily="18" charset="0"/>
                  <a:cs typeface="Times New Roman" panose="02020603050405020304" pitchFamily="18" charset="0"/>
                </a:endParaRPr>
              </a:p>
              <a:p>
                <a:pPr marL="376237" indent="-285750">
                  <a:lnSpc>
                    <a:spcPct val="120000"/>
                  </a:lnSpc>
                  <a:buClr>
                    <a:schemeClr val="accent6">
                      <a:lumMod val="50000"/>
                    </a:schemeClr>
                  </a:buClr>
                  <a:buSzPct val="120000"/>
                  <a:buFont typeface="Courier New" panose="02070309020205020404" pitchFamily="49" charset="0"/>
                  <a:buChar char="o"/>
                </a:pPr>
                <a:r>
                  <a:rPr lang="en-US" sz="1800">
                    <a:latin typeface="Times New Roman" panose="02020603050405020304" pitchFamily="18" charset="0"/>
                    <a:cs typeface="Times New Roman" panose="02020603050405020304" pitchFamily="18" charset="0"/>
                  </a:rPr>
                  <a:t>where </a:t>
                </a:r>
                <a:r>
                  <a:rPr lang="el-GR" sz="1800" b="1">
                    <a:latin typeface="Times New Roman" panose="02020603050405020304" pitchFamily="18" charset="0"/>
                    <a:cs typeface="Times New Roman" panose="02020603050405020304" pitchFamily="18" charset="0"/>
                  </a:rPr>
                  <a:t>α</a:t>
                </a:r>
                <a:r>
                  <a:rPr lang="en-CA" sz="1800">
                    <a:latin typeface="Times New Roman" panose="02020603050405020304" pitchFamily="18" charset="0"/>
                    <a:cs typeface="Times New Roman" panose="02020603050405020304" pitchFamily="18" charset="0"/>
                  </a:rPr>
                  <a:t> = </a:t>
                </a:r>
                <a:r>
                  <a:rPr lang="en-CA" sz="1800" i="1">
                    <a:latin typeface="Times New Roman" panose="02020603050405020304" pitchFamily="18" charset="0"/>
                    <a:cs typeface="Times New Roman" panose="02020603050405020304" pitchFamily="18" charset="0"/>
                  </a:rPr>
                  <a:t>K </a:t>
                </a:r>
                <a:r>
                  <a:rPr lang="en-CA" sz="1800" i="1">
                    <a:latin typeface="Times New Roman" panose="02020603050405020304" pitchFamily="18" charset="0"/>
                    <a:cs typeface="Times New Roman" panose="02020603050405020304" pitchFamily="18" charset="0"/>
                    <a:sym typeface="Symbol" panose="05050102010706020507" pitchFamily="18" charset="2"/>
                  </a:rPr>
                  <a:t></a:t>
                </a:r>
                <a:r>
                  <a:rPr lang="en-CA" sz="1800" i="1">
                    <a:latin typeface="Times New Roman" panose="02020603050405020304" pitchFamily="18" charset="0"/>
                    <a:cs typeface="Times New Roman" panose="02020603050405020304" pitchFamily="18" charset="0"/>
                  </a:rPr>
                  <a:t> r </a:t>
                </a:r>
                <a:r>
                  <a:rPr lang="en-CA" sz="1800">
                    <a:latin typeface="Times New Roman" panose="02020603050405020304" pitchFamily="18" charset="0"/>
                    <a:cs typeface="Times New Roman" panose="02020603050405020304" pitchFamily="18" charset="0"/>
                  </a:rPr>
                  <a:t>loading matrix, </a:t>
                </a:r>
              </a:p>
              <a:p>
                <a:pPr marL="376237" indent="-285750">
                  <a:lnSpc>
                    <a:spcPct val="120000"/>
                  </a:lnSpc>
                  <a:buClr>
                    <a:schemeClr val="accent6">
                      <a:lumMod val="50000"/>
                    </a:schemeClr>
                  </a:buClr>
                  <a:buSzPct val="120000"/>
                  <a:buFont typeface="Courier New" panose="02070309020205020404" pitchFamily="49" charset="0"/>
                  <a:buChar char="o"/>
                </a:pPr>
                <a:r>
                  <a:rPr lang="en-CA" sz="1800" b="1">
                    <a:latin typeface="Times New Roman" panose="02020603050405020304" pitchFamily="18" charset="0"/>
                    <a:cs typeface="Times New Roman" panose="02020603050405020304" pitchFamily="18" charset="0"/>
                  </a:rPr>
                  <a:t>A</a:t>
                </a:r>
                <a:r>
                  <a:rPr lang="en-CA" sz="1800">
                    <a:latin typeface="Times New Roman" panose="02020603050405020304" pitchFamily="18" charset="0"/>
                    <a:cs typeface="Times New Roman" panose="02020603050405020304" pitchFamily="18" charset="0"/>
                  </a:rPr>
                  <a:t> = </a:t>
                </a:r>
                <a:r>
                  <a:rPr lang="en-CA" sz="1800" i="1">
                    <a:latin typeface="Times New Roman" panose="02020603050405020304" pitchFamily="18" charset="0"/>
                    <a:cs typeface="Times New Roman" panose="02020603050405020304" pitchFamily="18" charset="0"/>
                  </a:rPr>
                  <a:t>K </a:t>
                </a:r>
                <a:r>
                  <a:rPr lang="en-CA" sz="1800" i="1">
                    <a:latin typeface="Times New Roman" panose="02020603050405020304" pitchFamily="18" charset="0"/>
                    <a:cs typeface="Times New Roman" panose="02020603050405020304" pitchFamily="18" charset="0"/>
                    <a:sym typeface="Symbol" panose="05050102010706020507" pitchFamily="18" charset="2"/>
                  </a:rPr>
                  <a:t></a:t>
                </a:r>
                <a:r>
                  <a:rPr lang="en-CA" sz="1800" i="1">
                    <a:latin typeface="Times New Roman" panose="02020603050405020304" pitchFamily="18" charset="0"/>
                    <a:cs typeface="Times New Roman" panose="02020603050405020304" pitchFamily="18" charset="0"/>
                  </a:rPr>
                  <a:t> K </a:t>
                </a:r>
                <a:r>
                  <a:rPr lang="en-CA" sz="1800">
                    <a:latin typeface="Times New Roman" panose="02020603050405020304" pitchFamily="18" charset="0"/>
                    <a:cs typeface="Times New Roman" panose="02020603050405020304" pitchFamily="18" charset="0"/>
                  </a:rPr>
                  <a:t>matrix of coefficients, </a:t>
                </a:r>
                <a:endParaRPr lang="en-US" sz="1800" i="1">
                  <a:latin typeface="Cambria Math" panose="02040503050406030204" pitchFamily="18" charset="0"/>
                </a:endParaRPr>
              </a:p>
              <a:p>
                <a:pPr marL="376237" indent="-285750">
                  <a:lnSpc>
                    <a:spcPct val="120000"/>
                  </a:lnSpc>
                  <a:buClr>
                    <a:schemeClr val="accent6">
                      <a:lumMod val="50000"/>
                    </a:schemeClr>
                  </a:buClr>
                  <a:buSzPct val="120000"/>
                  <a:buFont typeface="Courier New" panose="02070309020205020404" pitchFamily="49" charset="0"/>
                  <a:buChar char="o"/>
                </a:pPr>
                <a14:m>
                  <m:oMath xmlns:m="http://schemas.openxmlformats.org/officeDocument/2006/math">
                    <m:sSub>
                      <m:sSubPr>
                        <m:ctrlPr>
                          <a:rPr lang="en-CA" sz="1800" i="1">
                            <a:latin typeface="Cambria Math" panose="02040503050406030204" pitchFamily="18" charset="0"/>
                          </a:rPr>
                        </m:ctrlPr>
                      </m:sSubPr>
                      <m:e>
                        <m:r>
                          <a:rPr lang="en-US" sz="1800" b="0" i="1">
                            <a:latin typeface="Cambria Math" panose="02040503050406030204" pitchFamily="18" charset="0"/>
                          </a:rPr>
                          <m:t>𝜀</m:t>
                        </m:r>
                      </m:e>
                      <m:sub>
                        <m:r>
                          <a:rPr lang="en-US" sz="1800" b="0" i="1">
                            <a:latin typeface="Cambria Math" panose="02040503050406030204" pitchFamily="18" charset="0"/>
                          </a:rPr>
                          <m:t>𝑡</m:t>
                        </m:r>
                      </m:sub>
                    </m:sSub>
                  </m:oMath>
                </a14:m>
                <a:r>
                  <a:rPr lang="en-CA" sz="1800">
                    <a:latin typeface="Times New Roman" panose="02020603050405020304" pitchFamily="18" charset="0"/>
                    <a:cs typeface="Times New Roman" panose="02020603050405020304" pitchFamily="18" charset="0"/>
                  </a:rPr>
                  <a:t> = white noise error term with variance-covariance matrix </a:t>
                </a:r>
                <a:r>
                  <a:rPr lang="en-CA" sz="1800">
                    <a:latin typeface="Times New Roman" panose="02020603050405020304" pitchFamily="18" charset="0"/>
                    <a:cs typeface="Times New Roman" panose="02020603050405020304" pitchFamily="18" charset="0"/>
                    <a:sym typeface="Symbol" panose="05050102010706020507" pitchFamily="18" charset="2"/>
                  </a:rPr>
                  <a:t></a:t>
                </a:r>
              </a:p>
              <a:p>
                <a:pPr marL="376237" indent="-285750">
                  <a:lnSpc>
                    <a:spcPct val="120000"/>
                  </a:lnSpc>
                  <a:buClr>
                    <a:schemeClr val="accent6">
                      <a:lumMod val="50000"/>
                    </a:schemeClr>
                  </a:buClr>
                  <a:buSzPct val="120000"/>
                  <a:buFont typeface="Courier New" panose="02070309020205020404" pitchFamily="49" charset="0"/>
                  <a:buChar char="o"/>
                </a:pPr>
                <a:r>
                  <a:rPr lang="el-GR" sz="1800" b="1">
                    <a:latin typeface="Times New Roman" panose="02020603050405020304" pitchFamily="18" charset="0"/>
                    <a:cs typeface="Times New Roman" panose="02020603050405020304" pitchFamily="18" charset="0"/>
                  </a:rPr>
                  <a:t>β</a:t>
                </a:r>
                <a:r>
                  <a:rPr lang="en-CA" sz="1800">
                    <a:latin typeface="Times New Roman" panose="02020603050405020304" pitchFamily="18" charset="0"/>
                    <a:cs typeface="Times New Roman" panose="02020603050405020304" pitchFamily="18" charset="0"/>
                  </a:rPr>
                  <a:t> = </a:t>
                </a:r>
                <a:r>
                  <a:rPr lang="en-CA" sz="1800" i="1">
                    <a:latin typeface="Times New Roman" panose="02020603050405020304" pitchFamily="18" charset="0"/>
                    <a:cs typeface="Times New Roman" panose="02020603050405020304" pitchFamily="18" charset="0"/>
                  </a:rPr>
                  <a:t>K </a:t>
                </a:r>
                <a:r>
                  <a:rPr lang="en-CA" sz="1800" i="1">
                    <a:latin typeface="Times New Roman" panose="02020603050405020304" pitchFamily="18" charset="0"/>
                    <a:cs typeface="Times New Roman" panose="02020603050405020304" pitchFamily="18" charset="0"/>
                    <a:sym typeface="Symbol" panose="05050102010706020507" pitchFamily="18" charset="2"/>
                  </a:rPr>
                  <a:t></a:t>
                </a:r>
                <a:r>
                  <a:rPr lang="en-CA" sz="1800" i="1">
                    <a:latin typeface="Times New Roman" panose="02020603050405020304" pitchFamily="18" charset="0"/>
                    <a:cs typeface="Times New Roman" panose="02020603050405020304" pitchFamily="18" charset="0"/>
                  </a:rPr>
                  <a:t> r </a:t>
                </a:r>
                <a:r>
                  <a:rPr lang="en-CA" sz="1800" err="1">
                    <a:latin typeface="Times New Roman" panose="02020603050405020304" pitchFamily="18" charset="0"/>
                    <a:cs typeface="Times New Roman" panose="02020603050405020304" pitchFamily="18" charset="0"/>
                  </a:rPr>
                  <a:t>cointegrating</a:t>
                </a:r>
                <a:r>
                  <a:rPr lang="en-CA" sz="1800">
                    <a:latin typeface="Times New Roman" panose="02020603050405020304" pitchFamily="18" charset="0"/>
                    <a:cs typeface="Times New Roman" panose="02020603050405020304" pitchFamily="18" charset="0"/>
                  </a:rPr>
                  <a:t> matrix of the form </a:t>
                </a:r>
                <a14:m>
                  <m:oMath xmlns:m="http://schemas.openxmlformats.org/officeDocument/2006/math">
                    <m:r>
                      <a:rPr lang="en-CA" sz="1800" b="1" i="1">
                        <a:latin typeface="Cambria Math" panose="02040503050406030204" pitchFamily="18" charset="0"/>
                        <a:cs typeface="Times New Roman" panose="02020603050405020304" pitchFamily="18" charset="0"/>
                      </a:rPr>
                      <m:t>𝛃</m:t>
                    </m:r>
                    <m:r>
                      <a:rPr lang="en-CA" sz="1800">
                        <a:latin typeface="Cambria Math" panose="02040503050406030204" pitchFamily="18" charset="0"/>
                        <a:cs typeface="Times New Roman" panose="02020603050405020304" pitchFamily="18" charset="0"/>
                      </a:rPr>
                      <m:t>′=</m:t>
                    </m:r>
                    <m:d>
                      <m:dPr>
                        <m:begChr m:val="["/>
                        <m:endChr m:val="]"/>
                        <m:ctrlPr>
                          <a:rPr lang="en-CA" sz="1800" i="1">
                            <a:latin typeface="Cambria Math" panose="02040503050406030204" pitchFamily="18" charset="0"/>
                            <a:cs typeface="Times New Roman" panose="02020603050405020304" pitchFamily="18" charset="0"/>
                          </a:rPr>
                        </m:ctrlPr>
                      </m:dPr>
                      <m:e>
                        <m:r>
                          <a:rPr lang="en-CA" sz="1800">
                            <a:latin typeface="Cambria Math" panose="02040503050406030204" pitchFamily="18" charset="0"/>
                            <a:cs typeface="Times New Roman" panose="02020603050405020304" pitchFamily="18" charset="0"/>
                          </a:rPr>
                          <m:t>𝜾</m:t>
                        </m:r>
                        <m:r>
                          <a:rPr lang="en-CA" sz="1800">
                            <a:latin typeface="Cambria Math" panose="02040503050406030204" pitchFamily="18" charset="0"/>
                            <a:cs typeface="Times New Roman" panose="02020603050405020304" pitchFamily="18" charset="0"/>
                          </a:rPr>
                          <m:t>:−</m:t>
                        </m:r>
                        <m:r>
                          <a:rPr lang="en-CA" sz="1800" b="1" i="1">
                            <a:latin typeface="Cambria Math" panose="02040503050406030204" pitchFamily="18" charset="0"/>
                            <a:cs typeface="Times New Roman" panose="02020603050405020304" pitchFamily="18" charset="0"/>
                          </a:rPr>
                          <m:t>𝐈</m:t>
                        </m:r>
                      </m:e>
                    </m:d>
                  </m:oMath>
                </a14:m>
                <a:endParaRPr lang="en-CA" sz="1800">
                  <a:latin typeface="Times New Roman" panose="02020603050405020304" pitchFamily="18" charset="0"/>
                  <a:cs typeface="Times New Roman" panose="02020603050405020304" pitchFamily="18" charset="0"/>
                </a:endParaRPr>
              </a:p>
              <a:p>
                <a:pPr marL="833437" lvl="1" indent="-285750">
                  <a:lnSpc>
                    <a:spcPct val="120000"/>
                  </a:lnSpc>
                  <a:buClr>
                    <a:schemeClr val="accent6">
                      <a:lumMod val="50000"/>
                    </a:schemeClr>
                  </a:buClr>
                  <a:buSzPct val="120000"/>
                  <a:buFont typeface="Wingdings" panose="05000000000000000000" pitchFamily="2" charset="2"/>
                  <a:buChar char="Ø"/>
                </a:pPr>
                <a:r>
                  <a:rPr lang="en-CA" sz="1800">
                    <a:latin typeface="Times New Roman" panose="02020603050405020304" pitchFamily="18" charset="0"/>
                    <a:cs typeface="Times New Roman" panose="02020603050405020304" pitchFamily="18" charset="0"/>
                  </a:rPr>
                  <a:t>where </a:t>
                </a:r>
                <a14:m>
                  <m:oMath xmlns:m="http://schemas.openxmlformats.org/officeDocument/2006/math">
                    <m:r>
                      <a:rPr lang="en-CA" sz="1800">
                        <a:latin typeface="Cambria Math" panose="02040503050406030204" pitchFamily="18" charset="0"/>
                        <a:cs typeface="Times New Roman" panose="02020603050405020304" pitchFamily="18" charset="0"/>
                      </a:rPr>
                      <m:t>𝜾</m:t>
                    </m:r>
                  </m:oMath>
                </a14:m>
                <a:r>
                  <a:rPr lang="en-CA" sz="1800">
                    <a:latin typeface="Times New Roman" panose="02020603050405020304" pitchFamily="18" charset="0"/>
                    <a:cs typeface="Times New Roman" panose="02020603050405020304" pitchFamily="18" charset="0"/>
                  </a:rPr>
                  <a:t> = </a:t>
                </a:r>
                <a14:m>
                  <m:oMath xmlns:m="http://schemas.openxmlformats.org/officeDocument/2006/math">
                    <m:r>
                      <a:rPr lang="en-CA" sz="1800">
                        <a:latin typeface="Cambria Math" panose="02040503050406030204" pitchFamily="18" charset="0"/>
                        <a:cs typeface="Times New Roman" panose="02020603050405020304" pitchFamily="18" charset="0"/>
                      </a:rPr>
                      <m:t>(</m:t>
                    </m:r>
                    <m:r>
                      <a:rPr lang="en-CA" sz="1800">
                        <a:latin typeface="Cambria Math" panose="02040503050406030204" pitchFamily="18" charset="0"/>
                        <a:cs typeface="Times New Roman" panose="02020603050405020304" pitchFamily="18" charset="0"/>
                      </a:rPr>
                      <m:t>𝐾</m:t>
                    </m:r>
                    <m:r>
                      <a:rPr lang="en-CA" sz="1800">
                        <a:latin typeface="Cambria Math" panose="02040503050406030204" pitchFamily="18" charset="0"/>
                        <a:cs typeface="Times New Roman" panose="02020603050405020304" pitchFamily="18" charset="0"/>
                      </a:rPr>
                      <m:t>−1)×1</m:t>
                    </m:r>
                  </m:oMath>
                </a14:m>
                <a:r>
                  <a:rPr lang="en-CA" sz="1800">
                    <a:latin typeface="Times New Roman" panose="02020603050405020304" pitchFamily="18" charset="0"/>
                    <a:cs typeface="Times New Roman" panose="02020603050405020304" pitchFamily="18" charset="0"/>
                  </a:rPr>
                  <a:t> vector of 1’s and </a:t>
                </a:r>
                <a14:m>
                  <m:oMath xmlns:m="http://schemas.openxmlformats.org/officeDocument/2006/math">
                    <m:r>
                      <a:rPr lang="en-CA" sz="1800" b="1" i="1">
                        <a:latin typeface="Cambria Math" panose="02040503050406030204" pitchFamily="18" charset="0"/>
                        <a:cs typeface="Times New Roman" panose="02020603050405020304" pitchFamily="18" charset="0"/>
                      </a:rPr>
                      <m:t>𝐈</m:t>
                    </m:r>
                  </m:oMath>
                </a14:m>
                <a:r>
                  <a:rPr lang="en-CA" sz="1800">
                    <a:latin typeface="Times New Roman" panose="02020603050405020304" pitchFamily="18" charset="0"/>
                    <a:cs typeface="Times New Roman" panose="02020603050405020304" pitchFamily="18" charset="0"/>
                  </a:rPr>
                  <a:t> is the </a:t>
                </a:r>
                <a14:m>
                  <m:oMath xmlns:m="http://schemas.openxmlformats.org/officeDocument/2006/math">
                    <m:r>
                      <a:rPr lang="en-CA" sz="1800">
                        <a:latin typeface="Cambria Math" panose="02040503050406030204" pitchFamily="18" charset="0"/>
                        <a:cs typeface="Times New Roman" panose="02020603050405020304" pitchFamily="18" charset="0"/>
                      </a:rPr>
                      <m:t>(</m:t>
                    </m:r>
                    <m:r>
                      <a:rPr lang="en-CA" sz="1800">
                        <a:latin typeface="Cambria Math" panose="02040503050406030204" pitchFamily="18" charset="0"/>
                        <a:cs typeface="Times New Roman" panose="02020603050405020304" pitchFamily="18" charset="0"/>
                      </a:rPr>
                      <m:t>𝐾</m:t>
                    </m:r>
                    <m:r>
                      <a:rPr lang="en-CA" sz="1800">
                        <a:latin typeface="Cambria Math" panose="02040503050406030204" pitchFamily="18" charset="0"/>
                        <a:cs typeface="Times New Roman" panose="02020603050405020304" pitchFamily="18" charset="0"/>
                      </a:rPr>
                      <m:t>−1)</m:t>
                    </m:r>
                  </m:oMath>
                </a14:m>
                <a:r>
                  <a:rPr lang="en-CA" sz="1800">
                    <a:latin typeface="Times New Roman" panose="02020603050405020304" pitchFamily="18" charset="0"/>
                    <a:cs typeface="Times New Roman" panose="02020603050405020304" pitchFamily="18" charset="0"/>
                  </a:rPr>
                  <a:t> identity matrix</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497818"/>
                <a:ext cx="10515600" cy="4351338"/>
              </a:xfrm>
              <a:blipFill>
                <a:blip r:embed="rId3"/>
                <a:stretch>
                  <a:fillRect t="-98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4" name="Table 3"/>
              <p:cNvGraphicFramePr>
                <a:graphicFrameLocks noGrp="1"/>
              </p:cNvGraphicFramePr>
              <p:nvPr>
                <p:extLst>
                  <p:ext uri="{D42A27DB-BD31-4B8C-83A1-F6EECF244321}">
                    <p14:modId xmlns:p14="http://schemas.microsoft.com/office/powerpoint/2010/main" val="2219019031"/>
                  </p:ext>
                </p:extLst>
              </p:nvPr>
            </p:nvGraphicFramePr>
            <p:xfrm>
              <a:off x="979054" y="2452541"/>
              <a:ext cx="10374746" cy="923608"/>
            </p:xfrm>
            <a:graphic>
              <a:graphicData uri="http://schemas.openxmlformats.org/drawingml/2006/table">
                <a:tbl>
                  <a:tblPr firstRow="1" bandRow="1">
                    <a:tableStyleId>{5C22544A-7EE6-4342-B048-85BDC9FD1C3A}</a:tableStyleId>
                  </a:tblPr>
                  <a:tblGrid>
                    <a:gridCol w="9842440">
                      <a:extLst>
                        <a:ext uri="{9D8B030D-6E8A-4147-A177-3AD203B41FA5}">
                          <a16:colId xmlns:a16="http://schemas.microsoft.com/office/drawing/2014/main" val="3511044755"/>
                        </a:ext>
                      </a:extLst>
                    </a:gridCol>
                    <a:gridCol w="532306">
                      <a:extLst>
                        <a:ext uri="{9D8B030D-6E8A-4147-A177-3AD203B41FA5}">
                          <a16:colId xmlns:a16="http://schemas.microsoft.com/office/drawing/2014/main" val="3233241462"/>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en-US" sz="2000" smtClean="0">
                                    <a:solidFill>
                                      <a:schemeClr val="tx1"/>
                                    </a:solidFill>
                                    <a:latin typeface="Cambria Math" panose="02040503050406030204" pitchFamily="18" charset="0"/>
                                  </a:rPr>
                                  <m:t>∆</m:t>
                                </m:r>
                                <m:sSub>
                                  <m:sSubPr>
                                    <m:ctrlPr>
                                      <a:rPr lang="en-CA" sz="2000" i="1">
                                        <a:solidFill>
                                          <a:schemeClr val="tx1"/>
                                        </a:solidFill>
                                        <a:latin typeface="Cambria Math" panose="02040503050406030204" pitchFamily="18" charset="0"/>
                                      </a:rPr>
                                    </m:ctrlPr>
                                  </m:sSubPr>
                                  <m:e>
                                    <m:r>
                                      <a:rPr lang="en-US" sz="2000" b="1" i="0">
                                        <a:solidFill>
                                          <a:schemeClr val="tx1"/>
                                        </a:solidFill>
                                        <a:latin typeface="Cambria Math" panose="02040503050406030204" pitchFamily="18" charset="0"/>
                                      </a:rPr>
                                      <m:t>𝐩</m:t>
                                    </m:r>
                                  </m:e>
                                  <m:sub>
                                    <m:r>
                                      <a:rPr lang="en-US" sz="2000" i="1">
                                        <a:solidFill>
                                          <a:schemeClr val="tx1"/>
                                        </a:solidFill>
                                        <a:latin typeface="Cambria Math" panose="02040503050406030204" pitchFamily="18" charset="0"/>
                                      </a:rPr>
                                      <m:t>𝑡</m:t>
                                    </m:r>
                                  </m:sub>
                                </m:sSub>
                                <m:r>
                                  <a:rPr lang="en-US" sz="2000" i="1">
                                    <a:solidFill>
                                      <a:schemeClr val="tx1"/>
                                    </a:solidFill>
                                    <a:latin typeface="Cambria Math" panose="02040503050406030204" pitchFamily="18" charset="0"/>
                                  </a:rPr>
                                  <m:t>=</m:t>
                                </m:r>
                                <m:r>
                                  <a:rPr lang="en-US" sz="2000" b="1" i="0">
                                    <a:solidFill>
                                      <a:schemeClr val="tx1"/>
                                    </a:solidFill>
                                    <a:latin typeface="Cambria Math" panose="02040503050406030204" pitchFamily="18" charset="0"/>
                                  </a:rPr>
                                  <m:t>𝛂</m:t>
                                </m:r>
                                <m:sSup>
                                  <m:sSupPr>
                                    <m:ctrlPr>
                                      <a:rPr lang="en-CA" sz="2000" b="1" i="1">
                                        <a:solidFill>
                                          <a:schemeClr val="tx1"/>
                                        </a:solidFill>
                                        <a:latin typeface="Cambria Math" panose="02040503050406030204" pitchFamily="18" charset="0"/>
                                      </a:rPr>
                                    </m:ctrlPr>
                                  </m:sSupPr>
                                  <m:e>
                                    <m:r>
                                      <a:rPr lang="en-US" sz="2000" b="1" i="0">
                                        <a:solidFill>
                                          <a:schemeClr val="tx1"/>
                                        </a:solidFill>
                                        <a:latin typeface="Cambria Math" panose="02040503050406030204" pitchFamily="18" charset="0"/>
                                      </a:rPr>
                                      <m:t>𝛃</m:t>
                                    </m:r>
                                  </m:e>
                                  <m:sup>
                                    <m:r>
                                      <a:rPr lang="en-US" sz="2000" b="1" i="0">
                                        <a:solidFill>
                                          <a:schemeClr val="tx1"/>
                                        </a:solidFill>
                                        <a:latin typeface="Cambria Math" panose="02040503050406030204" pitchFamily="18" charset="0"/>
                                      </a:rPr>
                                      <m:t>′</m:t>
                                    </m:r>
                                  </m:sup>
                                </m:sSup>
                                <m:sSub>
                                  <m:sSubPr>
                                    <m:ctrlPr>
                                      <a:rPr lang="en-CA" sz="2000" b="1" i="1">
                                        <a:solidFill>
                                          <a:schemeClr val="tx1"/>
                                        </a:solidFill>
                                        <a:latin typeface="Cambria Math" panose="02040503050406030204" pitchFamily="18" charset="0"/>
                                      </a:rPr>
                                    </m:ctrlPr>
                                  </m:sSubPr>
                                  <m:e>
                                    <m:r>
                                      <a:rPr lang="en-US" sz="2000" b="1" i="0">
                                        <a:solidFill>
                                          <a:schemeClr val="tx1"/>
                                        </a:solidFill>
                                        <a:latin typeface="Cambria Math" panose="02040503050406030204" pitchFamily="18" charset="0"/>
                                      </a:rPr>
                                      <m:t>𝐩</m:t>
                                    </m:r>
                                  </m:e>
                                  <m:sub>
                                    <m:r>
                                      <a:rPr lang="en-US" sz="2000" b="0" i="1">
                                        <a:solidFill>
                                          <a:schemeClr val="tx1"/>
                                        </a:solidFill>
                                        <a:latin typeface="Cambria Math" panose="02040503050406030204" pitchFamily="18" charset="0"/>
                                      </a:rPr>
                                      <m:t>𝑡</m:t>
                                    </m:r>
                                    <m:r>
                                      <a:rPr lang="en-US" sz="2000" b="0" i="1">
                                        <a:solidFill>
                                          <a:schemeClr val="tx1"/>
                                        </a:solidFill>
                                        <a:latin typeface="Cambria Math" panose="02040503050406030204" pitchFamily="18" charset="0"/>
                                      </a:rPr>
                                      <m:t>−1</m:t>
                                    </m:r>
                                  </m:sub>
                                </m:sSub>
                                <m:r>
                                  <a:rPr lang="en-US" sz="2000" b="1" i="1">
                                    <a:solidFill>
                                      <a:schemeClr val="tx1"/>
                                    </a:solidFill>
                                    <a:latin typeface="Cambria Math" panose="02040503050406030204" pitchFamily="18" charset="0"/>
                                  </a:rPr>
                                  <m:t>+</m:t>
                                </m:r>
                                <m:nary>
                                  <m:naryPr>
                                    <m:chr m:val="∑"/>
                                    <m:limLoc m:val="undOvr"/>
                                    <m:ctrlPr>
                                      <a:rPr lang="en-CA" sz="2000" i="1">
                                        <a:solidFill>
                                          <a:schemeClr val="tx1"/>
                                        </a:solidFill>
                                        <a:latin typeface="Cambria Math" panose="02040503050406030204" pitchFamily="18" charset="0"/>
                                      </a:rPr>
                                    </m:ctrlPr>
                                  </m:naryPr>
                                  <m:sub>
                                    <m:r>
                                      <a:rPr lang="en-US" sz="2000" b="0" i="1">
                                        <a:solidFill>
                                          <a:schemeClr val="tx1"/>
                                        </a:solidFill>
                                        <a:latin typeface="Cambria Math" panose="02040503050406030204" pitchFamily="18" charset="0"/>
                                      </a:rPr>
                                      <m:t>𝑙</m:t>
                                    </m:r>
                                    <m:r>
                                      <a:rPr lang="en-US" sz="2000" b="0" i="1">
                                        <a:solidFill>
                                          <a:schemeClr val="tx1"/>
                                        </a:solidFill>
                                        <a:latin typeface="Cambria Math" panose="02040503050406030204" pitchFamily="18" charset="0"/>
                                      </a:rPr>
                                      <m:t>=1</m:t>
                                    </m:r>
                                  </m:sub>
                                  <m:sup>
                                    <m:r>
                                      <a:rPr lang="en-US" sz="2000" b="0" i="1">
                                        <a:solidFill>
                                          <a:schemeClr val="tx1"/>
                                        </a:solidFill>
                                        <a:latin typeface="Cambria Math" panose="02040503050406030204" pitchFamily="18" charset="0"/>
                                      </a:rPr>
                                      <m:t>𝑞</m:t>
                                    </m:r>
                                  </m:sup>
                                  <m:e>
                                    <m:sSub>
                                      <m:sSubPr>
                                        <m:ctrlPr>
                                          <a:rPr lang="en-CA" sz="2000" i="1">
                                            <a:solidFill>
                                              <a:schemeClr val="tx1"/>
                                            </a:solidFill>
                                            <a:latin typeface="Cambria Math" panose="02040503050406030204" pitchFamily="18" charset="0"/>
                                          </a:rPr>
                                        </m:ctrlPr>
                                      </m:sSubPr>
                                      <m:e>
                                        <m:r>
                                          <a:rPr lang="en-US" sz="2000" b="1" i="0">
                                            <a:solidFill>
                                              <a:schemeClr val="tx1"/>
                                            </a:solidFill>
                                            <a:latin typeface="Cambria Math" panose="02040503050406030204" pitchFamily="18" charset="0"/>
                                          </a:rPr>
                                          <m:t>𝐀</m:t>
                                        </m:r>
                                      </m:e>
                                      <m:sub>
                                        <m:r>
                                          <a:rPr lang="en-US" sz="2000" b="0" i="1">
                                            <a:solidFill>
                                              <a:schemeClr val="tx1"/>
                                            </a:solidFill>
                                            <a:latin typeface="Cambria Math" panose="02040503050406030204" pitchFamily="18" charset="0"/>
                                          </a:rPr>
                                          <m:t>𝑙</m:t>
                                        </m:r>
                                      </m:sub>
                                    </m:sSub>
                                  </m:e>
                                </m:nary>
                                <m:r>
                                  <a:rPr lang="en-US" sz="2000" b="1" i="1">
                                    <a:solidFill>
                                      <a:schemeClr val="tx1"/>
                                    </a:solidFill>
                                    <a:latin typeface="Cambria Math" panose="02040503050406030204" pitchFamily="18" charset="0"/>
                                  </a:rPr>
                                  <m:t>∆</m:t>
                                </m:r>
                                <m:sSub>
                                  <m:sSubPr>
                                    <m:ctrlPr>
                                      <a:rPr lang="en-CA" sz="2000" b="1" i="1">
                                        <a:solidFill>
                                          <a:schemeClr val="tx1"/>
                                        </a:solidFill>
                                        <a:latin typeface="Cambria Math" panose="02040503050406030204" pitchFamily="18" charset="0"/>
                                      </a:rPr>
                                    </m:ctrlPr>
                                  </m:sSubPr>
                                  <m:e>
                                    <m:r>
                                      <a:rPr lang="en-US" sz="2000" b="1" i="0">
                                        <a:solidFill>
                                          <a:schemeClr val="tx1"/>
                                        </a:solidFill>
                                        <a:latin typeface="Cambria Math" panose="02040503050406030204" pitchFamily="18" charset="0"/>
                                      </a:rPr>
                                      <m:t>𝐩</m:t>
                                    </m:r>
                                  </m:e>
                                  <m:sub>
                                    <m:r>
                                      <a:rPr lang="en-US" sz="2000" b="0" i="1">
                                        <a:solidFill>
                                          <a:schemeClr val="tx1"/>
                                        </a:solidFill>
                                        <a:latin typeface="Cambria Math" panose="02040503050406030204" pitchFamily="18" charset="0"/>
                                      </a:rPr>
                                      <m:t>𝑡</m:t>
                                    </m:r>
                                    <m:r>
                                      <a:rPr lang="en-US" sz="2000" b="0" i="1">
                                        <a:solidFill>
                                          <a:schemeClr val="tx1"/>
                                        </a:solidFill>
                                        <a:latin typeface="Cambria Math" panose="02040503050406030204" pitchFamily="18" charset="0"/>
                                      </a:rPr>
                                      <m:t>−</m:t>
                                    </m:r>
                                    <m:r>
                                      <a:rPr lang="en-US" sz="2000" b="0" i="1">
                                        <a:solidFill>
                                          <a:schemeClr val="tx1"/>
                                        </a:solidFill>
                                        <a:latin typeface="Cambria Math" panose="02040503050406030204" pitchFamily="18" charset="0"/>
                                      </a:rPr>
                                      <m:t>𝑙</m:t>
                                    </m:r>
                                  </m:sub>
                                </m:sSub>
                                <m:r>
                                  <a:rPr lang="en-US" sz="2000" b="1" i="1">
                                    <a:solidFill>
                                      <a:schemeClr val="tx1"/>
                                    </a:solidFill>
                                    <a:latin typeface="Cambria Math" panose="02040503050406030204" pitchFamily="18" charset="0"/>
                                  </a:rPr>
                                  <m:t>+</m:t>
                                </m:r>
                                <m:sSub>
                                  <m:sSubPr>
                                    <m:ctrlPr>
                                      <a:rPr lang="en-CA" sz="2000" i="1">
                                        <a:solidFill>
                                          <a:schemeClr val="tx1"/>
                                        </a:solidFill>
                                        <a:latin typeface="Cambria Math" panose="02040503050406030204" pitchFamily="18" charset="0"/>
                                      </a:rPr>
                                    </m:ctrlPr>
                                  </m:sSubPr>
                                  <m:e>
                                    <m:r>
                                      <a:rPr lang="en-US" sz="2000" b="0" i="1">
                                        <a:solidFill>
                                          <a:schemeClr val="tx1"/>
                                        </a:solidFill>
                                        <a:latin typeface="Cambria Math" panose="02040503050406030204" pitchFamily="18" charset="0"/>
                                      </a:rPr>
                                      <m:t>𝜀</m:t>
                                    </m:r>
                                  </m:e>
                                  <m:sub>
                                    <m:r>
                                      <a:rPr lang="en-US" sz="2000" b="0" i="1">
                                        <a:solidFill>
                                          <a:schemeClr val="tx1"/>
                                        </a:solidFill>
                                        <a:latin typeface="Cambria Math" panose="02040503050406030204" pitchFamily="18" charset="0"/>
                                      </a:rPr>
                                      <m:t>𝑡</m:t>
                                    </m:r>
                                  </m:sub>
                                </m:sSub>
                              </m:oMath>
                            </m:oMathPara>
                          </a14:m>
                          <a:endParaRPr lang="en-CA" sz="1600">
                            <a:solidFill>
                              <a:schemeClr val="tx1"/>
                            </a:solidFill>
                            <a:latin typeface="Times New Roman" panose="02020603050405020304" pitchFamily="18" charset="0"/>
                            <a:cs typeface="Times New Roman" panose="02020603050405020304" pitchFamily="18" charset="0"/>
                          </a:endParaRPr>
                        </a:p>
                      </a:txBody>
                      <a:tcPr anchor="ctr">
                        <a:noFill/>
                      </a:tcPr>
                    </a:tc>
                    <a:tc>
                      <a:txBody>
                        <a:bodyPr/>
                        <a:lstStyle/>
                        <a:p>
                          <a:pPr algn="ctr"/>
                          <a:r>
                            <a:rPr lang="en-US" b="0">
                              <a:solidFill>
                                <a:schemeClr val="tx1"/>
                              </a:solidFill>
                              <a:latin typeface="Times New Roman" panose="02020603050405020304" pitchFamily="18" charset="0"/>
                              <a:cs typeface="Times New Roman" panose="02020603050405020304" pitchFamily="18" charset="0"/>
                            </a:rPr>
                            <a:t>(2)</a:t>
                          </a:r>
                          <a:endParaRPr lang="en-CA" b="0">
                            <a:solidFill>
                              <a:schemeClr val="tx1"/>
                            </a:solidFill>
                            <a:latin typeface="Times New Roman" panose="02020603050405020304" pitchFamily="18" charset="0"/>
                            <a:cs typeface="Times New Roman" panose="02020603050405020304" pitchFamily="18" charset="0"/>
                          </a:endParaRPr>
                        </a:p>
                      </a:txBody>
                      <a:tcPr anchor="ctr">
                        <a:noFill/>
                      </a:tcPr>
                    </a:tc>
                    <a:extLst>
                      <a:ext uri="{0D108BD9-81ED-4DB2-BD59-A6C34878D82A}">
                        <a16:rowId xmlns:a16="http://schemas.microsoft.com/office/drawing/2014/main" val="3562933215"/>
                      </a:ext>
                    </a:extLst>
                  </a:tr>
                </a:tbl>
              </a:graphicData>
            </a:graphic>
          </p:graphicFrame>
        </mc:Choice>
        <mc:Fallback xmlns="">
          <p:graphicFrame>
            <p:nvGraphicFramePr>
              <p:cNvPr id="4" name="Table 3"/>
              <p:cNvGraphicFramePr>
                <a:graphicFrameLocks noGrp="1"/>
              </p:cNvGraphicFramePr>
              <p:nvPr>
                <p:extLst>
                  <p:ext uri="{D42A27DB-BD31-4B8C-83A1-F6EECF244321}">
                    <p14:modId xmlns:p14="http://schemas.microsoft.com/office/powerpoint/2010/main" val="2219019031"/>
                  </p:ext>
                </p:extLst>
              </p:nvPr>
            </p:nvGraphicFramePr>
            <p:xfrm>
              <a:off x="979054" y="2452541"/>
              <a:ext cx="10374746" cy="923608"/>
            </p:xfrm>
            <a:graphic>
              <a:graphicData uri="http://schemas.openxmlformats.org/drawingml/2006/table">
                <a:tbl>
                  <a:tblPr firstRow="1" bandRow="1">
                    <a:tableStyleId>{5C22544A-7EE6-4342-B048-85BDC9FD1C3A}</a:tableStyleId>
                  </a:tblPr>
                  <a:tblGrid>
                    <a:gridCol w="9842440">
                      <a:extLst>
                        <a:ext uri="{9D8B030D-6E8A-4147-A177-3AD203B41FA5}">
                          <a16:colId xmlns:a16="http://schemas.microsoft.com/office/drawing/2014/main" val="3511044755"/>
                        </a:ext>
                      </a:extLst>
                    </a:gridCol>
                    <a:gridCol w="532306">
                      <a:extLst>
                        <a:ext uri="{9D8B030D-6E8A-4147-A177-3AD203B41FA5}">
                          <a16:colId xmlns:a16="http://schemas.microsoft.com/office/drawing/2014/main" val="3233241462"/>
                        </a:ext>
                      </a:extLst>
                    </a:gridCol>
                  </a:tblGrid>
                  <a:tr h="923608">
                    <a:tc>
                      <a:txBody>
                        <a:bodyPr/>
                        <a:lstStyle/>
                        <a:p>
                          <a:endParaRPr lang="en-US"/>
                        </a:p>
                      </a:txBody>
                      <a:tcPr anchor="ctr">
                        <a:blipFill>
                          <a:blip r:embed="rId4"/>
                          <a:stretch>
                            <a:fillRect l="-62" t="-658" r="-5631" b="-2632"/>
                          </a:stretch>
                        </a:blipFill>
                      </a:tcPr>
                    </a:tc>
                    <a:tc>
                      <a:txBody>
                        <a:bodyPr/>
                        <a:lstStyle/>
                        <a:p>
                          <a:pPr algn="ctr"/>
                          <a:r>
                            <a:rPr lang="en-US" b="0">
                              <a:solidFill>
                                <a:schemeClr val="tx1"/>
                              </a:solidFill>
                              <a:latin typeface="Times New Roman" panose="02020603050405020304" pitchFamily="18" charset="0"/>
                              <a:cs typeface="Times New Roman" panose="02020603050405020304" pitchFamily="18" charset="0"/>
                            </a:rPr>
                            <a:t>(2)</a:t>
                          </a:r>
                          <a:endParaRPr lang="en-CA" b="0">
                            <a:solidFill>
                              <a:schemeClr val="tx1"/>
                            </a:solidFill>
                            <a:latin typeface="Times New Roman" panose="02020603050405020304" pitchFamily="18" charset="0"/>
                            <a:cs typeface="Times New Roman" panose="02020603050405020304" pitchFamily="18" charset="0"/>
                          </a:endParaRPr>
                        </a:p>
                      </a:txBody>
                      <a:tcPr anchor="ctr">
                        <a:noFill/>
                      </a:tcPr>
                    </a:tc>
                    <a:extLst>
                      <a:ext uri="{0D108BD9-81ED-4DB2-BD59-A6C34878D82A}">
                        <a16:rowId xmlns:a16="http://schemas.microsoft.com/office/drawing/2014/main" val="3562933215"/>
                      </a:ext>
                    </a:extLst>
                  </a:tr>
                </a:tbl>
              </a:graphicData>
            </a:graphic>
          </p:graphicFrame>
        </mc:Fallback>
      </mc:AlternateContent>
    </p:spTree>
    <p:extLst>
      <p:ext uri="{BB962C8B-B14F-4D97-AF65-F5344CB8AC3E}">
        <p14:creationId xmlns:p14="http://schemas.microsoft.com/office/powerpoint/2010/main" val="37000821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latin typeface="Times New Roman" panose="02020603050405020304" pitchFamily="18" charset="0"/>
                <a:cs typeface="Times New Roman" panose="02020603050405020304" pitchFamily="18" charset="0"/>
              </a:rPr>
              <a:t>Method – Information Shares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1497818"/>
                <a:ext cx="10515600" cy="4351338"/>
              </a:xfrm>
            </p:spPr>
            <p:txBody>
              <a:bodyPr>
                <a:noAutofit/>
              </a:bodyPr>
              <a:lstStyle/>
              <a:p>
                <a:pPr marL="433387" indent="-342900">
                  <a:lnSpc>
                    <a:spcPct val="120000"/>
                  </a:lnSpc>
                  <a:buClr>
                    <a:schemeClr val="accent6">
                      <a:lumMod val="50000"/>
                    </a:schemeClr>
                  </a:buClr>
                  <a:buSzPct val="120000"/>
                </a:pPr>
                <a:r>
                  <a:rPr lang="en-CA" sz="2000">
                    <a:latin typeface="Times New Roman" panose="02020603050405020304" pitchFamily="18" charset="0"/>
                    <a:cs typeface="Times New Roman" panose="02020603050405020304" pitchFamily="18" charset="0"/>
                  </a:rPr>
                  <a:t>Vector moving average representation of (2): </a:t>
                </a:r>
                <a:endParaRPr lang="en-US" sz="2000">
                  <a:latin typeface="Times New Roman" panose="02020603050405020304" pitchFamily="18" charset="0"/>
                  <a:cs typeface="Times New Roman" panose="02020603050405020304" pitchFamily="18" charset="0"/>
                </a:endParaRPr>
              </a:p>
              <a:p>
                <a:pPr marL="90487" indent="0">
                  <a:lnSpc>
                    <a:spcPct val="120000"/>
                  </a:lnSpc>
                  <a:buClr>
                    <a:schemeClr val="accent6">
                      <a:lumMod val="50000"/>
                    </a:schemeClr>
                  </a:buClr>
                  <a:buSzPct val="120000"/>
                  <a:buNone/>
                </a:pPr>
                <a:endParaRPr lang="en-US" sz="2000">
                  <a:latin typeface="Times New Roman" panose="02020603050405020304" pitchFamily="18" charset="0"/>
                  <a:cs typeface="Times New Roman" panose="02020603050405020304" pitchFamily="18" charset="0"/>
                </a:endParaRPr>
              </a:p>
              <a:p>
                <a:pPr marL="433387" indent="-342900">
                  <a:lnSpc>
                    <a:spcPct val="120000"/>
                  </a:lnSpc>
                  <a:buClr>
                    <a:schemeClr val="accent6">
                      <a:lumMod val="50000"/>
                    </a:schemeClr>
                  </a:buClr>
                  <a:buSzPct val="120000"/>
                </a:pPr>
                <a:r>
                  <a:rPr lang="en-CA" sz="2000">
                    <a:latin typeface="Times New Roman" panose="02020603050405020304" pitchFamily="18" charset="0"/>
                    <a:cs typeface="Times New Roman" panose="02020603050405020304" pitchFamily="18" charset="0"/>
                  </a:rPr>
                  <a:t>Beveridge-Nelson decomposition:</a:t>
                </a:r>
              </a:p>
              <a:p>
                <a:pPr marL="90487" indent="0">
                  <a:lnSpc>
                    <a:spcPct val="120000"/>
                  </a:lnSpc>
                  <a:buClr>
                    <a:schemeClr val="accent6">
                      <a:lumMod val="50000"/>
                    </a:schemeClr>
                  </a:buClr>
                  <a:buSzPct val="120000"/>
                  <a:buNone/>
                </a:pPr>
                <a:endParaRPr lang="en-CA" sz="2000">
                  <a:latin typeface="Times New Roman" panose="02020603050405020304" pitchFamily="18" charset="0"/>
                  <a:cs typeface="Times New Roman" panose="02020603050405020304" pitchFamily="18" charset="0"/>
                </a:endParaRPr>
              </a:p>
              <a:p>
                <a:pPr marL="376237" indent="-285750">
                  <a:lnSpc>
                    <a:spcPct val="120000"/>
                  </a:lnSpc>
                  <a:buClr>
                    <a:schemeClr val="accent6">
                      <a:lumMod val="50000"/>
                    </a:schemeClr>
                  </a:buClr>
                  <a:buSzPct val="120000"/>
                  <a:buFont typeface="Courier New" panose="02070309020205020404" pitchFamily="49" charset="0"/>
                  <a:buChar char="o"/>
                </a:pPr>
                <a:r>
                  <a:rPr lang="en-US" sz="1800">
                    <a:latin typeface="Times New Roman" panose="02020603050405020304" pitchFamily="18" charset="0"/>
                    <a:cs typeface="Times New Roman" panose="02020603050405020304" pitchFamily="18" charset="0"/>
                  </a:rPr>
                  <a:t>where </a:t>
                </a:r>
                <a14:m>
                  <m:oMath xmlns:m="http://schemas.openxmlformats.org/officeDocument/2006/math">
                    <m:r>
                      <a:rPr lang="en-CA" sz="1800">
                        <a:latin typeface="Cambria Math" panose="02040503050406030204" pitchFamily="18" charset="0"/>
                        <a:cs typeface="Times New Roman" panose="02020603050405020304" pitchFamily="18" charset="0"/>
                      </a:rPr>
                      <m:t>𝚿</m:t>
                    </m:r>
                    <m:r>
                      <a:rPr lang="en-CA" sz="1800">
                        <a:latin typeface="Cambria Math" panose="02040503050406030204" pitchFamily="18" charset="0"/>
                        <a:cs typeface="Times New Roman" panose="02020603050405020304" pitchFamily="18" charset="0"/>
                      </a:rPr>
                      <m:t>(1)</m:t>
                    </m:r>
                  </m:oMath>
                </a14:m>
                <a:r>
                  <a:rPr lang="en-CA" sz="1800">
                    <a:latin typeface="Times New Roman" panose="02020603050405020304" pitchFamily="18" charset="0"/>
                    <a:cs typeface="Times New Roman" panose="02020603050405020304" pitchFamily="18" charset="0"/>
                  </a:rPr>
                  <a:t> = K </a:t>
                </a:r>
                <a:r>
                  <a:rPr lang="en-CA" sz="1800">
                    <a:latin typeface="Times New Roman" panose="02020603050405020304" pitchFamily="18" charset="0"/>
                    <a:cs typeface="Times New Roman" panose="02020603050405020304" pitchFamily="18" charset="0"/>
                    <a:sym typeface="Symbol" panose="05050102010706020507" pitchFamily="18" charset="2"/>
                  </a:rPr>
                  <a:t></a:t>
                </a:r>
                <a:r>
                  <a:rPr lang="en-CA" sz="1800">
                    <a:latin typeface="Times New Roman" panose="02020603050405020304" pitchFamily="18" charset="0"/>
                    <a:cs typeface="Times New Roman" panose="02020603050405020304" pitchFamily="18" charset="0"/>
                  </a:rPr>
                  <a:t> K impact matrix (sum of the moving average coefficients) </a:t>
                </a:r>
              </a:p>
              <a:p>
                <a:pPr marL="376237" indent="-285750">
                  <a:lnSpc>
                    <a:spcPct val="120000"/>
                  </a:lnSpc>
                  <a:buClr>
                    <a:schemeClr val="accent6">
                      <a:lumMod val="50000"/>
                    </a:schemeClr>
                  </a:buClr>
                  <a:buSzPct val="120000"/>
                  <a:buFont typeface="Courier New" panose="02070309020205020404" pitchFamily="49" charset="0"/>
                  <a:buChar char="o"/>
                </a:pPr>
                <a14:m>
                  <m:oMath xmlns:m="http://schemas.openxmlformats.org/officeDocument/2006/math">
                    <m:r>
                      <a:rPr lang="en-CA" sz="1800">
                        <a:latin typeface="Cambria Math" panose="02040503050406030204" pitchFamily="18" charset="0"/>
                        <a:cs typeface="Times New Roman" panose="02020603050405020304" pitchFamily="18" charset="0"/>
                      </a:rPr>
                      <m:t>𝚿</m:t>
                    </m:r>
                    <m:r>
                      <a:rPr lang="en-CA" sz="1800">
                        <a:latin typeface="Cambria Math" panose="02040503050406030204" pitchFamily="18" charset="0"/>
                        <a:cs typeface="Times New Roman" panose="02020603050405020304" pitchFamily="18" charset="0"/>
                      </a:rPr>
                      <m:t>(1)</m:t>
                    </m:r>
                    <m:sSub>
                      <m:sSubPr>
                        <m:ctrlPr>
                          <a:rPr lang="en-CA" sz="1800" i="1">
                            <a:latin typeface="Cambria Math" panose="02040503050406030204" pitchFamily="18" charset="0"/>
                            <a:cs typeface="Times New Roman" panose="02020603050405020304" pitchFamily="18" charset="0"/>
                          </a:rPr>
                        </m:ctrlPr>
                      </m:sSubPr>
                      <m:e>
                        <m:r>
                          <a:rPr lang="en-CA" sz="1800">
                            <a:latin typeface="Cambria Math" panose="02040503050406030204" pitchFamily="18" charset="0"/>
                            <a:cs typeface="Times New Roman" panose="02020603050405020304" pitchFamily="18" charset="0"/>
                          </a:rPr>
                          <m:t>𝜺</m:t>
                        </m:r>
                      </m:e>
                      <m:sub>
                        <m:r>
                          <a:rPr lang="en-CA" sz="1800">
                            <a:latin typeface="Cambria Math" panose="02040503050406030204" pitchFamily="18" charset="0"/>
                            <a:cs typeface="Times New Roman" panose="02020603050405020304" pitchFamily="18" charset="0"/>
                          </a:rPr>
                          <m:t>𝒕</m:t>
                        </m:r>
                      </m:sub>
                    </m:sSub>
                  </m:oMath>
                </a14:m>
                <a:r>
                  <a:rPr lang="en-CA" sz="1800">
                    <a:latin typeface="Times New Roman" panose="02020603050405020304" pitchFamily="18" charset="0"/>
                    <a:cs typeface="Times New Roman" panose="02020603050405020304" pitchFamily="18" charset="0"/>
                  </a:rPr>
                  <a:t> = is the long run impact of an innovation, </a:t>
                </a:r>
                <a14:m>
                  <m:oMath xmlns:m="http://schemas.openxmlformats.org/officeDocument/2006/math">
                    <m:sSub>
                      <m:sSubPr>
                        <m:ctrlPr>
                          <a:rPr lang="en-CA" sz="1800" i="1">
                            <a:latin typeface="Cambria Math" panose="02040503050406030204" pitchFamily="18" charset="0"/>
                            <a:cs typeface="Times New Roman" panose="02020603050405020304" pitchFamily="18" charset="0"/>
                          </a:rPr>
                        </m:ctrlPr>
                      </m:sSubPr>
                      <m:e>
                        <m:r>
                          <a:rPr lang="en-CA" sz="1800">
                            <a:latin typeface="Cambria Math" panose="02040503050406030204" pitchFamily="18" charset="0"/>
                            <a:cs typeface="Times New Roman" panose="02020603050405020304" pitchFamily="18" charset="0"/>
                          </a:rPr>
                          <m:t>𝜺</m:t>
                        </m:r>
                      </m:e>
                      <m:sub>
                        <m:r>
                          <a:rPr lang="en-CA" sz="1800">
                            <a:latin typeface="Cambria Math" panose="02040503050406030204" pitchFamily="18" charset="0"/>
                            <a:cs typeface="Times New Roman" panose="02020603050405020304" pitchFamily="18" charset="0"/>
                          </a:rPr>
                          <m:t>𝒕</m:t>
                        </m:r>
                      </m:sub>
                    </m:sSub>
                  </m:oMath>
                </a14:m>
                <a:r>
                  <a:rPr lang="en-CA" sz="1800">
                    <a:latin typeface="Times New Roman" panose="02020603050405020304" pitchFamily="18" charset="0"/>
                    <a:cs typeface="Times New Roman" panose="02020603050405020304" pitchFamily="18" charset="0"/>
                  </a:rPr>
                  <a:t>, in a price on each of the prices </a:t>
                </a:r>
              </a:p>
              <a:p>
                <a:pPr marL="376237" indent="-285750">
                  <a:lnSpc>
                    <a:spcPct val="120000"/>
                  </a:lnSpc>
                  <a:buClr>
                    <a:schemeClr val="accent6">
                      <a:lumMod val="50000"/>
                    </a:schemeClr>
                  </a:buClr>
                  <a:buSzPct val="120000"/>
                  <a:buFont typeface="Courier New" panose="02070309020205020404" pitchFamily="49" charset="0"/>
                  <a:buChar char="o"/>
                </a:pPr>
                <a:r>
                  <a:rPr lang="en-CA" sz="1800">
                    <a:latin typeface="Times New Roman" panose="02020603050405020304" pitchFamily="18" charset="0"/>
                    <a:cs typeface="Times New Roman" panose="02020603050405020304" pitchFamily="18" charset="0"/>
                  </a:rPr>
                  <a:t>The long run impact on all prices is the same and thus </a:t>
                </a:r>
                <a14:m>
                  <m:oMath xmlns:m="http://schemas.openxmlformats.org/officeDocument/2006/math">
                    <m:r>
                      <a:rPr lang="en-CA" sz="1800">
                        <a:latin typeface="Cambria Math" panose="02040503050406030204" pitchFamily="18" charset="0"/>
                        <a:cs typeface="Times New Roman" panose="02020603050405020304" pitchFamily="18" charset="0"/>
                      </a:rPr>
                      <m:t>𝚿</m:t>
                    </m:r>
                    <m:r>
                      <a:rPr lang="en-CA" sz="1800">
                        <a:latin typeface="Cambria Math" panose="02040503050406030204" pitchFamily="18" charset="0"/>
                        <a:cs typeface="Times New Roman" panose="02020603050405020304" pitchFamily="18" charset="0"/>
                      </a:rPr>
                      <m:t>(1)</m:t>
                    </m:r>
                  </m:oMath>
                </a14:m>
                <a:r>
                  <a:rPr lang="en-CA" sz="1800">
                    <a:latin typeface="Times New Roman" panose="02020603050405020304" pitchFamily="18" charset="0"/>
                    <a:cs typeface="Times New Roman" panose="02020603050405020304" pitchFamily="18" charset="0"/>
                  </a:rPr>
                  <a:t> has identical rows.</a:t>
                </a:r>
              </a:p>
              <a:p>
                <a:pPr marL="833437" lvl="1" indent="-285750">
                  <a:lnSpc>
                    <a:spcPct val="120000"/>
                  </a:lnSpc>
                  <a:buClr>
                    <a:schemeClr val="accent6">
                      <a:lumMod val="50000"/>
                    </a:schemeClr>
                  </a:buClr>
                  <a:buSzPct val="120000"/>
                  <a:buFont typeface="Wingdings" panose="05000000000000000000" pitchFamily="2" charset="2"/>
                  <a:buChar char="Ø"/>
                </a:pPr>
                <a:r>
                  <a:rPr lang="en-CA" sz="1800">
                    <a:latin typeface="Times New Roman" panose="02020603050405020304" pitchFamily="18" charset="0"/>
                    <a:cs typeface="Times New Roman" panose="02020603050405020304" pitchFamily="18" charset="0"/>
                  </a:rPr>
                  <a:t>The common row: </a:t>
                </a:r>
                <a14:m>
                  <m:oMath xmlns:m="http://schemas.openxmlformats.org/officeDocument/2006/math">
                    <m:r>
                      <a:rPr lang="en-CA" sz="1800">
                        <a:latin typeface="Cambria Math" panose="02040503050406030204" pitchFamily="18" charset="0"/>
                        <a:cs typeface="Times New Roman" panose="02020603050405020304" pitchFamily="18" charset="0"/>
                      </a:rPr>
                      <m:t>𝜓</m:t>
                    </m:r>
                    <m:r>
                      <a:rPr lang="en-CA" sz="1800">
                        <a:latin typeface="Cambria Math" panose="02040503050406030204" pitchFamily="18" charset="0"/>
                        <a:cs typeface="Times New Roman" panose="02020603050405020304" pitchFamily="18" charset="0"/>
                      </a:rPr>
                      <m:t>=</m:t>
                    </m:r>
                    <m:d>
                      <m:dPr>
                        <m:ctrlPr>
                          <a:rPr lang="en-CA" sz="1800" i="1">
                            <a:latin typeface="Cambria Math" panose="02040503050406030204" pitchFamily="18" charset="0"/>
                            <a:cs typeface="Times New Roman" panose="02020603050405020304" pitchFamily="18" charset="0"/>
                          </a:rPr>
                        </m:ctrlPr>
                      </m:dPr>
                      <m:e>
                        <m:sSub>
                          <m:sSubPr>
                            <m:ctrlPr>
                              <a:rPr lang="en-CA" sz="1800" i="1">
                                <a:latin typeface="Cambria Math" panose="02040503050406030204" pitchFamily="18" charset="0"/>
                                <a:cs typeface="Times New Roman" panose="02020603050405020304" pitchFamily="18" charset="0"/>
                              </a:rPr>
                            </m:ctrlPr>
                          </m:sSubPr>
                          <m:e>
                            <m:r>
                              <a:rPr lang="en-CA" sz="1800">
                                <a:latin typeface="Cambria Math" panose="02040503050406030204" pitchFamily="18" charset="0"/>
                                <a:cs typeface="Times New Roman" panose="02020603050405020304" pitchFamily="18" charset="0"/>
                              </a:rPr>
                              <m:t>𝜓</m:t>
                            </m:r>
                          </m:e>
                          <m:sub>
                            <m:r>
                              <a:rPr lang="en-CA" sz="1800">
                                <a:latin typeface="Cambria Math" panose="02040503050406030204" pitchFamily="18" charset="0"/>
                                <a:cs typeface="Times New Roman" panose="02020603050405020304" pitchFamily="18" charset="0"/>
                              </a:rPr>
                              <m:t>1</m:t>
                            </m:r>
                          </m:sub>
                        </m:sSub>
                        <m:r>
                          <a:rPr lang="en-CA" sz="1800">
                            <a:latin typeface="Cambria Math" panose="02040503050406030204" pitchFamily="18" charset="0"/>
                            <a:cs typeface="Times New Roman" panose="02020603050405020304" pitchFamily="18" charset="0"/>
                          </a:rPr>
                          <m:t>, </m:t>
                        </m:r>
                        <m:sSub>
                          <m:sSubPr>
                            <m:ctrlPr>
                              <a:rPr lang="en-CA" sz="1800" i="1">
                                <a:latin typeface="Cambria Math" panose="02040503050406030204" pitchFamily="18" charset="0"/>
                                <a:cs typeface="Times New Roman" panose="02020603050405020304" pitchFamily="18" charset="0"/>
                              </a:rPr>
                            </m:ctrlPr>
                          </m:sSubPr>
                          <m:e>
                            <m:r>
                              <a:rPr lang="en-CA" sz="1800">
                                <a:latin typeface="Cambria Math" panose="02040503050406030204" pitchFamily="18" charset="0"/>
                                <a:cs typeface="Times New Roman" panose="02020603050405020304" pitchFamily="18" charset="0"/>
                              </a:rPr>
                              <m:t>𝜓</m:t>
                            </m:r>
                          </m:e>
                          <m:sub>
                            <m:r>
                              <a:rPr lang="en-CA" sz="1800">
                                <a:latin typeface="Cambria Math" panose="02040503050406030204" pitchFamily="18" charset="0"/>
                                <a:cs typeface="Times New Roman" panose="02020603050405020304" pitchFamily="18" charset="0"/>
                              </a:rPr>
                              <m:t>2</m:t>
                            </m:r>
                          </m:sub>
                        </m:sSub>
                        <m:r>
                          <a:rPr lang="en-CA" sz="1800">
                            <a:latin typeface="Cambria Math" panose="02040503050406030204" pitchFamily="18" charset="0"/>
                            <a:cs typeface="Times New Roman" panose="02020603050405020304" pitchFamily="18" charset="0"/>
                          </a:rPr>
                          <m:t>,…,</m:t>
                        </m:r>
                        <m:sSub>
                          <m:sSubPr>
                            <m:ctrlPr>
                              <a:rPr lang="en-CA" sz="1800" i="1">
                                <a:latin typeface="Cambria Math" panose="02040503050406030204" pitchFamily="18" charset="0"/>
                                <a:cs typeface="Times New Roman" panose="02020603050405020304" pitchFamily="18" charset="0"/>
                              </a:rPr>
                            </m:ctrlPr>
                          </m:sSubPr>
                          <m:e>
                            <m:r>
                              <a:rPr lang="en-CA" sz="1800">
                                <a:latin typeface="Cambria Math" panose="02040503050406030204" pitchFamily="18" charset="0"/>
                                <a:cs typeface="Times New Roman" panose="02020603050405020304" pitchFamily="18" charset="0"/>
                              </a:rPr>
                              <m:t>𝜓</m:t>
                            </m:r>
                          </m:e>
                          <m:sub>
                            <m:r>
                              <a:rPr lang="en-CA" sz="1800">
                                <a:latin typeface="Cambria Math" panose="02040503050406030204" pitchFamily="18" charset="0"/>
                                <a:cs typeface="Times New Roman" panose="02020603050405020304" pitchFamily="18" charset="0"/>
                              </a:rPr>
                              <m:t>𝐾</m:t>
                            </m:r>
                          </m:sub>
                        </m:sSub>
                      </m:e>
                    </m:d>
                  </m:oMath>
                </a14:m>
                <a:endParaRPr lang="en-US" sz="1400">
                  <a:latin typeface="Cambria Math" panose="02040503050406030204" pitchFamily="18" charset="0"/>
                  <a:cs typeface="Times New Roman" panose="02020603050405020304" pitchFamily="18" charset="0"/>
                </a:endParaRPr>
              </a:p>
              <a:p>
                <a:pPr marL="376237" indent="-285750">
                  <a:lnSpc>
                    <a:spcPct val="120000"/>
                  </a:lnSpc>
                  <a:buClr>
                    <a:schemeClr val="accent6">
                      <a:lumMod val="50000"/>
                    </a:schemeClr>
                  </a:buClr>
                  <a:buSzPct val="120000"/>
                  <a:buFont typeface="Courier New" panose="02070309020205020404" pitchFamily="49" charset="0"/>
                  <a:buChar char="o"/>
                </a:pPr>
                <a14:m>
                  <m:oMath xmlns:m="http://schemas.openxmlformats.org/officeDocument/2006/math">
                    <m:sSup>
                      <m:sSupPr>
                        <m:ctrlPr>
                          <a:rPr lang="en-CA" sz="1800" i="1">
                            <a:latin typeface="Cambria Math" panose="02040503050406030204" pitchFamily="18" charset="0"/>
                            <a:cs typeface="Times New Roman" panose="02020603050405020304" pitchFamily="18" charset="0"/>
                          </a:rPr>
                        </m:ctrlPr>
                      </m:sSupPr>
                      <m:e>
                        <m:r>
                          <a:rPr lang="en-CA" sz="1800">
                            <a:latin typeface="Cambria Math" panose="02040503050406030204" pitchFamily="18" charset="0"/>
                            <a:cs typeface="Times New Roman" panose="02020603050405020304" pitchFamily="18" charset="0"/>
                          </a:rPr>
                          <m:t>𝚿</m:t>
                        </m:r>
                      </m:e>
                      <m:sup>
                        <m:r>
                          <a:rPr lang="en-CA" sz="1800">
                            <a:latin typeface="Cambria Math" panose="02040503050406030204" pitchFamily="18" charset="0"/>
                            <a:cs typeface="Times New Roman" panose="02020603050405020304" pitchFamily="18" charset="0"/>
                          </a:rPr>
                          <m:t>∗</m:t>
                        </m:r>
                      </m:sup>
                    </m:sSup>
                    <m:r>
                      <a:rPr lang="en-CA" sz="1800">
                        <a:latin typeface="Cambria Math" panose="02040503050406030204" pitchFamily="18" charset="0"/>
                        <a:cs typeface="Times New Roman" panose="02020603050405020304" pitchFamily="18" charset="0"/>
                      </a:rPr>
                      <m:t>(</m:t>
                    </m:r>
                    <m:r>
                      <a:rPr lang="en-CA" sz="1800">
                        <a:latin typeface="Cambria Math" panose="02040503050406030204" pitchFamily="18" charset="0"/>
                        <a:cs typeface="Times New Roman" panose="02020603050405020304" pitchFamily="18" charset="0"/>
                      </a:rPr>
                      <m:t>𝑳</m:t>
                    </m:r>
                    <m:r>
                      <a:rPr lang="en-CA" sz="1800">
                        <a:latin typeface="Cambria Math" panose="02040503050406030204" pitchFamily="18" charset="0"/>
                        <a:cs typeface="Times New Roman" panose="02020603050405020304" pitchFamily="18" charset="0"/>
                      </a:rPr>
                      <m:t>)</m:t>
                    </m:r>
                  </m:oMath>
                </a14:m>
                <a:r>
                  <a:rPr lang="en-CA" sz="1800">
                    <a:latin typeface="Times New Roman" panose="02020603050405020304" pitchFamily="18" charset="0"/>
                    <a:cs typeface="Times New Roman" panose="02020603050405020304" pitchFamily="18" charset="0"/>
                  </a:rPr>
                  <a:t> is the part of the price change that is resulted from transitory shocks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497818"/>
                <a:ext cx="10515600" cy="4351338"/>
              </a:xfrm>
              <a:blipFill>
                <a:blip r:embed="rId3"/>
                <a:stretch>
                  <a:fillRect t="-98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4" name="Table 3"/>
              <p:cNvGraphicFramePr>
                <a:graphicFrameLocks noGrp="1"/>
              </p:cNvGraphicFramePr>
              <p:nvPr>
                <p:extLst>
                  <p:ext uri="{D42A27DB-BD31-4B8C-83A1-F6EECF244321}">
                    <p14:modId xmlns:p14="http://schemas.microsoft.com/office/powerpoint/2010/main" val="812268543"/>
                  </p:ext>
                </p:extLst>
              </p:nvPr>
            </p:nvGraphicFramePr>
            <p:xfrm>
              <a:off x="979054" y="1926068"/>
              <a:ext cx="10374746" cy="370840"/>
            </p:xfrm>
            <a:graphic>
              <a:graphicData uri="http://schemas.openxmlformats.org/drawingml/2006/table">
                <a:tbl>
                  <a:tblPr firstRow="1" bandRow="1">
                    <a:tableStyleId>{F5AB1C69-6EDB-4FF4-983F-18BD219EF322}</a:tableStyleId>
                  </a:tblPr>
                  <a:tblGrid>
                    <a:gridCol w="9842440">
                      <a:extLst>
                        <a:ext uri="{9D8B030D-6E8A-4147-A177-3AD203B41FA5}">
                          <a16:colId xmlns:a16="http://schemas.microsoft.com/office/drawing/2014/main" val="3511044755"/>
                        </a:ext>
                      </a:extLst>
                    </a:gridCol>
                    <a:gridCol w="532306">
                      <a:extLst>
                        <a:ext uri="{9D8B030D-6E8A-4147-A177-3AD203B41FA5}">
                          <a16:colId xmlns:a16="http://schemas.microsoft.com/office/drawing/2014/main" val="3233241462"/>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en-US" sz="1800" b="1" kern="1200" smtClean="0">
                                    <a:solidFill>
                                      <a:schemeClr val="tx1"/>
                                    </a:solidFill>
                                    <a:effectLst/>
                                    <a:latin typeface="Cambria Math" panose="02040503050406030204" pitchFamily="18" charset="0"/>
                                    <a:ea typeface="+mn-ea"/>
                                    <a:cs typeface="+mn-cs"/>
                                  </a:rPr>
                                  <m:t>∆</m:t>
                                </m:r>
                                <m:sSub>
                                  <m:sSubPr>
                                    <m:ctrlPr>
                                      <a:rPr lang="en-CA" sz="1800" b="1" i="1" kern="1200">
                                        <a:solidFill>
                                          <a:schemeClr val="tx1"/>
                                        </a:solidFill>
                                        <a:effectLst/>
                                        <a:latin typeface="Cambria Math" panose="02040503050406030204" pitchFamily="18" charset="0"/>
                                        <a:ea typeface="+mn-ea"/>
                                        <a:cs typeface="+mn-cs"/>
                                      </a:rPr>
                                    </m:ctrlPr>
                                  </m:sSubPr>
                                  <m:e>
                                    <m:r>
                                      <a:rPr lang="en-US" sz="1800" b="1" i="1" kern="1200">
                                        <a:solidFill>
                                          <a:schemeClr val="tx1"/>
                                        </a:solidFill>
                                        <a:effectLst/>
                                        <a:latin typeface="Cambria Math" panose="02040503050406030204" pitchFamily="18" charset="0"/>
                                        <a:ea typeface="+mn-ea"/>
                                        <a:cs typeface="+mn-cs"/>
                                      </a:rPr>
                                      <m:t>𝐩</m:t>
                                    </m:r>
                                  </m:e>
                                  <m:sub>
                                    <m:r>
                                      <a:rPr lang="en-US" sz="1800" b="1" i="1" kern="1200">
                                        <a:solidFill>
                                          <a:schemeClr val="tx1"/>
                                        </a:solidFill>
                                        <a:effectLst/>
                                        <a:latin typeface="Cambria Math" panose="02040503050406030204" pitchFamily="18" charset="0"/>
                                        <a:ea typeface="+mn-ea"/>
                                        <a:cs typeface="+mn-cs"/>
                                      </a:rPr>
                                      <m:t>𝑡</m:t>
                                    </m:r>
                                  </m:sub>
                                </m:sSub>
                                <m:r>
                                  <a:rPr lang="en-CA" sz="1800" b="0" i="1" kern="1200">
                                    <a:solidFill>
                                      <a:schemeClr val="tx1"/>
                                    </a:solidFill>
                                    <a:effectLst/>
                                    <a:latin typeface="Cambria Math" panose="02040503050406030204" pitchFamily="18" charset="0"/>
                                    <a:ea typeface="+mn-ea"/>
                                    <a:cs typeface="+mn-cs"/>
                                  </a:rPr>
                                  <m:t>=</m:t>
                                </m:r>
                                <m:sSub>
                                  <m:sSubPr>
                                    <m:ctrlPr>
                                      <a:rPr lang="en-CA" sz="1800" b="0" i="1" kern="1200">
                                        <a:solidFill>
                                          <a:schemeClr val="tx1"/>
                                        </a:solidFill>
                                        <a:effectLst/>
                                        <a:latin typeface="Cambria Math" panose="02040503050406030204" pitchFamily="18" charset="0"/>
                                        <a:ea typeface="+mn-ea"/>
                                        <a:cs typeface="+mn-cs"/>
                                      </a:rPr>
                                    </m:ctrlPr>
                                  </m:sSubPr>
                                  <m:e>
                                    <m:r>
                                      <a:rPr lang="en-CA" sz="1800" b="0" i="1" kern="1200">
                                        <a:solidFill>
                                          <a:schemeClr val="tx1"/>
                                        </a:solidFill>
                                        <a:effectLst/>
                                        <a:latin typeface="Cambria Math" panose="02040503050406030204" pitchFamily="18" charset="0"/>
                                        <a:ea typeface="+mn-ea"/>
                                        <a:cs typeface="+mn-cs"/>
                                      </a:rPr>
                                      <m:t>𝛹</m:t>
                                    </m:r>
                                  </m:e>
                                  <m:sub>
                                    <m:r>
                                      <a:rPr lang="en-CA" sz="1800" b="0" i="1" kern="1200">
                                        <a:solidFill>
                                          <a:schemeClr val="tx1"/>
                                        </a:solidFill>
                                        <a:effectLst/>
                                        <a:latin typeface="Cambria Math" panose="02040503050406030204" pitchFamily="18" charset="0"/>
                                        <a:ea typeface="+mn-ea"/>
                                        <a:cs typeface="+mn-cs"/>
                                      </a:rPr>
                                      <m:t>0</m:t>
                                    </m:r>
                                  </m:sub>
                                </m:sSub>
                                <m:sSub>
                                  <m:sSubPr>
                                    <m:ctrlPr>
                                      <a:rPr lang="en-CA" sz="1800" b="0" i="1" kern="1200">
                                        <a:solidFill>
                                          <a:schemeClr val="tx1"/>
                                        </a:solidFill>
                                        <a:effectLst/>
                                        <a:latin typeface="Cambria Math" panose="02040503050406030204" pitchFamily="18" charset="0"/>
                                        <a:ea typeface="+mn-ea"/>
                                        <a:cs typeface="+mn-cs"/>
                                      </a:rPr>
                                    </m:ctrlPr>
                                  </m:sSubPr>
                                  <m:e>
                                    <m:r>
                                      <a:rPr lang="en-CA" sz="1800" b="0" i="1" kern="1200">
                                        <a:solidFill>
                                          <a:schemeClr val="tx1"/>
                                        </a:solidFill>
                                        <a:effectLst/>
                                        <a:latin typeface="Cambria Math" panose="02040503050406030204" pitchFamily="18" charset="0"/>
                                        <a:ea typeface="+mn-ea"/>
                                        <a:cs typeface="+mn-cs"/>
                                      </a:rPr>
                                      <m:t>𝜀</m:t>
                                    </m:r>
                                  </m:e>
                                  <m:sub>
                                    <m:r>
                                      <a:rPr lang="en-CA" sz="1800" b="0" i="1" kern="1200">
                                        <a:solidFill>
                                          <a:schemeClr val="tx1"/>
                                        </a:solidFill>
                                        <a:effectLst/>
                                        <a:latin typeface="Cambria Math" panose="02040503050406030204" pitchFamily="18" charset="0"/>
                                        <a:ea typeface="+mn-ea"/>
                                        <a:cs typeface="+mn-cs"/>
                                      </a:rPr>
                                      <m:t>𝑡</m:t>
                                    </m:r>
                                  </m:sub>
                                </m:sSub>
                                <m:r>
                                  <a:rPr lang="en-CA" sz="1800" b="0" i="1" kern="1200">
                                    <a:solidFill>
                                      <a:schemeClr val="tx1"/>
                                    </a:solidFill>
                                    <a:effectLst/>
                                    <a:latin typeface="Cambria Math" panose="02040503050406030204" pitchFamily="18" charset="0"/>
                                    <a:ea typeface="+mn-ea"/>
                                    <a:cs typeface="+mn-cs"/>
                                  </a:rPr>
                                  <m:t>+</m:t>
                                </m:r>
                                <m:sSub>
                                  <m:sSubPr>
                                    <m:ctrlPr>
                                      <a:rPr lang="en-CA" sz="1800" b="0" i="1" kern="1200">
                                        <a:solidFill>
                                          <a:schemeClr val="tx1"/>
                                        </a:solidFill>
                                        <a:effectLst/>
                                        <a:latin typeface="Cambria Math" panose="02040503050406030204" pitchFamily="18" charset="0"/>
                                        <a:ea typeface="+mn-ea"/>
                                        <a:cs typeface="+mn-cs"/>
                                      </a:rPr>
                                    </m:ctrlPr>
                                  </m:sSubPr>
                                  <m:e>
                                    <m:r>
                                      <a:rPr lang="en-CA" sz="1800" b="0" i="1" kern="1200">
                                        <a:solidFill>
                                          <a:schemeClr val="tx1"/>
                                        </a:solidFill>
                                        <a:effectLst/>
                                        <a:latin typeface="Cambria Math" panose="02040503050406030204" pitchFamily="18" charset="0"/>
                                        <a:ea typeface="+mn-ea"/>
                                        <a:cs typeface="+mn-cs"/>
                                      </a:rPr>
                                      <m:t>𝛹</m:t>
                                    </m:r>
                                  </m:e>
                                  <m:sub>
                                    <m:r>
                                      <a:rPr lang="en-CA" sz="1800" b="0" i="1" kern="1200">
                                        <a:solidFill>
                                          <a:schemeClr val="tx1"/>
                                        </a:solidFill>
                                        <a:effectLst/>
                                        <a:latin typeface="Cambria Math" panose="02040503050406030204" pitchFamily="18" charset="0"/>
                                        <a:ea typeface="+mn-ea"/>
                                        <a:cs typeface="+mn-cs"/>
                                      </a:rPr>
                                      <m:t>1</m:t>
                                    </m:r>
                                  </m:sub>
                                </m:sSub>
                                <m:sSub>
                                  <m:sSubPr>
                                    <m:ctrlPr>
                                      <a:rPr lang="en-CA" sz="1800" b="0" i="1" kern="1200">
                                        <a:solidFill>
                                          <a:schemeClr val="tx1"/>
                                        </a:solidFill>
                                        <a:effectLst/>
                                        <a:latin typeface="Cambria Math" panose="02040503050406030204" pitchFamily="18" charset="0"/>
                                        <a:ea typeface="+mn-ea"/>
                                        <a:cs typeface="+mn-cs"/>
                                      </a:rPr>
                                    </m:ctrlPr>
                                  </m:sSubPr>
                                  <m:e>
                                    <m:r>
                                      <a:rPr lang="en-CA" sz="1800" b="0" i="1" kern="1200">
                                        <a:solidFill>
                                          <a:schemeClr val="tx1"/>
                                        </a:solidFill>
                                        <a:effectLst/>
                                        <a:latin typeface="Cambria Math" panose="02040503050406030204" pitchFamily="18" charset="0"/>
                                        <a:ea typeface="+mn-ea"/>
                                        <a:cs typeface="+mn-cs"/>
                                      </a:rPr>
                                      <m:t>𝜀</m:t>
                                    </m:r>
                                  </m:e>
                                  <m:sub>
                                    <m:r>
                                      <a:rPr lang="en-CA" sz="1800" b="0" i="1" kern="1200">
                                        <a:solidFill>
                                          <a:schemeClr val="tx1"/>
                                        </a:solidFill>
                                        <a:effectLst/>
                                        <a:latin typeface="Cambria Math" panose="02040503050406030204" pitchFamily="18" charset="0"/>
                                        <a:ea typeface="+mn-ea"/>
                                        <a:cs typeface="+mn-cs"/>
                                      </a:rPr>
                                      <m:t>𝑡</m:t>
                                    </m:r>
                                    <m:r>
                                      <a:rPr lang="en-CA" sz="1800" b="0" i="1" kern="1200">
                                        <a:solidFill>
                                          <a:schemeClr val="tx1"/>
                                        </a:solidFill>
                                        <a:effectLst/>
                                        <a:latin typeface="Cambria Math" panose="02040503050406030204" pitchFamily="18" charset="0"/>
                                        <a:ea typeface="+mn-ea"/>
                                        <a:cs typeface="+mn-cs"/>
                                      </a:rPr>
                                      <m:t>−1</m:t>
                                    </m:r>
                                  </m:sub>
                                </m:sSub>
                                <m:r>
                                  <a:rPr lang="en-CA" sz="1800" b="0" i="1" kern="1200">
                                    <a:solidFill>
                                      <a:schemeClr val="tx1"/>
                                    </a:solidFill>
                                    <a:effectLst/>
                                    <a:latin typeface="Cambria Math" panose="02040503050406030204" pitchFamily="18" charset="0"/>
                                    <a:ea typeface="+mn-ea"/>
                                    <a:cs typeface="+mn-cs"/>
                                  </a:rPr>
                                  <m:t>+</m:t>
                                </m:r>
                                <m:sSub>
                                  <m:sSubPr>
                                    <m:ctrlPr>
                                      <a:rPr lang="en-CA" sz="1800" b="0" i="1" kern="1200">
                                        <a:solidFill>
                                          <a:schemeClr val="tx1"/>
                                        </a:solidFill>
                                        <a:effectLst/>
                                        <a:latin typeface="Cambria Math" panose="02040503050406030204" pitchFamily="18" charset="0"/>
                                        <a:ea typeface="+mn-ea"/>
                                        <a:cs typeface="+mn-cs"/>
                                      </a:rPr>
                                    </m:ctrlPr>
                                  </m:sSubPr>
                                  <m:e>
                                    <m:r>
                                      <a:rPr lang="en-CA" sz="1800" b="0" i="1" kern="1200">
                                        <a:solidFill>
                                          <a:schemeClr val="tx1"/>
                                        </a:solidFill>
                                        <a:effectLst/>
                                        <a:latin typeface="Cambria Math" panose="02040503050406030204" pitchFamily="18" charset="0"/>
                                        <a:ea typeface="+mn-ea"/>
                                        <a:cs typeface="+mn-cs"/>
                                      </a:rPr>
                                      <m:t>𝛹</m:t>
                                    </m:r>
                                  </m:e>
                                  <m:sub>
                                    <m:r>
                                      <a:rPr lang="en-CA" sz="1800" b="0" i="1" kern="1200">
                                        <a:solidFill>
                                          <a:schemeClr val="tx1"/>
                                        </a:solidFill>
                                        <a:effectLst/>
                                        <a:latin typeface="Cambria Math" panose="02040503050406030204" pitchFamily="18" charset="0"/>
                                        <a:ea typeface="+mn-ea"/>
                                        <a:cs typeface="+mn-cs"/>
                                      </a:rPr>
                                      <m:t>2</m:t>
                                    </m:r>
                                  </m:sub>
                                </m:sSub>
                                <m:sSub>
                                  <m:sSubPr>
                                    <m:ctrlPr>
                                      <a:rPr lang="en-CA" sz="1800" b="0" i="1" kern="1200">
                                        <a:solidFill>
                                          <a:schemeClr val="tx1"/>
                                        </a:solidFill>
                                        <a:effectLst/>
                                        <a:latin typeface="Cambria Math" panose="02040503050406030204" pitchFamily="18" charset="0"/>
                                        <a:ea typeface="+mn-ea"/>
                                        <a:cs typeface="+mn-cs"/>
                                      </a:rPr>
                                    </m:ctrlPr>
                                  </m:sSubPr>
                                  <m:e>
                                    <m:r>
                                      <a:rPr lang="en-CA" sz="1800" b="0" i="1" kern="1200">
                                        <a:solidFill>
                                          <a:schemeClr val="tx1"/>
                                        </a:solidFill>
                                        <a:effectLst/>
                                        <a:latin typeface="Cambria Math" panose="02040503050406030204" pitchFamily="18" charset="0"/>
                                        <a:ea typeface="+mn-ea"/>
                                        <a:cs typeface="+mn-cs"/>
                                      </a:rPr>
                                      <m:t>𝜀</m:t>
                                    </m:r>
                                  </m:e>
                                  <m:sub>
                                    <m:r>
                                      <a:rPr lang="en-CA" sz="1800" b="0" i="1" kern="1200">
                                        <a:solidFill>
                                          <a:schemeClr val="tx1"/>
                                        </a:solidFill>
                                        <a:effectLst/>
                                        <a:latin typeface="Cambria Math" panose="02040503050406030204" pitchFamily="18" charset="0"/>
                                        <a:ea typeface="+mn-ea"/>
                                        <a:cs typeface="+mn-cs"/>
                                      </a:rPr>
                                      <m:t>𝑡</m:t>
                                    </m:r>
                                    <m:r>
                                      <a:rPr lang="en-CA" sz="1800" b="0" i="1" kern="1200">
                                        <a:solidFill>
                                          <a:schemeClr val="tx1"/>
                                        </a:solidFill>
                                        <a:effectLst/>
                                        <a:latin typeface="Cambria Math" panose="02040503050406030204" pitchFamily="18" charset="0"/>
                                        <a:ea typeface="+mn-ea"/>
                                        <a:cs typeface="+mn-cs"/>
                                      </a:rPr>
                                      <m:t>−2</m:t>
                                    </m:r>
                                  </m:sub>
                                </m:sSub>
                                <m:r>
                                  <a:rPr lang="en-CA" sz="1800" b="0" i="1" kern="1200">
                                    <a:solidFill>
                                      <a:schemeClr val="tx1"/>
                                    </a:solidFill>
                                    <a:effectLst/>
                                    <a:latin typeface="Cambria Math" panose="02040503050406030204" pitchFamily="18" charset="0"/>
                                    <a:ea typeface="+mn-ea"/>
                                    <a:cs typeface="+mn-cs"/>
                                  </a:rPr>
                                  <m:t>+… </m:t>
                                </m:r>
                              </m:oMath>
                            </m:oMathPara>
                          </a14:m>
                          <a:endParaRPr lang="en-CA" sz="1600" b="0" i="1">
                            <a:solidFill>
                              <a:schemeClr val="tx1"/>
                            </a:solidFill>
                            <a:latin typeface="Times New Roman" panose="02020603050405020304" pitchFamily="18" charset="0"/>
                            <a:cs typeface="Times New Roman" panose="02020603050405020304" pitchFamily="18" charset="0"/>
                          </a:endParaRPr>
                        </a:p>
                      </a:txBody>
                      <a:tcPr anchor="ctr">
                        <a:noFill/>
                      </a:tcPr>
                    </a:tc>
                    <a:tc>
                      <a:txBody>
                        <a:bodyPr/>
                        <a:lstStyle/>
                        <a:p>
                          <a:pPr algn="ctr"/>
                          <a:r>
                            <a:rPr lang="en-US" b="0">
                              <a:solidFill>
                                <a:schemeClr val="tx1"/>
                              </a:solidFill>
                              <a:latin typeface="Times New Roman" panose="02020603050405020304" pitchFamily="18" charset="0"/>
                              <a:cs typeface="Times New Roman" panose="02020603050405020304" pitchFamily="18" charset="0"/>
                            </a:rPr>
                            <a:t>(3)</a:t>
                          </a:r>
                          <a:endParaRPr lang="en-CA" b="0">
                            <a:solidFill>
                              <a:schemeClr val="tx1"/>
                            </a:solidFill>
                            <a:latin typeface="Times New Roman" panose="02020603050405020304" pitchFamily="18" charset="0"/>
                            <a:cs typeface="Times New Roman" panose="02020603050405020304" pitchFamily="18" charset="0"/>
                          </a:endParaRPr>
                        </a:p>
                      </a:txBody>
                      <a:tcPr anchor="ctr">
                        <a:noFill/>
                      </a:tcPr>
                    </a:tc>
                    <a:extLst>
                      <a:ext uri="{0D108BD9-81ED-4DB2-BD59-A6C34878D82A}">
                        <a16:rowId xmlns:a16="http://schemas.microsoft.com/office/drawing/2014/main" val="3562933215"/>
                      </a:ext>
                    </a:extLst>
                  </a:tr>
                </a:tbl>
              </a:graphicData>
            </a:graphic>
          </p:graphicFrame>
        </mc:Choice>
        <mc:Fallback xmlns="">
          <p:graphicFrame>
            <p:nvGraphicFramePr>
              <p:cNvPr id="4" name="Table 3"/>
              <p:cNvGraphicFramePr>
                <a:graphicFrameLocks noGrp="1"/>
              </p:cNvGraphicFramePr>
              <p:nvPr>
                <p:extLst>
                  <p:ext uri="{D42A27DB-BD31-4B8C-83A1-F6EECF244321}">
                    <p14:modId xmlns:p14="http://schemas.microsoft.com/office/powerpoint/2010/main" val="812268543"/>
                  </p:ext>
                </p:extLst>
              </p:nvPr>
            </p:nvGraphicFramePr>
            <p:xfrm>
              <a:off x="979054" y="1926068"/>
              <a:ext cx="10374746" cy="370840"/>
            </p:xfrm>
            <a:graphic>
              <a:graphicData uri="http://schemas.openxmlformats.org/drawingml/2006/table">
                <a:tbl>
                  <a:tblPr firstRow="1" bandRow="1">
                    <a:tableStyleId>{F5AB1C69-6EDB-4FF4-983F-18BD219EF322}</a:tableStyleId>
                  </a:tblPr>
                  <a:tblGrid>
                    <a:gridCol w="9842440">
                      <a:extLst>
                        <a:ext uri="{9D8B030D-6E8A-4147-A177-3AD203B41FA5}">
                          <a16:colId xmlns:a16="http://schemas.microsoft.com/office/drawing/2014/main" val="3511044755"/>
                        </a:ext>
                      </a:extLst>
                    </a:gridCol>
                    <a:gridCol w="532306">
                      <a:extLst>
                        <a:ext uri="{9D8B030D-6E8A-4147-A177-3AD203B41FA5}">
                          <a16:colId xmlns:a16="http://schemas.microsoft.com/office/drawing/2014/main" val="3233241462"/>
                        </a:ext>
                      </a:extLst>
                    </a:gridCol>
                  </a:tblGrid>
                  <a:tr h="370840">
                    <a:tc>
                      <a:txBody>
                        <a:bodyPr/>
                        <a:lstStyle/>
                        <a:p>
                          <a:endParaRPr lang="en-US"/>
                        </a:p>
                      </a:txBody>
                      <a:tcPr anchor="ctr">
                        <a:blipFill>
                          <a:blip r:embed="rId4"/>
                          <a:stretch>
                            <a:fillRect l="-62" t="-6452" r="-5631" b="-24194"/>
                          </a:stretch>
                        </a:blipFill>
                      </a:tcPr>
                    </a:tc>
                    <a:tc>
                      <a:txBody>
                        <a:bodyPr/>
                        <a:lstStyle/>
                        <a:p>
                          <a:pPr algn="ctr"/>
                          <a:r>
                            <a:rPr lang="en-US" b="0">
                              <a:solidFill>
                                <a:schemeClr val="tx1"/>
                              </a:solidFill>
                              <a:latin typeface="Times New Roman" panose="02020603050405020304" pitchFamily="18" charset="0"/>
                              <a:cs typeface="Times New Roman" panose="02020603050405020304" pitchFamily="18" charset="0"/>
                            </a:rPr>
                            <a:t>(3)</a:t>
                          </a:r>
                          <a:endParaRPr lang="en-CA" b="0">
                            <a:solidFill>
                              <a:schemeClr val="tx1"/>
                            </a:solidFill>
                            <a:latin typeface="Times New Roman" panose="02020603050405020304" pitchFamily="18" charset="0"/>
                            <a:cs typeface="Times New Roman" panose="02020603050405020304" pitchFamily="18" charset="0"/>
                          </a:endParaRPr>
                        </a:p>
                      </a:txBody>
                      <a:tcPr anchor="ctr">
                        <a:noFill/>
                      </a:tcPr>
                    </a:tc>
                    <a:extLst>
                      <a:ext uri="{0D108BD9-81ED-4DB2-BD59-A6C34878D82A}">
                        <a16:rowId xmlns:a16="http://schemas.microsoft.com/office/drawing/2014/main" val="3562933215"/>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6" name="Table 5"/>
              <p:cNvGraphicFramePr>
                <a:graphicFrameLocks noGrp="1"/>
              </p:cNvGraphicFramePr>
              <p:nvPr>
                <p:extLst>
                  <p:ext uri="{D42A27DB-BD31-4B8C-83A1-F6EECF244321}">
                    <p14:modId xmlns:p14="http://schemas.microsoft.com/office/powerpoint/2010/main" val="4038664877"/>
                  </p:ext>
                </p:extLst>
              </p:nvPr>
            </p:nvGraphicFramePr>
            <p:xfrm>
              <a:off x="979054" y="2823381"/>
              <a:ext cx="10374746" cy="773938"/>
            </p:xfrm>
            <a:graphic>
              <a:graphicData uri="http://schemas.openxmlformats.org/drawingml/2006/table">
                <a:tbl>
                  <a:tblPr firstRow="1" bandRow="1">
                    <a:tableStyleId>{F5AB1C69-6EDB-4FF4-983F-18BD219EF322}</a:tableStyleId>
                  </a:tblPr>
                  <a:tblGrid>
                    <a:gridCol w="9842440">
                      <a:extLst>
                        <a:ext uri="{9D8B030D-6E8A-4147-A177-3AD203B41FA5}">
                          <a16:colId xmlns:a16="http://schemas.microsoft.com/office/drawing/2014/main" val="3511044755"/>
                        </a:ext>
                      </a:extLst>
                    </a:gridCol>
                    <a:gridCol w="532306">
                      <a:extLst>
                        <a:ext uri="{9D8B030D-6E8A-4147-A177-3AD203B41FA5}">
                          <a16:colId xmlns:a16="http://schemas.microsoft.com/office/drawing/2014/main" val="3233241462"/>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sSub>
                                  <m:sSubPr>
                                    <m:ctrlPr>
                                      <a:rPr lang="en-CA" sz="1600" b="1" i="1" smtClean="0">
                                        <a:solidFill>
                                          <a:schemeClr val="tx1"/>
                                        </a:solidFill>
                                        <a:latin typeface="Cambria Math" panose="02040503050406030204" pitchFamily="18" charset="0"/>
                                      </a:rPr>
                                    </m:ctrlPr>
                                  </m:sSubPr>
                                  <m:e>
                                    <m:r>
                                      <a:rPr lang="en-CA" sz="1600" b="1">
                                        <a:solidFill>
                                          <a:schemeClr val="tx1"/>
                                        </a:solidFill>
                                        <a:latin typeface="Cambria Math" panose="02040503050406030204" pitchFamily="18" charset="0"/>
                                      </a:rPr>
                                      <m:t>𝐩</m:t>
                                    </m:r>
                                  </m:e>
                                  <m:sub>
                                    <m:r>
                                      <a:rPr lang="en-CA" sz="1600" i="1">
                                        <a:solidFill>
                                          <a:schemeClr val="tx1"/>
                                        </a:solidFill>
                                        <a:latin typeface="Cambria Math" panose="02040503050406030204" pitchFamily="18" charset="0"/>
                                      </a:rPr>
                                      <m:t>𝑡</m:t>
                                    </m:r>
                                  </m:sub>
                                </m:sSub>
                                <m:r>
                                  <a:rPr lang="en-CA" sz="1600">
                                    <a:solidFill>
                                      <a:schemeClr val="tx1"/>
                                    </a:solidFill>
                                    <a:latin typeface="Cambria Math" panose="02040503050406030204" pitchFamily="18" charset="0"/>
                                  </a:rPr>
                                  <m:t>=</m:t>
                                </m:r>
                                <m:sSub>
                                  <m:sSubPr>
                                    <m:ctrlPr>
                                      <a:rPr lang="en-CA" sz="1600" i="1">
                                        <a:solidFill>
                                          <a:schemeClr val="tx1"/>
                                        </a:solidFill>
                                        <a:latin typeface="Cambria Math" panose="02040503050406030204" pitchFamily="18" charset="0"/>
                                      </a:rPr>
                                    </m:ctrlPr>
                                  </m:sSubPr>
                                  <m:e>
                                    <m:r>
                                      <a:rPr lang="en-CA" sz="1600" b="1">
                                        <a:solidFill>
                                          <a:schemeClr val="tx1"/>
                                        </a:solidFill>
                                        <a:latin typeface="Cambria Math" panose="02040503050406030204" pitchFamily="18" charset="0"/>
                                      </a:rPr>
                                      <m:t>𝐩</m:t>
                                    </m:r>
                                  </m:e>
                                  <m:sub>
                                    <m:r>
                                      <a:rPr lang="en-CA" sz="1600">
                                        <a:solidFill>
                                          <a:schemeClr val="tx1"/>
                                        </a:solidFill>
                                        <a:latin typeface="Cambria Math" panose="02040503050406030204" pitchFamily="18" charset="0"/>
                                      </a:rPr>
                                      <m:t>0</m:t>
                                    </m:r>
                                  </m:sub>
                                </m:sSub>
                                <m:r>
                                  <a:rPr lang="en-CA" sz="1600">
                                    <a:solidFill>
                                      <a:schemeClr val="tx1"/>
                                    </a:solidFill>
                                    <a:latin typeface="Cambria Math" panose="02040503050406030204" pitchFamily="18" charset="0"/>
                                  </a:rPr>
                                  <m:t>+</m:t>
                                </m:r>
                                <m:r>
                                  <a:rPr lang="en-CA" sz="1600" b="1">
                                    <a:solidFill>
                                      <a:schemeClr val="tx1"/>
                                    </a:solidFill>
                                    <a:latin typeface="Cambria Math" panose="02040503050406030204" pitchFamily="18" charset="0"/>
                                  </a:rPr>
                                  <m:t>𝚿</m:t>
                                </m:r>
                                <m:r>
                                  <a:rPr lang="en-CA" sz="1600">
                                    <a:solidFill>
                                      <a:schemeClr val="tx1"/>
                                    </a:solidFill>
                                    <a:latin typeface="Cambria Math" panose="02040503050406030204" pitchFamily="18" charset="0"/>
                                  </a:rPr>
                                  <m:t>(1)</m:t>
                                </m:r>
                                <m:nary>
                                  <m:naryPr>
                                    <m:chr m:val="∑"/>
                                    <m:limLoc m:val="undOvr"/>
                                    <m:ctrlPr>
                                      <a:rPr lang="en-CA" sz="1600" i="1" smtClean="0">
                                        <a:solidFill>
                                          <a:schemeClr val="tx1"/>
                                        </a:solidFill>
                                        <a:latin typeface="Cambria Math" panose="02040503050406030204" pitchFamily="18" charset="0"/>
                                      </a:rPr>
                                    </m:ctrlPr>
                                  </m:naryPr>
                                  <m:sub>
                                    <m:r>
                                      <a:rPr lang="en-CA" sz="1600" i="1">
                                        <a:solidFill>
                                          <a:schemeClr val="tx1"/>
                                        </a:solidFill>
                                        <a:latin typeface="Cambria Math" panose="02040503050406030204" pitchFamily="18" charset="0"/>
                                      </a:rPr>
                                      <m:t>𝑖</m:t>
                                    </m:r>
                                    <m:r>
                                      <a:rPr lang="en-CA" sz="1600">
                                        <a:solidFill>
                                          <a:schemeClr val="tx1"/>
                                        </a:solidFill>
                                        <a:latin typeface="Cambria Math" panose="02040503050406030204" pitchFamily="18" charset="0"/>
                                      </a:rPr>
                                      <m:t>=1</m:t>
                                    </m:r>
                                  </m:sub>
                                  <m:sup>
                                    <m:r>
                                      <a:rPr lang="en-CA" sz="1600" i="1">
                                        <a:solidFill>
                                          <a:schemeClr val="tx1"/>
                                        </a:solidFill>
                                        <a:latin typeface="Cambria Math" panose="02040503050406030204" pitchFamily="18" charset="0"/>
                                      </a:rPr>
                                      <m:t>𝑡</m:t>
                                    </m:r>
                                  </m:sup>
                                  <m:e>
                                    <m:sSub>
                                      <m:sSubPr>
                                        <m:ctrlPr>
                                          <a:rPr lang="en-CA" sz="1600" i="1">
                                            <a:solidFill>
                                              <a:schemeClr val="tx1"/>
                                            </a:solidFill>
                                            <a:latin typeface="Cambria Math" panose="02040503050406030204" pitchFamily="18" charset="0"/>
                                          </a:rPr>
                                        </m:ctrlPr>
                                      </m:sSubPr>
                                      <m:e>
                                        <m:r>
                                          <a:rPr lang="en-CA" sz="1600" i="1">
                                            <a:solidFill>
                                              <a:schemeClr val="tx1"/>
                                            </a:solidFill>
                                            <a:latin typeface="Cambria Math" panose="02040503050406030204" pitchFamily="18" charset="0"/>
                                          </a:rPr>
                                          <m:t>𝜀</m:t>
                                        </m:r>
                                      </m:e>
                                      <m:sub>
                                        <m:r>
                                          <a:rPr lang="en-CA" sz="1600" i="1">
                                            <a:solidFill>
                                              <a:schemeClr val="tx1"/>
                                            </a:solidFill>
                                            <a:latin typeface="Cambria Math" panose="02040503050406030204" pitchFamily="18" charset="0"/>
                                          </a:rPr>
                                          <m:t>𝑖</m:t>
                                        </m:r>
                                      </m:sub>
                                    </m:sSub>
                                  </m:e>
                                </m:nary>
                                <m:r>
                                  <a:rPr lang="en-CA" sz="1600">
                                    <a:solidFill>
                                      <a:schemeClr val="tx1"/>
                                    </a:solidFill>
                                    <a:latin typeface="Cambria Math" panose="02040503050406030204" pitchFamily="18" charset="0"/>
                                  </a:rPr>
                                  <m:t>+</m:t>
                                </m:r>
                                <m:sSup>
                                  <m:sSupPr>
                                    <m:ctrlPr>
                                      <a:rPr lang="en-CA" sz="1600" i="1">
                                        <a:solidFill>
                                          <a:schemeClr val="tx1"/>
                                        </a:solidFill>
                                        <a:latin typeface="Cambria Math" panose="02040503050406030204" pitchFamily="18" charset="0"/>
                                      </a:rPr>
                                    </m:ctrlPr>
                                  </m:sSupPr>
                                  <m:e>
                                    <m:r>
                                      <a:rPr lang="en-CA" sz="1600" b="1">
                                        <a:solidFill>
                                          <a:schemeClr val="tx1"/>
                                        </a:solidFill>
                                        <a:latin typeface="Cambria Math" panose="02040503050406030204" pitchFamily="18" charset="0"/>
                                      </a:rPr>
                                      <m:t>𝚿</m:t>
                                    </m:r>
                                  </m:e>
                                  <m:sup>
                                    <m:r>
                                      <a:rPr lang="en-CA" sz="1600">
                                        <a:solidFill>
                                          <a:schemeClr val="tx1"/>
                                        </a:solidFill>
                                        <a:latin typeface="Cambria Math" panose="02040503050406030204" pitchFamily="18" charset="0"/>
                                      </a:rPr>
                                      <m:t>∗</m:t>
                                    </m:r>
                                  </m:sup>
                                </m:sSup>
                                <m:r>
                                  <a:rPr lang="en-CA" sz="1600">
                                    <a:solidFill>
                                      <a:schemeClr val="tx1"/>
                                    </a:solidFill>
                                    <a:latin typeface="Cambria Math" panose="02040503050406030204" pitchFamily="18" charset="0"/>
                                  </a:rPr>
                                  <m:t>(</m:t>
                                </m:r>
                                <m:r>
                                  <a:rPr lang="en-CA" sz="1600" b="1" i="1">
                                    <a:solidFill>
                                      <a:schemeClr val="tx1"/>
                                    </a:solidFill>
                                    <a:latin typeface="Cambria Math" panose="02040503050406030204" pitchFamily="18" charset="0"/>
                                  </a:rPr>
                                  <m:t>𝑳</m:t>
                                </m:r>
                                <m:r>
                                  <a:rPr lang="en-CA" sz="1600">
                                    <a:solidFill>
                                      <a:schemeClr val="tx1"/>
                                    </a:solidFill>
                                    <a:latin typeface="Cambria Math" panose="02040503050406030204" pitchFamily="18" charset="0"/>
                                  </a:rPr>
                                  <m:t>)</m:t>
                                </m:r>
                                <m:sSub>
                                  <m:sSubPr>
                                    <m:ctrlPr>
                                      <a:rPr lang="en-CA" sz="1600" i="1">
                                        <a:solidFill>
                                          <a:schemeClr val="tx1"/>
                                        </a:solidFill>
                                        <a:latin typeface="Cambria Math" panose="02040503050406030204" pitchFamily="18" charset="0"/>
                                      </a:rPr>
                                    </m:ctrlPr>
                                  </m:sSubPr>
                                  <m:e>
                                    <m:r>
                                      <a:rPr lang="en-CA" sz="1600" b="1" i="1">
                                        <a:solidFill>
                                          <a:schemeClr val="tx1"/>
                                        </a:solidFill>
                                        <a:latin typeface="Cambria Math" panose="02040503050406030204" pitchFamily="18" charset="0"/>
                                      </a:rPr>
                                      <m:t>𝜺</m:t>
                                    </m:r>
                                  </m:e>
                                  <m:sub>
                                    <m:r>
                                      <a:rPr lang="en-CA" sz="1600" b="1" i="1">
                                        <a:solidFill>
                                          <a:schemeClr val="tx1"/>
                                        </a:solidFill>
                                        <a:latin typeface="Cambria Math" panose="02040503050406030204" pitchFamily="18" charset="0"/>
                                      </a:rPr>
                                      <m:t>𝒕</m:t>
                                    </m:r>
                                  </m:sub>
                                </m:sSub>
                              </m:oMath>
                            </m:oMathPara>
                          </a14:m>
                          <a:endParaRPr lang="en-CA" sz="1600">
                            <a:solidFill>
                              <a:schemeClr val="tx1"/>
                            </a:solidFill>
                            <a:latin typeface="Times New Roman" panose="02020603050405020304" pitchFamily="18" charset="0"/>
                            <a:cs typeface="Times New Roman" panose="02020603050405020304" pitchFamily="18" charset="0"/>
                          </a:endParaRPr>
                        </a:p>
                      </a:txBody>
                      <a:tcPr anchor="ctr">
                        <a:noFill/>
                      </a:tcPr>
                    </a:tc>
                    <a:tc>
                      <a:txBody>
                        <a:bodyPr/>
                        <a:lstStyle/>
                        <a:p>
                          <a:pPr algn="ctr"/>
                          <a:r>
                            <a:rPr lang="en-US" b="0">
                              <a:solidFill>
                                <a:schemeClr val="tx1"/>
                              </a:solidFill>
                              <a:latin typeface="Times New Roman" panose="02020603050405020304" pitchFamily="18" charset="0"/>
                              <a:cs typeface="Times New Roman" panose="02020603050405020304" pitchFamily="18" charset="0"/>
                            </a:rPr>
                            <a:t>(4)</a:t>
                          </a:r>
                          <a:endParaRPr lang="en-CA" b="0">
                            <a:solidFill>
                              <a:schemeClr val="tx1"/>
                            </a:solidFill>
                            <a:latin typeface="Times New Roman" panose="02020603050405020304" pitchFamily="18" charset="0"/>
                            <a:cs typeface="Times New Roman" panose="02020603050405020304" pitchFamily="18" charset="0"/>
                          </a:endParaRPr>
                        </a:p>
                      </a:txBody>
                      <a:tcPr anchor="ctr">
                        <a:noFill/>
                      </a:tcPr>
                    </a:tc>
                    <a:extLst>
                      <a:ext uri="{0D108BD9-81ED-4DB2-BD59-A6C34878D82A}">
                        <a16:rowId xmlns:a16="http://schemas.microsoft.com/office/drawing/2014/main" val="3562933215"/>
                      </a:ext>
                    </a:extLst>
                  </a:tr>
                </a:tbl>
              </a:graphicData>
            </a:graphic>
          </p:graphicFrame>
        </mc:Choice>
        <mc:Fallback xmlns="">
          <p:graphicFrame>
            <p:nvGraphicFramePr>
              <p:cNvPr id="6" name="Table 5"/>
              <p:cNvGraphicFramePr>
                <a:graphicFrameLocks noGrp="1"/>
              </p:cNvGraphicFramePr>
              <p:nvPr>
                <p:extLst>
                  <p:ext uri="{D42A27DB-BD31-4B8C-83A1-F6EECF244321}">
                    <p14:modId xmlns:p14="http://schemas.microsoft.com/office/powerpoint/2010/main" val="4038664877"/>
                  </p:ext>
                </p:extLst>
              </p:nvPr>
            </p:nvGraphicFramePr>
            <p:xfrm>
              <a:off x="979054" y="2823381"/>
              <a:ext cx="10374746" cy="773938"/>
            </p:xfrm>
            <a:graphic>
              <a:graphicData uri="http://schemas.openxmlformats.org/drawingml/2006/table">
                <a:tbl>
                  <a:tblPr firstRow="1" bandRow="1">
                    <a:tableStyleId>{F5AB1C69-6EDB-4FF4-983F-18BD219EF322}</a:tableStyleId>
                  </a:tblPr>
                  <a:tblGrid>
                    <a:gridCol w="9842440">
                      <a:extLst>
                        <a:ext uri="{9D8B030D-6E8A-4147-A177-3AD203B41FA5}">
                          <a16:colId xmlns:a16="http://schemas.microsoft.com/office/drawing/2014/main" val="3511044755"/>
                        </a:ext>
                      </a:extLst>
                    </a:gridCol>
                    <a:gridCol w="532306">
                      <a:extLst>
                        <a:ext uri="{9D8B030D-6E8A-4147-A177-3AD203B41FA5}">
                          <a16:colId xmlns:a16="http://schemas.microsoft.com/office/drawing/2014/main" val="3233241462"/>
                        </a:ext>
                      </a:extLst>
                    </a:gridCol>
                  </a:tblGrid>
                  <a:tr h="773938">
                    <a:tc>
                      <a:txBody>
                        <a:bodyPr/>
                        <a:lstStyle/>
                        <a:p>
                          <a:endParaRPr lang="en-US"/>
                        </a:p>
                      </a:txBody>
                      <a:tcPr anchor="ctr">
                        <a:blipFill>
                          <a:blip r:embed="rId5"/>
                          <a:stretch>
                            <a:fillRect l="-62" t="-781" r="-5631" b="-3125"/>
                          </a:stretch>
                        </a:blipFill>
                      </a:tcPr>
                    </a:tc>
                    <a:tc>
                      <a:txBody>
                        <a:bodyPr/>
                        <a:lstStyle/>
                        <a:p>
                          <a:pPr algn="ctr"/>
                          <a:r>
                            <a:rPr lang="en-US" b="0">
                              <a:solidFill>
                                <a:schemeClr val="tx1"/>
                              </a:solidFill>
                              <a:latin typeface="Times New Roman" panose="02020603050405020304" pitchFamily="18" charset="0"/>
                              <a:cs typeface="Times New Roman" panose="02020603050405020304" pitchFamily="18" charset="0"/>
                            </a:rPr>
                            <a:t>(4)</a:t>
                          </a:r>
                          <a:endParaRPr lang="en-CA" b="0">
                            <a:solidFill>
                              <a:schemeClr val="tx1"/>
                            </a:solidFill>
                            <a:latin typeface="Times New Roman" panose="02020603050405020304" pitchFamily="18" charset="0"/>
                            <a:cs typeface="Times New Roman" panose="02020603050405020304" pitchFamily="18" charset="0"/>
                          </a:endParaRPr>
                        </a:p>
                      </a:txBody>
                      <a:tcPr anchor="ctr">
                        <a:noFill/>
                      </a:tcPr>
                    </a:tc>
                    <a:extLst>
                      <a:ext uri="{0D108BD9-81ED-4DB2-BD59-A6C34878D82A}">
                        <a16:rowId xmlns:a16="http://schemas.microsoft.com/office/drawing/2014/main" val="3562933215"/>
                      </a:ext>
                    </a:extLst>
                  </a:tr>
                </a:tbl>
              </a:graphicData>
            </a:graphic>
          </p:graphicFrame>
        </mc:Fallback>
      </mc:AlternateContent>
    </p:spTree>
    <p:extLst>
      <p:ext uri="{BB962C8B-B14F-4D97-AF65-F5344CB8AC3E}">
        <p14:creationId xmlns:p14="http://schemas.microsoft.com/office/powerpoint/2010/main" val="35091668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latin typeface="Times New Roman" panose="02020603050405020304" pitchFamily="18" charset="0"/>
                <a:cs typeface="Times New Roman" panose="02020603050405020304" pitchFamily="18" charset="0"/>
              </a:rPr>
              <a:t>Method – Information Shares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1497818"/>
                <a:ext cx="10515600" cy="4351338"/>
              </a:xfrm>
            </p:spPr>
            <p:txBody>
              <a:bodyPr>
                <a:noAutofit/>
              </a:bodyPr>
              <a:lstStyle/>
              <a:p>
                <a:pPr>
                  <a:lnSpc>
                    <a:spcPct val="100000"/>
                  </a:lnSpc>
                  <a:buClr>
                    <a:schemeClr val="tx1"/>
                  </a:buClr>
                  <a:buSzPct val="120000"/>
                </a:pPr>
                <a:r>
                  <a:rPr lang="en-CA" sz="2000">
                    <a:latin typeface="Times New Roman" panose="02020603050405020304" pitchFamily="18" charset="0"/>
                    <a:ea typeface="Arial" charset="0"/>
                    <a:cs typeface="Times New Roman" panose="02020603050405020304" pitchFamily="18" charset="0"/>
                  </a:rPr>
                  <a:t>Hasbrouck’s (1995) Information share: </a:t>
                </a:r>
                <a14:m>
                  <m:oMath xmlns:m="http://schemas.openxmlformats.org/officeDocument/2006/math">
                    <m:sSub>
                      <m:sSubPr>
                        <m:ctrlPr>
                          <a:rPr lang="en-CA" sz="2400" i="1">
                            <a:latin typeface="Cambria Math" panose="02040503050406030204" pitchFamily="18" charset="0"/>
                          </a:rPr>
                        </m:ctrlPr>
                      </m:sSubPr>
                      <m:e>
                        <m:r>
                          <a:rPr lang="en-CA" sz="2400" i="1">
                            <a:latin typeface="Cambria Math" panose="02040503050406030204" pitchFamily="18" charset="0"/>
                          </a:rPr>
                          <m:t>𝐼𝑆</m:t>
                        </m:r>
                      </m:e>
                      <m:sub>
                        <m:r>
                          <a:rPr lang="en-CA" sz="2400" i="1">
                            <a:latin typeface="Cambria Math" panose="02040503050406030204" pitchFamily="18" charset="0"/>
                          </a:rPr>
                          <m:t>𝑗</m:t>
                        </m:r>
                      </m:sub>
                    </m:sSub>
                    <m:r>
                      <a:rPr lang="en-CA" sz="2400" i="1">
                        <a:latin typeface="Cambria Math" panose="02040503050406030204" pitchFamily="18" charset="0"/>
                      </a:rPr>
                      <m:t>=</m:t>
                    </m:r>
                    <m:f>
                      <m:fPr>
                        <m:ctrlPr>
                          <a:rPr lang="en-CA" sz="2400" i="1">
                            <a:latin typeface="Cambria Math" panose="02040503050406030204" pitchFamily="18" charset="0"/>
                          </a:rPr>
                        </m:ctrlPr>
                      </m:fPr>
                      <m:num>
                        <m:sSup>
                          <m:sSupPr>
                            <m:ctrlPr>
                              <a:rPr lang="en-CA" sz="2400" i="1">
                                <a:latin typeface="Cambria Math" panose="02040503050406030204" pitchFamily="18" charset="0"/>
                              </a:rPr>
                            </m:ctrlPr>
                          </m:sSupPr>
                          <m:e>
                            <m:sSub>
                              <m:sSubPr>
                                <m:ctrlPr>
                                  <a:rPr lang="en-CA" sz="2400" i="1">
                                    <a:latin typeface="Cambria Math" panose="02040503050406030204" pitchFamily="18" charset="0"/>
                                  </a:rPr>
                                </m:ctrlPr>
                              </m:sSubPr>
                              <m:e>
                                <m:r>
                                  <a:rPr lang="en-CA" sz="2400" i="1">
                                    <a:latin typeface="Cambria Math" panose="02040503050406030204" pitchFamily="18" charset="0"/>
                                  </a:rPr>
                                  <m:t>[</m:t>
                                </m:r>
                                <m:r>
                                  <a:rPr lang="en-CA" sz="2400" i="1">
                                    <a:latin typeface="Cambria Math" panose="02040503050406030204" pitchFamily="18" charset="0"/>
                                  </a:rPr>
                                  <m:t>𝜓</m:t>
                                </m:r>
                                <m:r>
                                  <a:rPr lang="en-CA" sz="2400" b="1">
                                    <a:latin typeface="Cambria Math" panose="02040503050406030204" pitchFamily="18" charset="0"/>
                                  </a:rPr>
                                  <m:t>𝐌</m:t>
                                </m:r>
                                <m:r>
                                  <a:rPr lang="en-CA" sz="2400" i="1">
                                    <a:latin typeface="Cambria Math" panose="02040503050406030204" pitchFamily="18" charset="0"/>
                                  </a:rPr>
                                  <m:t>]</m:t>
                                </m:r>
                              </m:e>
                              <m:sub>
                                <m:r>
                                  <a:rPr lang="en-CA" sz="2400" i="1">
                                    <a:latin typeface="Cambria Math" panose="02040503050406030204" pitchFamily="18" charset="0"/>
                                  </a:rPr>
                                  <m:t>𝑗</m:t>
                                </m:r>
                              </m:sub>
                            </m:sSub>
                          </m:e>
                          <m:sup>
                            <m:r>
                              <a:rPr lang="en-CA" sz="2400" i="1">
                                <a:latin typeface="Cambria Math" panose="02040503050406030204" pitchFamily="18" charset="0"/>
                              </a:rPr>
                              <m:t>2</m:t>
                            </m:r>
                          </m:sup>
                        </m:sSup>
                      </m:num>
                      <m:den>
                        <m:r>
                          <a:rPr lang="en-CA" sz="2400" i="1">
                            <a:latin typeface="Cambria Math" panose="02040503050406030204" pitchFamily="18" charset="0"/>
                          </a:rPr>
                          <m:t>𝜓</m:t>
                        </m:r>
                        <m:r>
                          <a:rPr lang="en-CA" sz="2400" b="1" i="1">
                            <a:latin typeface="Cambria Math" panose="02040503050406030204" pitchFamily="18" charset="0"/>
                          </a:rPr>
                          <m:t>𝛀</m:t>
                        </m:r>
                        <m:sSup>
                          <m:sSupPr>
                            <m:ctrlPr>
                              <a:rPr lang="en-CA" sz="2400" i="1">
                                <a:latin typeface="Cambria Math" panose="02040503050406030204" pitchFamily="18" charset="0"/>
                              </a:rPr>
                            </m:ctrlPr>
                          </m:sSupPr>
                          <m:e>
                            <m:r>
                              <a:rPr lang="en-CA" sz="2400" i="1">
                                <a:latin typeface="Cambria Math" panose="02040503050406030204" pitchFamily="18" charset="0"/>
                              </a:rPr>
                              <m:t>𝜓</m:t>
                            </m:r>
                          </m:e>
                          <m:sup>
                            <m:r>
                              <a:rPr lang="en-CA" sz="2400" i="1">
                                <a:latin typeface="Cambria Math" panose="02040503050406030204" pitchFamily="18" charset="0"/>
                              </a:rPr>
                              <m:t>′</m:t>
                            </m:r>
                          </m:sup>
                        </m:sSup>
                      </m:den>
                    </m:f>
                  </m:oMath>
                </a14:m>
                <a:endParaRPr lang="en-US" sz="2400">
                  <a:latin typeface="Times New Roman" panose="02020603050405020304" pitchFamily="18" charset="0"/>
                </a:endParaRPr>
              </a:p>
              <a:p>
                <a:pPr>
                  <a:lnSpc>
                    <a:spcPct val="100000"/>
                  </a:lnSpc>
                  <a:buClr>
                    <a:schemeClr val="tx1"/>
                  </a:buClr>
                  <a:buSzPct val="120000"/>
                  <a:buFont typeface="Courier New" panose="02070309020205020404" pitchFamily="49" charset="0"/>
                  <a:buChar char="o"/>
                </a:pPr>
                <a:r>
                  <a:rPr lang="en-CA" sz="1800">
                    <a:latin typeface="Times New Roman" panose="02020603050405020304" pitchFamily="18" charset="0"/>
                    <a:cs typeface="Times New Roman" panose="02020603050405020304" pitchFamily="18" charset="0"/>
                  </a:rPr>
                  <a:t>where </a:t>
                </a:r>
                <a14:m>
                  <m:oMath xmlns:m="http://schemas.openxmlformats.org/officeDocument/2006/math">
                    <m:r>
                      <a:rPr lang="en-CA" sz="1800" b="1" i="1">
                        <a:latin typeface="Cambria Math" panose="02040503050406030204" pitchFamily="18" charset="0"/>
                      </a:rPr>
                      <m:t>𝛀</m:t>
                    </m:r>
                    <m:r>
                      <a:rPr lang="en-CA" sz="1800" b="1" i="1">
                        <a:latin typeface="Cambria Math" panose="02040503050406030204" pitchFamily="18" charset="0"/>
                      </a:rPr>
                      <m:t> </m:t>
                    </m:r>
                  </m:oMath>
                </a14:m>
                <a:r>
                  <a:rPr lang="en-CA" sz="1800">
                    <a:latin typeface="Times New Roman" panose="02020603050405020304" pitchFamily="18" charset="0"/>
                    <a:cs typeface="Times New Roman" panose="02020603050405020304" pitchFamily="18" charset="0"/>
                  </a:rPr>
                  <a:t>= </a:t>
                </a:r>
                <a:r>
                  <a:rPr lang="en-CA" sz="1800" b="1">
                    <a:latin typeface="Times New Roman" panose="02020603050405020304" pitchFamily="18" charset="0"/>
                    <a:cs typeface="Times New Roman" panose="02020603050405020304" pitchFamily="18" charset="0"/>
                  </a:rPr>
                  <a:t>MM</a:t>
                </a:r>
                <a14:m>
                  <m:oMath xmlns:m="http://schemas.openxmlformats.org/officeDocument/2006/math">
                    <m:r>
                      <a:rPr lang="en-CA" sz="1800" b="1" i="1">
                        <a:latin typeface="Cambria Math" panose="02040503050406030204" pitchFamily="18" charset="0"/>
                      </a:rPr>
                      <m:t>′</m:t>
                    </m:r>
                  </m:oMath>
                </a14:m>
                <a:r>
                  <a:rPr lang="en-CA" sz="1800">
                    <a:latin typeface="Times New Roman" panose="02020603050405020304" pitchFamily="18" charset="0"/>
                    <a:cs typeface="Times New Roman" panose="02020603050405020304" pitchFamily="18" charset="0"/>
                  </a:rPr>
                  <a:t>, </a:t>
                </a:r>
                <a:r>
                  <a:rPr lang="en-CA" sz="1800" b="1">
                    <a:latin typeface="Times New Roman" panose="02020603050405020304" pitchFamily="18" charset="0"/>
                    <a:cs typeface="Times New Roman" panose="02020603050405020304" pitchFamily="18" charset="0"/>
                  </a:rPr>
                  <a:t>M</a:t>
                </a:r>
                <a:r>
                  <a:rPr lang="en-CA" sz="1800">
                    <a:latin typeface="Times New Roman" panose="02020603050405020304" pitchFamily="18" charset="0"/>
                    <a:cs typeface="Times New Roman" panose="02020603050405020304" pitchFamily="18" charset="0"/>
                  </a:rPr>
                  <a:t> is lower triangular matrix</a:t>
                </a:r>
              </a:p>
              <a:p>
                <a:pPr>
                  <a:lnSpc>
                    <a:spcPct val="100000"/>
                  </a:lnSpc>
                  <a:buClr>
                    <a:schemeClr val="tx1"/>
                  </a:buClr>
                  <a:buSzPct val="120000"/>
                  <a:buFont typeface="Courier New" panose="02070309020205020404" pitchFamily="49" charset="0"/>
                  <a:buChar char="o"/>
                </a:pPr>
                <a14:m>
                  <m:oMath xmlns:m="http://schemas.openxmlformats.org/officeDocument/2006/math">
                    <m:r>
                      <a:rPr lang="en-CA" sz="1800" i="1">
                        <a:latin typeface="Cambria Math" panose="02040503050406030204" pitchFamily="18" charset="0"/>
                      </a:rPr>
                      <m:t>𝜓</m:t>
                    </m:r>
                    <m:r>
                      <a:rPr lang="en-CA" sz="1800" b="1" i="1">
                        <a:latin typeface="Cambria Math" panose="02040503050406030204" pitchFamily="18" charset="0"/>
                      </a:rPr>
                      <m:t>𝛀</m:t>
                    </m:r>
                    <m:sSup>
                      <m:sSupPr>
                        <m:ctrlPr>
                          <a:rPr lang="en-CA" sz="1800" i="1">
                            <a:latin typeface="Cambria Math" panose="02040503050406030204" pitchFamily="18" charset="0"/>
                          </a:rPr>
                        </m:ctrlPr>
                      </m:sSupPr>
                      <m:e>
                        <m:r>
                          <a:rPr lang="en-CA" sz="1800" i="1">
                            <a:latin typeface="Cambria Math" panose="02040503050406030204" pitchFamily="18" charset="0"/>
                          </a:rPr>
                          <m:t>𝜓</m:t>
                        </m:r>
                      </m:e>
                      <m:sup>
                        <m:r>
                          <a:rPr lang="en-CA" sz="1800" i="1">
                            <a:latin typeface="Cambria Math" panose="02040503050406030204" pitchFamily="18" charset="0"/>
                          </a:rPr>
                          <m:t>′</m:t>
                        </m:r>
                      </m:sup>
                    </m:sSup>
                  </m:oMath>
                </a14:m>
                <a:r>
                  <a:rPr lang="en-CA" sz="1800">
                    <a:latin typeface="Times New Roman" panose="02020603050405020304" pitchFamily="18" charset="0"/>
                    <a:cs typeface="Times New Roman" panose="02020603050405020304" pitchFamily="18" charset="0"/>
                  </a:rPr>
                  <a:t>is the variance of the common factor innovations</a:t>
                </a:r>
                <a:endParaRPr lang="en-CA" sz="1800">
                  <a:latin typeface="Times New Roman" panose="02020603050405020304" pitchFamily="18" charset="0"/>
                  <a:ea typeface="Arial" charset="0"/>
                  <a:cs typeface="Times New Roman" panose="02020603050405020304" pitchFamily="18" charset="0"/>
                </a:endParaRPr>
              </a:p>
              <a:p>
                <a:pPr>
                  <a:lnSpc>
                    <a:spcPct val="100000"/>
                  </a:lnSpc>
                  <a:buClr>
                    <a:schemeClr val="tx1"/>
                  </a:buClr>
                  <a:buSzPct val="120000"/>
                </a:pPr>
                <a:r>
                  <a:rPr lang="en-CA" sz="2000">
                    <a:latin typeface="Times New Roman" panose="02020603050405020304" pitchFamily="18" charset="0"/>
                    <a:ea typeface="Arial" charset="0"/>
                    <a:cs typeface="Times New Roman" panose="02020603050405020304" pitchFamily="18" charset="0"/>
                  </a:rPr>
                  <a:t>Lien and Shrestha’s (2009) Modified Information Share: </a:t>
                </a:r>
                <a14:m>
                  <m:oMath xmlns:m="http://schemas.openxmlformats.org/officeDocument/2006/math">
                    <m:sSub>
                      <m:sSubPr>
                        <m:ctrlPr>
                          <a:rPr lang="en-CA" sz="2400" i="1">
                            <a:latin typeface="Cambria Math" panose="02040503050406030204" pitchFamily="18" charset="0"/>
                          </a:rPr>
                        </m:ctrlPr>
                      </m:sSubPr>
                      <m:e>
                        <m:r>
                          <a:rPr lang="en-CA" sz="2400" i="1">
                            <a:latin typeface="Cambria Math" panose="02040503050406030204" pitchFamily="18" charset="0"/>
                          </a:rPr>
                          <m:t>𝑀𝐼𝑆</m:t>
                        </m:r>
                      </m:e>
                      <m:sub>
                        <m:r>
                          <a:rPr lang="en-CA" sz="2400" i="1">
                            <a:latin typeface="Cambria Math" panose="02040503050406030204" pitchFamily="18" charset="0"/>
                          </a:rPr>
                          <m:t>𝑗</m:t>
                        </m:r>
                      </m:sub>
                    </m:sSub>
                    <m:r>
                      <a:rPr lang="en-CA" sz="2400" i="1">
                        <a:latin typeface="Cambria Math" panose="02040503050406030204" pitchFamily="18" charset="0"/>
                      </a:rPr>
                      <m:t>=</m:t>
                    </m:r>
                    <m:f>
                      <m:fPr>
                        <m:ctrlPr>
                          <a:rPr lang="en-CA" sz="2400" i="1">
                            <a:latin typeface="Cambria Math" panose="02040503050406030204" pitchFamily="18" charset="0"/>
                          </a:rPr>
                        </m:ctrlPr>
                      </m:fPr>
                      <m:num>
                        <m:sSup>
                          <m:sSupPr>
                            <m:ctrlPr>
                              <a:rPr lang="en-CA" sz="2400" i="1">
                                <a:latin typeface="Cambria Math" panose="02040503050406030204" pitchFamily="18" charset="0"/>
                              </a:rPr>
                            </m:ctrlPr>
                          </m:sSupPr>
                          <m:e>
                            <m:sSub>
                              <m:sSubPr>
                                <m:ctrlPr>
                                  <a:rPr lang="en-CA" sz="2400" i="1">
                                    <a:latin typeface="Cambria Math" panose="02040503050406030204" pitchFamily="18" charset="0"/>
                                  </a:rPr>
                                </m:ctrlPr>
                              </m:sSubPr>
                              <m:e>
                                <m:r>
                                  <a:rPr lang="en-CA" sz="2400" i="1">
                                    <a:latin typeface="Cambria Math" panose="02040503050406030204" pitchFamily="18" charset="0"/>
                                  </a:rPr>
                                  <m:t>[</m:t>
                                </m:r>
                                <m:r>
                                  <a:rPr lang="en-CA" sz="2400" i="1">
                                    <a:latin typeface="Cambria Math" panose="02040503050406030204" pitchFamily="18" charset="0"/>
                                  </a:rPr>
                                  <m:t>𝜓</m:t>
                                </m:r>
                                <m:r>
                                  <a:rPr lang="en-CA" sz="2400" b="1" i="1">
                                    <a:latin typeface="Cambria Math" panose="02040503050406030204" pitchFamily="18" charset="0"/>
                                  </a:rPr>
                                  <m:t>𝑭</m:t>
                                </m:r>
                                <m:r>
                                  <a:rPr lang="en-CA" sz="2400" i="1">
                                    <a:latin typeface="Cambria Math" panose="02040503050406030204" pitchFamily="18" charset="0"/>
                                  </a:rPr>
                                  <m:t>]</m:t>
                                </m:r>
                              </m:e>
                              <m:sub>
                                <m:r>
                                  <a:rPr lang="en-CA" sz="2400" i="1">
                                    <a:latin typeface="Cambria Math" panose="02040503050406030204" pitchFamily="18" charset="0"/>
                                  </a:rPr>
                                  <m:t>𝑗</m:t>
                                </m:r>
                              </m:sub>
                            </m:sSub>
                          </m:e>
                          <m:sup>
                            <m:r>
                              <a:rPr lang="en-CA" sz="2400" i="1">
                                <a:latin typeface="Cambria Math" panose="02040503050406030204" pitchFamily="18" charset="0"/>
                              </a:rPr>
                              <m:t>2</m:t>
                            </m:r>
                          </m:sup>
                        </m:sSup>
                      </m:num>
                      <m:den>
                        <m:r>
                          <a:rPr lang="en-CA" sz="2400" i="1">
                            <a:latin typeface="Cambria Math" panose="02040503050406030204" pitchFamily="18" charset="0"/>
                          </a:rPr>
                          <m:t>[</m:t>
                        </m:r>
                        <m:r>
                          <a:rPr lang="en-CA" sz="2400" i="1">
                            <a:latin typeface="Cambria Math" panose="02040503050406030204" pitchFamily="18" charset="0"/>
                          </a:rPr>
                          <m:t>𝜓</m:t>
                        </m:r>
                        <m:r>
                          <a:rPr lang="en-CA" sz="2400" b="1" i="1">
                            <a:latin typeface="Cambria Math" panose="02040503050406030204" pitchFamily="18" charset="0"/>
                          </a:rPr>
                          <m:t>𝑭</m:t>
                        </m:r>
                        <m:r>
                          <a:rPr lang="en-CA" sz="2400" i="1">
                            <a:latin typeface="Cambria Math" panose="02040503050406030204" pitchFamily="18" charset="0"/>
                          </a:rPr>
                          <m:t>]</m:t>
                        </m:r>
                        <m:r>
                          <a:rPr lang="en-CA" sz="2400" b="1" i="1">
                            <a:latin typeface="Cambria Math" panose="02040503050406030204" pitchFamily="18" charset="0"/>
                          </a:rPr>
                          <m:t>𝛀</m:t>
                        </m:r>
                        <m:sSup>
                          <m:sSupPr>
                            <m:ctrlPr>
                              <a:rPr lang="en-CA" sz="2400" i="1">
                                <a:latin typeface="Cambria Math" panose="02040503050406030204" pitchFamily="18" charset="0"/>
                              </a:rPr>
                            </m:ctrlPr>
                          </m:sSupPr>
                          <m:e>
                            <m:r>
                              <a:rPr lang="en-CA" sz="2400" i="1">
                                <a:latin typeface="Cambria Math" panose="02040503050406030204" pitchFamily="18" charset="0"/>
                              </a:rPr>
                              <m:t>[</m:t>
                            </m:r>
                            <m:r>
                              <a:rPr lang="en-CA" sz="2400" i="1">
                                <a:latin typeface="Cambria Math" panose="02040503050406030204" pitchFamily="18" charset="0"/>
                              </a:rPr>
                              <m:t>𝜓</m:t>
                            </m:r>
                            <m:r>
                              <a:rPr lang="en-CA" sz="2400" b="1" i="1">
                                <a:latin typeface="Cambria Math" panose="02040503050406030204" pitchFamily="18" charset="0"/>
                              </a:rPr>
                              <m:t>𝑭</m:t>
                            </m:r>
                            <m:r>
                              <a:rPr lang="en-CA" sz="2400" i="1">
                                <a:latin typeface="Cambria Math" panose="02040503050406030204" pitchFamily="18" charset="0"/>
                              </a:rPr>
                              <m:t>]</m:t>
                            </m:r>
                          </m:e>
                          <m:sup>
                            <m:r>
                              <a:rPr lang="en-CA" sz="2400" i="1">
                                <a:latin typeface="Cambria Math" panose="02040503050406030204" pitchFamily="18" charset="0"/>
                              </a:rPr>
                              <m:t>′</m:t>
                            </m:r>
                          </m:sup>
                        </m:sSup>
                      </m:den>
                    </m:f>
                  </m:oMath>
                </a14:m>
                <a:endParaRPr lang="en-US" sz="2400">
                  <a:latin typeface="Times New Roman" panose="02020603050405020304" pitchFamily="18" charset="0"/>
                </a:endParaRPr>
              </a:p>
              <a:p>
                <a:pPr>
                  <a:lnSpc>
                    <a:spcPct val="100000"/>
                  </a:lnSpc>
                  <a:buClr>
                    <a:schemeClr val="tx1"/>
                  </a:buClr>
                  <a:buSzPct val="120000"/>
                  <a:buFont typeface="Courier New" panose="02070309020205020404" pitchFamily="49" charset="0"/>
                  <a:buChar char="o"/>
                </a:pPr>
                <a:r>
                  <a:rPr lang="en-CA" sz="1800">
                    <a:latin typeface="Times New Roman" panose="02020603050405020304" pitchFamily="18" charset="0"/>
                    <a:cs typeface="Times New Roman" panose="02020603050405020304" pitchFamily="18" charset="0"/>
                  </a:rPr>
                  <a:t>Uses a different factorization, </a:t>
                </a:r>
                <a14:m>
                  <m:oMath xmlns:m="http://schemas.openxmlformats.org/officeDocument/2006/math">
                    <m:r>
                      <a:rPr lang="en-CA" sz="1800" b="1" i="1">
                        <a:latin typeface="Cambria Math" panose="02040503050406030204" pitchFamily="18" charset="0"/>
                      </a:rPr>
                      <m:t>𝛀</m:t>
                    </m:r>
                    <m:r>
                      <a:rPr lang="en-CA" sz="1800">
                        <a:latin typeface="Cambria Math" panose="02040503050406030204" pitchFamily="18" charset="0"/>
                      </a:rPr>
                      <m:t>=</m:t>
                    </m:r>
                    <m:r>
                      <a:rPr lang="en-CA" sz="1800" b="1" i="1">
                        <a:latin typeface="Cambria Math" panose="02040503050406030204" pitchFamily="18" charset="0"/>
                      </a:rPr>
                      <m:t>𝑭</m:t>
                    </m:r>
                    <m:sSup>
                      <m:sSupPr>
                        <m:ctrlPr>
                          <a:rPr lang="en-CA" sz="1800" b="1" i="1">
                            <a:latin typeface="Cambria Math" panose="02040503050406030204" pitchFamily="18" charset="0"/>
                          </a:rPr>
                        </m:ctrlPr>
                      </m:sSupPr>
                      <m:e>
                        <m:r>
                          <a:rPr lang="en-CA" sz="1800" b="1" i="1">
                            <a:latin typeface="Cambria Math" panose="02040503050406030204" pitchFamily="18" charset="0"/>
                          </a:rPr>
                          <m:t>𝑭</m:t>
                        </m:r>
                      </m:e>
                      <m:sup>
                        <m:r>
                          <a:rPr lang="en-CA" sz="1800" b="1" i="1">
                            <a:latin typeface="Cambria Math" panose="02040503050406030204" pitchFamily="18" charset="0"/>
                          </a:rPr>
                          <m:t>′</m:t>
                        </m:r>
                      </m:sup>
                    </m:sSup>
                    <m:r>
                      <a:rPr lang="en-CA" sz="1800">
                        <a:latin typeface="Cambria Math" panose="02040503050406030204" pitchFamily="18" charset="0"/>
                      </a:rPr>
                      <m:t>, </m:t>
                    </m:r>
                    <m:r>
                      <a:rPr lang="en-CA" sz="1800" b="1" i="1">
                        <a:latin typeface="Cambria Math" panose="02040503050406030204" pitchFamily="18" charset="0"/>
                      </a:rPr>
                      <m:t>𝑭</m:t>
                    </m:r>
                    <m:r>
                      <a:rPr lang="en-CA" sz="1800" i="1">
                        <a:latin typeface="Cambria Math" panose="02040503050406030204" pitchFamily="18" charset="0"/>
                      </a:rPr>
                      <m:t>=</m:t>
                    </m:r>
                    <m:sSup>
                      <m:sSupPr>
                        <m:ctrlPr>
                          <a:rPr lang="en-CA" sz="1800" i="1">
                            <a:latin typeface="Cambria Math" panose="02040503050406030204" pitchFamily="18" charset="0"/>
                          </a:rPr>
                        </m:ctrlPr>
                      </m:sSupPr>
                      <m:e>
                        <m:d>
                          <m:dPr>
                            <m:begChr m:val="["/>
                            <m:endChr m:val="]"/>
                            <m:ctrlPr>
                              <a:rPr lang="en-CA" sz="1800" i="1">
                                <a:latin typeface="Cambria Math" panose="02040503050406030204" pitchFamily="18" charset="0"/>
                              </a:rPr>
                            </m:ctrlPr>
                          </m:dPr>
                          <m:e>
                            <m:r>
                              <a:rPr lang="en-CA" sz="1800" b="1" i="1">
                                <a:latin typeface="Cambria Math" panose="02040503050406030204" pitchFamily="18" charset="0"/>
                              </a:rPr>
                              <m:t>𝑮</m:t>
                            </m:r>
                            <m:sSup>
                              <m:sSupPr>
                                <m:ctrlPr>
                                  <a:rPr lang="en-CA" sz="1800" i="1">
                                    <a:latin typeface="Cambria Math" panose="02040503050406030204" pitchFamily="18" charset="0"/>
                                  </a:rPr>
                                </m:ctrlPr>
                              </m:sSupPr>
                              <m:e>
                                <m:r>
                                  <a:rPr lang="en-CA" sz="1800" b="1" i="1">
                                    <a:latin typeface="Cambria Math" panose="02040503050406030204" pitchFamily="18" charset="0"/>
                                  </a:rPr>
                                  <m:t>𝚲</m:t>
                                </m:r>
                              </m:e>
                              <m:sup>
                                <m:r>
                                  <a:rPr lang="en-CA" sz="1800" i="1">
                                    <a:latin typeface="Cambria Math" panose="02040503050406030204" pitchFamily="18" charset="0"/>
                                  </a:rPr>
                                  <m:t>−</m:t>
                                </m:r>
                                <m:r>
                                  <a:rPr lang="en-CA" sz="1800">
                                    <a:latin typeface="Cambria Math" panose="02040503050406030204" pitchFamily="18" charset="0"/>
                                  </a:rPr>
                                  <m:t>1/2</m:t>
                                </m:r>
                              </m:sup>
                            </m:sSup>
                            <m:sSup>
                              <m:sSupPr>
                                <m:ctrlPr>
                                  <a:rPr lang="en-CA" sz="1800" i="1">
                                    <a:latin typeface="Cambria Math" panose="02040503050406030204" pitchFamily="18" charset="0"/>
                                  </a:rPr>
                                </m:ctrlPr>
                              </m:sSupPr>
                              <m:e>
                                <m:r>
                                  <a:rPr lang="en-CA" sz="1800" b="1" i="1">
                                    <a:latin typeface="Cambria Math" panose="02040503050406030204" pitchFamily="18" charset="0"/>
                                  </a:rPr>
                                  <m:t>𝑮</m:t>
                                </m:r>
                              </m:e>
                              <m:sup>
                                <m:r>
                                  <a:rPr lang="en-CA" sz="1800" i="1">
                                    <a:latin typeface="Cambria Math" panose="02040503050406030204" pitchFamily="18" charset="0"/>
                                  </a:rPr>
                                  <m:t>′</m:t>
                                </m:r>
                              </m:sup>
                            </m:sSup>
                            <m:sSup>
                              <m:sSupPr>
                                <m:ctrlPr>
                                  <a:rPr lang="en-CA" sz="1800" i="1">
                                    <a:latin typeface="Cambria Math" panose="02040503050406030204" pitchFamily="18" charset="0"/>
                                  </a:rPr>
                                </m:ctrlPr>
                              </m:sSupPr>
                              <m:e>
                                <m:r>
                                  <a:rPr lang="en-CA" sz="1800" b="1" i="1">
                                    <a:latin typeface="Cambria Math" panose="02040503050406030204" pitchFamily="18" charset="0"/>
                                  </a:rPr>
                                  <m:t>𝐕</m:t>
                                </m:r>
                              </m:e>
                              <m:sup>
                                <m:r>
                                  <a:rPr lang="en-CA" sz="1800" i="1">
                                    <a:latin typeface="Cambria Math" panose="02040503050406030204" pitchFamily="18" charset="0"/>
                                  </a:rPr>
                                  <m:t>−</m:t>
                                </m:r>
                                <m:r>
                                  <a:rPr lang="en-CA" sz="1800">
                                    <a:latin typeface="Cambria Math" panose="02040503050406030204" pitchFamily="18" charset="0"/>
                                  </a:rPr>
                                  <m:t>1</m:t>
                                </m:r>
                              </m:sup>
                            </m:sSup>
                            <m:r>
                              <a:rPr lang="en-CA" sz="1800">
                                <a:latin typeface="Cambria Math" panose="02040503050406030204" pitchFamily="18" charset="0"/>
                              </a:rPr>
                              <m:t> </m:t>
                            </m:r>
                          </m:e>
                        </m:d>
                      </m:e>
                      <m:sup>
                        <m:r>
                          <a:rPr lang="en-CA" sz="1800" i="1">
                            <a:latin typeface="Cambria Math" panose="02040503050406030204" pitchFamily="18" charset="0"/>
                          </a:rPr>
                          <m:t>−1</m:t>
                        </m:r>
                      </m:sup>
                    </m:sSup>
                  </m:oMath>
                </a14:m>
                <a:r>
                  <a:rPr lang="en-CA" sz="1800">
                    <a:latin typeface="Times New Roman" panose="02020603050405020304" pitchFamily="18" charset="0"/>
                    <a:cs typeface="Times New Roman" panose="02020603050405020304" pitchFamily="18" charset="0"/>
                  </a:rPr>
                  <a:t> </a:t>
                </a:r>
              </a:p>
              <a:p>
                <a:pPr lvl="1">
                  <a:lnSpc>
                    <a:spcPct val="100000"/>
                  </a:lnSpc>
                  <a:buClr>
                    <a:schemeClr val="tx1"/>
                  </a:buClr>
                  <a:buSzPct val="120000"/>
                  <a:buFont typeface="Wingdings" panose="05000000000000000000" pitchFamily="2" charset="2"/>
                  <a:buChar char="Ø"/>
                </a:pPr>
                <a:r>
                  <a:rPr lang="en-CA" sz="1800">
                    <a:latin typeface="Times New Roman" panose="02020603050405020304" pitchFamily="18" charset="0"/>
                    <a:cs typeface="Times New Roman" panose="02020603050405020304" pitchFamily="18" charset="0"/>
                  </a:rPr>
                  <a:t>where </a:t>
                </a:r>
                <a14:m>
                  <m:oMath xmlns:m="http://schemas.openxmlformats.org/officeDocument/2006/math">
                    <m:r>
                      <a:rPr lang="en-CA" sz="1800" b="1" i="1">
                        <a:latin typeface="Cambria Math" panose="02040503050406030204" pitchFamily="18" charset="0"/>
                      </a:rPr>
                      <m:t>𝚲</m:t>
                    </m:r>
                  </m:oMath>
                </a14:m>
                <a:r>
                  <a:rPr lang="en-CA" sz="1800">
                    <a:latin typeface="Times New Roman" panose="02020603050405020304" pitchFamily="18" charset="0"/>
                    <a:cs typeface="Times New Roman" panose="02020603050405020304" pitchFamily="18" charset="0"/>
                  </a:rPr>
                  <a:t> is a diagonal matrix with elements being the eigenvalues of the innovations correlation matrix</a:t>
                </a:r>
              </a:p>
              <a:p>
                <a:pPr lvl="1">
                  <a:lnSpc>
                    <a:spcPct val="100000"/>
                  </a:lnSpc>
                  <a:buClr>
                    <a:schemeClr val="tx1"/>
                  </a:buClr>
                  <a:buSzPct val="120000"/>
                  <a:buFont typeface="Wingdings" panose="05000000000000000000" pitchFamily="2" charset="2"/>
                  <a:buChar char="Ø"/>
                </a:pPr>
                <a:r>
                  <a:rPr lang="en-CA" sz="1800">
                    <a:latin typeface="Times New Roman" panose="02020603050405020304" pitchFamily="18" charset="0"/>
                    <a:cs typeface="Times New Roman" panose="02020603050405020304" pitchFamily="18" charset="0"/>
                  </a:rPr>
                  <a:t>The corresponding eigenvectors are given by the columns of </a:t>
                </a:r>
                <a:r>
                  <a:rPr lang="en-CA" sz="1800" b="1" i="1">
                    <a:latin typeface="Times New Roman" panose="02020603050405020304" pitchFamily="18" charset="0"/>
                    <a:cs typeface="Times New Roman" panose="02020603050405020304" pitchFamily="18" charset="0"/>
                  </a:rPr>
                  <a:t>G</a:t>
                </a:r>
                <a:r>
                  <a:rPr lang="en-CA" sz="1800" b="1">
                    <a:latin typeface="Times New Roman" panose="02020603050405020304" pitchFamily="18" charset="0"/>
                    <a:cs typeface="Times New Roman" panose="02020603050405020304" pitchFamily="18" charset="0"/>
                  </a:rPr>
                  <a:t> </a:t>
                </a:r>
              </a:p>
              <a:p>
                <a:pPr lvl="1">
                  <a:lnSpc>
                    <a:spcPct val="100000"/>
                  </a:lnSpc>
                  <a:buClr>
                    <a:schemeClr val="tx1"/>
                  </a:buClr>
                  <a:buSzPct val="120000"/>
                  <a:buFont typeface="Wingdings" panose="05000000000000000000" pitchFamily="2" charset="2"/>
                  <a:buChar char="Ø"/>
                </a:pPr>
                <a:r>
                  <a:rPr lang="en-CA" sz="1800" b="1">
                    <a:latin typeface="Times New Roman" panose="02020603050405020304" pitchFamily="18" charset="0"/>
                    <a:cs typeface="Times New Roman" panose="02020603050405020304" pitchFamily="18" charset="0"/>
                  </a:rPr>
                  <a:t>V </a:t>
                </a:r>
                <a:r>
                  <a:rPr lang="en-CA" sz="1800">
                    <a:latin typeface="Times New Roman" panose="02020603050405020304" pitchFamily="18" charset="0"/>
                    <a:cs typeface="Times New Roman" panose="02020603050405020304" pitchFamily="18" charset="0"/>
                  </a:rPr>
                  <a:t>is diagonal with elements being the standard deviation of the innovations </a:t>
                </a:r>
              </a:p>
              <a:p>
                <a:pPr marL="376237" indent="-285750">
                  <a:lnSpc>
                    <a:spcPct val="100000"/>
                  </a:lnSpc>
                  <a:buClr>
                    <a:schemeClr val="accent6">
                      <a:lumMod val="50000"/>
                    </a:schemeClr>
                  </a:buClr>
                  <a:buSzPct val="120000"/>
                </a:pPr>
                <a:r>
                  <a:rPr lang="en-CA" sz="2000">
                    <a:latin typeface="Times New Roman" panose="02020603050405020304" pitchFamily="18" charset="0"/>
                    <a:ea typeface="Arial" charset="0"/>
                    <a:cs typeface="Times New Roman" panose="02020603050405020304" pitchFamily="18" charset="0"/>
                  </a:rPr>
                  <a:t>Gonzalo and Granger ’s (1995) Permanent-Transitory Effect: </a:t>
                </a:r>
                <a14:m>
                  <m:oMath xmlns:m="http://schemas.openxmlformats.org/officeDocument/2006/math">
                    <m:sSub>
                      <m:sSubPr>
                        <m:ctrlPr>
                          <a:rPr lang="en-CA" sz="2400" i="1">
                            <a:latin typeface="Cambria Math" panose="02040503050406030204" pitchFamily="18" charset="0"/>
                          </a:rPr>
                        </m:ctrlPr>
                      </m:sSubPr>
                      <m:e>
                        <m:r>
                          <a:rPr lang="en-CA" sz="2400" i="1">
                            <a:latin typeface="Cambria Math" panose="02040503050406030204" pitchFamily="18" charset="0"/>
                          </a:rPr>
                          <m:t>𝑃𝑇</m:t>
                        </m:r>
                      </m:e>
                      <m:sub>
                        <m:r>
                          <a:rPr lang="en-CA" sz="2400" i="1">
                            <a:latin typeface="Cambria Math" panose="02040503050406030204" pitchFamily="18" charset="0"/>
                          </a:rPr>
                          <m:t>𝑗</m:t>
                        </m:r>
                      </m:sub>
                    </m:sSub>
                    <m:r>
                      <a:rPr lang="en-CA" sz="2400" i="1">
                        <a:latin typeface="Cambria Math" panose="02040503050406030204" pitchFamily="18" charset="0"/>
                      </a:rPr>
                      <m:t>=</m:t>
                    </m:r>
                    <m:f>
                      <m:fPr>
                        <m:ctrlPr>
                          <a:rPr lang="en-CA" sz="2400" i="1">
                            <a:latin typeface="Cambria Math" panose="02040503050406030204" pitchFamily="18" charset="0"/>
                          </a:rPr>
                        </m:ctrlPr>
                      </m:fPr>
                      <m:num>
                        <m:sSub>
                          <m:sSubPr>
                            <m:ctrlPr>
                              <a:rPr lang="en-CA" sz="2400" i="1">
                                <a:latin typeface="Cambria Math" panose="02040503050406030204" pitchFamily="18" charset="0"/>
                              </a:rPr>
                            </m:ctrlPr>
                          </m:sSubPr>
                          <m:e>
                            <m:r>
                              <a:rPr lang="en-CA" sz="2400" i="1">
                                <a:latin typeface="Cambria Math" panose="02040503050406030204" pitchFamily="18" charset="0"/>
                              </a:rPr>
                              <m:t>𝜓</m:t>
                            </m:r>
                          </m:e>
                          <m:sub>
                            <m:r>
                              <a:rPr lang="en-CA" sz="2400" i="1">
                                <a:latin typeface="Cambria Math" panose="02040503050406030204" pitchFamily="18" charset="0"/>
                              </a:rPr>
                              <m:t>𝑗</m:t>
                            </m:r>
                          </m:sub>
                        </m:sSub>
                      </m:num>
                      <m:den>
                        <m:nary>
                          <m:naryPr>
                            <m:chr m:val="∑"/>
                            <m:limLoc m:val="subSup"/>
                            <m:ctrlPr>
                              <a:rPr lang="en-CA" sz="2400" i="1">
                                <a:latin typeface="Cambria Math" panose="02040503050406030204" pitchFamily="18" charset="0"/>
                              </a:rPr>
                            </m:ctrlPr>
                          </m:naryPr>
                          <m:sub>
                            <m:r>
                              <a:rPr lang="en-CA" sz="2400" i="1">
                                <a:latin typeface="Cambria Math" panose="02040503050406030204" pitchFamily="18" charset="0"/>
                              </a:rPr>
                              <m:t>𝑗</m:t>
                            </m:r>
                            <m:r>
                              <a:rPr lang="en-CA" sz="2400" i="1">
                                <a:latin typeface="Cambria Math" panose="02040503050406030204" pitchFamily="18" charset="0"/>
                              </a:rPr>
                              <m:t>=1</m:t>
                            </m:r>
                          </m:sub>
                          <m:sup>
                            <m:r>
                              <a:rPr lang="en-CA" sz="2400" i="1">
                                <a:latin typeface="Cambria Math" panose="02040503050406030204" pitchFamily="18" charset="0"/>
                              </a:rPr>
                              <m:t>𝑘</m:t>
                            </m:r>
                          </m:sup>
                          <m:e>
                            <m:sSub>
                              <m:sSubPr>
                                <m:ctrlPr>
                                  <a:rPr lang="en-CA" sz="2400" i="1">
                                    <a:latin typeface="Cambria Math" panose="02040503050406030204" pitchFamily="18" charset="0"/>
                                  </a:rPr>
                                </m:ctrlPr>
                              </m:sSubPr>
                              <m:e>
                                <m:r>
                                  <a:rPr lang="en-CA" sz="2400" i="1">
                                    <a:latin typeface="Cambria Math" panose="02040503050406030204" pitchFamily="18" charset="0"/>
                                  </a:rPr>
                                  <m:t>𝜓</m:t>
                                </m:r>
                              </m:e>
                              <m:sub>
                                <m:r>
                                  <a:rPr lang="en-CA" sz="2400" i="1">
                                    <a:latin typeface="Cambria Math" panose="02040503050406030204" pitchFamily="18" charset="0"/>
                                  </a:rPr>
                                  <m:t>𝑗</m:t>
                                </m:r>
                              </m:sub>
                            </m:sSub>
                          </m:e>
                        </m:nary>
                      </m:den>
                    </m:f>
                  </m:oMath>
                </a14:m>
                <a:endParaRPr lang="en-CA" sz="2000">
                  <a:latin typeface="Times New Roman" panose="02020603050405020304" pitchFamily="18" charset="0"/>
                  <a:cs typeface="Times New Roman" panose="02020603050405020304" pitchFamily="18" charset="0"/>
                </a:endParaRPr>
              </a:p>
              <a:p>
                <a:pPr marL="90487" indent="0">
                  <a:lnSpc>
                    <a:spcPct val="120000"/>
                  </a:lnSpc>
                  <a:buClr>
                    <a:schemeClr val="accent6">
                      <a:lumMod val="50000"/>
                    </a:schemeClr>
                  </a:buClr>
                  <a:buSzPct val="120000"/>
                  <a:buNone/>
                </a:pPr>
                <a:endParaRPr lang="en-CA" sz="1800">
                  <a:latin typeface="Times New Roman" panose="02020603050405020304" pitchFamily="18" charset="0"/>
                  <a:cs typeface="Times New Roman" panose="0202060305040502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497818"/>
                <a:ext cx="10515600" cy="4351338"/>
              </a:xfrm>
              <a:blipFill>
                <a:blip r:embed="rId3"/>
                <a:stretch>
                  <a:fillRect l="-812" b="-6022"/>
                </a:stretch>
              </a:blipFill>
            </p:spPr>
            <p:txBody>
              <a:bodyPr/>
              <a:lstStyle/>
              <a:p>
                <a:r>
                  <a:rPr lang="en-US">
                    <a:noFill/>
                  </a:rPr>
                  <a:t> </a:t>
                </a:r>
              </a:p>
            </p:txBody>
          </p:sp>
        </mc:Fallback>
      </mc:AlternateContent>
    </p:spTree>
    <p:extLst>
      <p:ext uri="{BB962C8B-B14F-4D97-AF65-F5344CB8AC3E}">
        <p14:creationId xmlns:p14="http://schemas.microsoft.com/office/powerpoint/2010/main" val="40457697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latin typeface="Times New Roman" panose="02020603050405020304" pitchFamily="18" charset="0"/>
                <a:cs typeface="Times New Roman" panose="02020603050405020304" pitchFamily="18" charset="0"/>
              </a:rPr>
              <a:t>Method – Trading Scheme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1497818"/>
                <a:ext cx="10515600" cy="4351338"/>
              </a:xfrm>
            </p:spPr>
            <p:txBody>
              <a:bodyPr>
                <a:noAutofit/>
              </a:bodyPr>
              <a:lstStyle/>
              <a:p>
                <a:pPr marL="433387" indent="-342900">
                  <a:lnSpc>
                    <a:spcPct val="120000"/>
                  </a:lnSpc>
                  <a:buClr>
                    <a:schemeClr val="accent6">
                      <a:lumMod val="50000"/>
                    </a:schemeClr>
                  </a:buClr>
                  <a:buSzPct val="120000"/>
                </a:pPr>
                <a:r>
                  <a:rPr lang="en-CA" sz="2400">
                    <a:latin typeface="Times New Roman" panose="02020603050405020304" pitchFamily="18" charset="0"/>
                    <a:cs typeface="Times New Roman" panose="02020603050405020304" pitchFamily="18" charset="0"/>
                  </a:rPr>
                  <a:t>Informed Price </a:t>
                </a:r>
                <a:endParaRPr lang="en-US" sz="2400">
                  <a:latin typeface="Times New Roman" panose="02020603050405020304" pitchFamily="18" charset="0"/>
                  <a:cs typeface="Times New Roman" panose="02020603050405020304" pitchFamily="18" charset="0"/>
                </a:endParaRPr>
              </a:p>
              <a:p>
                <a:pPr marL="90487" indent="0">
                  <a:lnSpc>
                    <a:spcPct val="120000"/>
                  </a:lnSpc>
                  <a:buClr>
                    <a:schemeClr val="accent6">
                      <a:lumMod val="50000"/>
                    </a:schemeClr>
                  </a:buClr>
                  <a:buSzPct val="120000"/>
                  <a:buNone/>
                </a:pPr>
                <a:endParaRPr lang="en-US" sz="2000">
                  <a:latin typeface="Times New Roman" panose="02020603050405020304" pitchFamily="18" charset="0"/>
                  <a:cs typeface="Times New Roman" panose="02020603050405020304" pitchFamily="18" charset="0"/>
                </a:endParaRPr>
              </a:p>
              <a:p>
                <a:pPr marL="90487" indent="0">
                  <a:lnSpc>
                    <a:spcPct val="120000"/>
                  </a:lnSpc>
                  <a:buClr>
                    <a:schemeClr val="accent6">
                      <a:lumMod val="50000"/>
                    </a:schemeClr>
                  </a:buClr>
                  <a:buSzPct val="120000"/>
                  <a:buNone/>
                </a:pPr>
                <a:endParaRPr lang="en-US" sz="2000">
                  <a:latin typeface="Times New Roman" panose="02020603050405020304" pitchFamily="18" charset="0"/>
                  <a:ea typeface="Helvetica Neue"/>
                </a:endParaRPr>
              </a:p>
              <a:p>
                <a:pPr marL="433387" indent="-342900">
                  <a:lnSpc>
                    <a:spcPct val="120000"/>
                  </a:lnSpc>
                  <a:buClr>
                    <a:schemeClr val="accent6">
                      <a:lumMod val="50000"/>
                    </a:schemeClr>
                  </a:buClr>
                  <a:buSzPct val="120000"/>
                </a:pPr>
                <a:r>
                  <a:rPr lang="en-US" sz="2400">
                    <a:latin typeface="Times New Roman" panose="02020603050405020304" pitchFamily="18" charset="0"/>
                    <a:ea typeface="Arial Unicode MS" panose="020B0604020202020204"/>
                  </a:rPr>
                  <a:t>Drift Variables</a:t>
                </a:r>
              </a:p>
              <a:p>
                <a:pPr marL="90487" indent="0">
                  <a:lnSpc>
                    <a:spcPct val="120000"/>
                  </a:lnSpc>
                  <a:buClr>
                    <a:schemeClr val="accent6">
                      <a:lumMod val="50000"/>
                    </a:schemeClr>
                  </a:buClr>
                  <a:buSzPct val="120000"/>
                  <a:buNone/>
                </a:pPr>
                <a:r>
                  <a:rPr lang="en-US" sz="2000">
                    <a:effectLst/>
                    <a:latin typeface="Times New Roman" panose="02020603050405020304" pitchFamily="18" charset="0"/>
                    <a:ea typeface="Arial Unicode MS" panose="020B0604020202020204"/>
                  </a:rPr>
                  <a:t> </a:t>
                </a:r>
              </a:p>
              <a:p>
                <a:pPr marL="90487" indent="0">
                  <a:lnSpc>
                    <a:spcPct val="120000"/>
                  </a:lnSpc>
                  <a:buClr>
                    <a:schemeClr val="accent6">
                      <a:lumMod val="50000"/>
                    </a:schemeClr>
                  </a:buClr>
                  <a:buSzPct val="120000"/>
                  <a:buNone/>
                </a:pPr>
                <a:endParaRPr lang="en-US" sz="2000">
                  <a:latin typeface="Times New Roman" panose="02020603050405020304" pitchFamily="18" charset="0"/>
                  <a:cs typeface="Times New Roman" panose="02020603050405020304" pitchFamily="18" charset="0"/>
                </a:endParaRPr>
              </a:p>
              <a:p>
                <a:pPr marL="433387" indent="-342900">
                  <a:lnSpc>
                    <a:spcPct val="120000"/>
                  </a:lnSpc>
                  <a:buClr>
                    <a:schemeClr val="accent6">
                      <a:lumMod val="50000"/>
                    </a:schemeClr>
                  </a:buClr>
                  <a:buSzPct val="120000"/>
                </a:pPr>
                <a:r>
                  <a:rPr lang="en-US" sz="2400">
                    <a:latin typeface="Times New Roman" panose="02020603050405020304" pitchFamily="18" charset="0"/>
                    <a:cs typeface="Times New Roman" panose="02020603050405020304" pitchFamily="18" charset="0"/>
                  </a:rPr>
                  <a:t>Assume </a:t>
                </a:r>
                <a:r>
                  <a:rPr lang="en-US" sz="2400">
                    <a:latin typeface="Times New Roman" panose="02020603050405020304" pitchFamily="18" charset="0"/>
                    <a:ea typeface="Arial Unicode MS" panose="020B0604020202020204"/>
                  </a:rPr>
                  <a:t>two traders </a:t>
                </a:r>
                <a14:m>
                  <m:oMath xmlns:m="http://schemas.openxmlformats.org/officeDocument/2006/math">
                    <m:r>
                      <a:rPr lang="en-US" sz="2400" i="1">
                        <a:effectLst/>
                        <a:latin typeface="Cambria Math" panose="02040503050406030204" pitchFamily="18" charset="0"/>
                        <a:ea typeface="Arial Unicode MS" panose="020B0604020202020204"/>
                        <a:cs typeface="Times New Roman" panose="02020603050405020304" pitchFamily="18" charset="0"/>
                      </a:rPr>
                      <m:t>𝑧</m:t>
                    </m:r>
                    <m:r>
                      <a:rPr lang="en-US" sz="2400" i="1">
                        <a:effectLst/>
                        <a:latin typeface="Cambria Math" panose="02040503050406030204" pitchFamily="18" charset="0"/>
                        <a:ea typeface="Arial Unicode MS" panose="020B0604020202020204"/>
                        <a:cs typeface="Times New Roman" panose="02020603050405020304" pitchFamily="18" charset="0"/>
                      </a:rPr>
                      <m:t> </m:t>
                    </m:r>
                    <m:r>
                      <a:rPr lang="en-US" sz="2400" i="1">
                        <a:effectLst/>
                        <a:latin typeface="Cambria Math" panose="02040503050406030204" pitchFamily="18" charset="0"/>
                        <a:ea typeface="Arial Unicode MS" panose="020B0604020202020204"/>
                        <a:cs typeface="Times New Roman" panose="02020603050405020304" pitchFamily="18" charset="0"/>
                      </a:rPr>
                      <m:t>𝜖</m:t>
                    </m:r>
                    <m:r>
                      <a:rPr lang="en-US" sz="2400" i="1">
                        <a:effectLst/>
                        <a:latin typeface="Cambria Math" panose="02040503050406030204" pitchFamily="18" charset="0"/>
                        <a:ea typeface="Arial Unicode MS" panose="020B0604020202020204"/>
                        <a:cs typeface="Times New Roman" panose="02020603050405020304" pitchFamily="18" charset="0"/>
                      </a:rPr>
                      <m:t> {</m:t>
                    </m:r>
                    <m:r>
                      <a:rPr lang="en-US" sz="2400" i="1">
                        <a:effectLst/>
                        <a:latin typeface="Cambria Math" panose="02040503050406030204" pitchFamily="18" charset="0"/>
                        <a:ea typeface="Arial Unicode MS" panose="020B0604020202020204"/>
                        <a:cs typeface="Times New Roman" panose="02020603050405020304" pitchFamily="18" charset="0"/>
                      </a:rPr>
                      <m:t>𝑆</m:t>
                    </m:r>
                    <m:r>
                      <a:rPr lang="en-US" sz="2400" i="1">
                        <a:effectLst/>
                        <a:latin typeface="Cambria Math" panose="02040503050406030204" pitchFamily="18" charset="0"/>
                        <a:ea typeface="Arial Unicode MS" panose="020B0604020202020204"/>
                        <a:cs typeface="Times New Roman" panose="02020603050405020304" pitchFamily="18" charset="0"/>
                      </a:rPr>
                      <m:t>, </m:t>
                    </m:r>
                    <m:r>
                      <a:rPr lang="en-US" sz="2400" i="1">
                        <a:effectLst/>
                        <a:latin typeface="Cambria Math" panose="02040503050406030204" pitchFamily="18" charset="0"/>
                        <a:ea typeface="Arial Unicode MS" panose="020B0604020202020204"/>
                        <a:cs typeface="Times New Roman" panose="02020603050405020304" pitchFamily="18" charset="0"/>
                      </a:rPr>
                      <m:t>𝐵</m:t>
                    </m:r>
                    <m:r>
                      <a:rPr lang="en-US" sz="2400" i="1">
                        <a:effectLst/>
                        <a:latin typeface="Cambria Math" panose="02040503050406030204" pitchFamily="18" charset="0"/>
                        <a:ea typeface="Arial Unicode MS" panose="020B0604020202020204"/>
                        <a:cs typeface="Times New Roman" panose="02020603050405020304" pitchFamily="18" charset="0"/>
                      </a:rPr>
                      <m:t>}</m:t>
                    </m:r>
                  </m:oMath>
                </a14:m>
                <a:endParaRPr lang="en-US" sz="2400">
                  <a:effectLst/>
                  <a:latin typeface="Times New Roman" panose="02020603050405020304" pitchFamily="18" charset="0"/>
                  <a:ea typeface="Arial Unicode MS" panose="020B0604020202020204"/>
                </a:endParaRPr>
              </a:p>
              <a:p>
                <a:pPr marL="433387" indent="-342900">
                  <a:lnSpc>
                    <a:spcPct val="120000"/>
                  </a:lnSpc>
                  <a:buClr>
                    <a:schemeClr val="accent6">
                      <a:lumMod val="50000"/>
                    </a:schemeClr>
                  </a:buClr>
                  <a:buSzPct val="120000"/>
                  <a:buFont typeface="Courier New" panose="02070309020205020404" pitchFamily="49" charset="0"/>
                  <a:buChar char="o"/>
                </a:pPr>
                <a:r>
                  <a:rPr lang="en-US" sz="2000">
                    <a:effectLst/>
                    <a:latin typeface="Times New Roman" panose="02020603050405020304" pitchFamily="18" charset="0"/>
                    <a:ea typeface="Arial Unicode MS" panose="020B0604020202020204"/>
                  </a:rPr>
                  <a:t>Trader </a:t>
                </a:r>
                <a14:m>
                  <m:oMath xmlns:m="http://schemas.openxmlformats.org/officeDocument/2006/math">
                    <m:r>
                      <a:rPr lang="en-US" sz="2000" i="1">
                        <a:effectLst/>
                        <a:latin typeface="Cambria Math" panose="02040503050406030204" pitchFamily="18" charset="0"/>
                        <a:ea typeface="Arial Unicode MS" panose="020B0604020202020204"/>
                        <a:cs typeface="Times New Roman" panose="02020603050405020304" pitchFamily="18" charset="0"/>
                      </a:rPr>
                      <m:t>𝑆</m:t>
                    </m:r>
                  </m:oMath>
                </a14:m>
                <a:r>
                  <a:rPr lang="en-US" sz="2000">
                    <a:effectLst/>
                    <a:latin typeface="Times New Roman" panose="02020603050405020304" pitchFamily="18" charset="0"/>
                    <a:ea typeface="Arial Unicode MS" panose="020B0604020202020204"/>
                  </a:rPr>
                  <a:t> wants to liquidate </a:t>
                </a:r>
                <a14:m>
                  <m:oMath xmlns:m="http://schemas.openxmlformats.org/officeDocument/2006/math">
                    <m:sSubSup>
                      <m:sSubSupPr>
                        <m:ctrlPr>
                          <a:rPr lang="en-CA" sz="2000" i="1">
                            <a:effectLst/>
                            <a:latin typeface="Cambria Math" panose="02040503050406030204" pitchFamily="18" charset="0"/>
                          </a:rPr>
                        </m:ctrlPr>
                      </m:sSubSupPr>
                      <m:e>
                        <m:r>
                          <a:rPr lang="en-US" sz="2000" i="1">
                            <a:effectLst/>
                            <a:latin typeface="Cambria Math" panose="02040503050406030204" pitchFamily="18" charset="0"/>
                            <a:ea typeface="Arial Unicode MS" panose="020B0604020202020204"/>
                            <a:cs typeface="Times New Roman" panose="02020603050405020304" pitchFamily="18" charset="0"/>
                          </a:rPr>
                          <m:t>𝑞</m:t>
                        </m:r>
                      </m:e>
                      <m:sub>
                        <m:r>
                          <a:rPr lang="en-US" sz="2000" i="1">
                            <a:effectLst/>
                            <a:latin typeface="Cambria Math" panose="02040503050406030204" pitchFamily="18" charset="0"/>
                            <a:ea typeface="Arial Unicode MS" panose="020B0604020202020204"/>
                            <a:cs typeface="Times New Roman" panose="02020603050405020304" pitchFamily="18" charset="0"/>
                          </a:rPr>
                          <m:t>0</m:t>
                        </m:r>
                      </m:sub>
                      <m:sup>
                        <m:r>
                          <a:rPr lang="en-US" sz="2000" i="1">
                            <a:effectLst/>
                            <a:latin typeface="Cambria Math" panose="02040503050406030204" pitchFamily="18" charset="0"/>
                            <a:ea typeface="Arial Unicode MS" panose="020B0604020202020204"/>
                            <a:cs typeface="Times New Roman" panose="02020603050405020304" pitchFamily="18" charset="0"/>
                          </a:rPr>
                          <m:t>𝑆</m:t>
                        </m:r>
                      </m:sup>
                    </m:sSubSup>
                  </m:oMath>
                </a14:m>
                <a:r>
                  <a:rPr lang="en-US" sz="2000">
                    <a:effectLst/>
                    <a:latin typeface="Times New Roman" panose="02020603050405020304" pitchFamily="18" charset="0"/>
                    <a:ea typeface="Arial Unicode MS" panose="020B0604020202020204"/>
                  </a:rPr>
                  <a:t> contracts in </a:t>
                </a:r>
                <a14:m>
                  <m:oMath xmlns:m="http://schemas.openxmlformats.org/officeDocument/2006/math">
                    <m:r>
                      <a:rPr lang="en-US" sz="2000" i="1">
                        <a:effectLst/>
                        <a:latin typeface="Cambria Math" panose="02040503050406030204" pitchFamily="18" charset="0"/>
                        <a:ea typeface="Arial Unicode MS" panose="020B0604020202020204"/>
                        <a:cs typeface="Times New Roman" panose="02020603050405020304" pitchFamily="18" charset="0"/>
                      </a:rPr>
                      <m:t>[0, </m:t>
                    </m:r>
                    <m:r>
                      <a:rPr lang="en-US" sz="2000" i="1">
                        <a:effectLst/>
                        <a:latin typeface="Cambria Math" panose="02040503050406030204" pitchFamily="18" charset="0"/>
                        <a:ea typeface="Arial Unicode MS" panose="020B0604020202020204"/>
                        <a:cs typeface="Times New Roman" panose="02020603050405020304" pitchFamily="18" charset="0"/>
                      </a:rPr>
                      <m:t>𝑇</m:t>
                    </m:r>
                    <m:r>
                      <a:rPr lang="en-US" sz="2000" i="1">
                        <a:effectLst/>
                        <a:latin typeface="Cambria Math" panose="02040503050406030204" pitchFamily="18" charset="0"/>
                        <a:ea typeface="Arial Unicode MS" panose="020B0604020202020204"/>
                        <a:cs typeface="Times New Roman" panose="02020603050405020304" pitchFamily="18" charset="0"/>
                      </a:rPr>
                      <m:t>]</m:t>
                    </m:r>
                  </m:oMath>
                </a14:m>
                <a:r>
                  <a:rPr lang="en-US" sz="2000">
                    <a:effectLst/>
                    <a:latin typeface="Times New Roman" panose="02020603050405020304" pitchFamily="18" charset="0"/>
                    <a:ea typeface="Arial Unicode MS" panose="020B0604020202020204"/>
                  </a:rPr>
                  <a:t> </a:t>
                </a:r>
              </a:p>
              <a:p>
                <a:pPr marL="433387" indent="-342900">
                  <a:lnSpc>
                    <a:spcPct val="120000"/>
                  </a:lnSpc>
                  <a:buClr>
                    <a:schemeClr val="accent6">
                      <a:lumMod val="50000"/>
                    </a:schemeClr>
                  </a:buClr>
                  <a:buSzPct val="120000"/>
                  <a:buFont typeface="Courier New" panose="02070309020205020404" pitchFamily="49" charset="0"/>
                  <a:buChar char="o"/>
                </a:pPr>
                <a:r>
                  <a:rPr lang="en-US" sz="2000">
                    <a:effectLst/>
                    <a:latin typeface="Times New Roman" panose="02020603050405020304" pitchFamily="18" charset="0"/>
                    <a:ea typeface="Arial Unicode MS" panose="020B0604020202020204"/>
                  </a:rPr>
                  <a:t>Trader </a:t>
                </a:r>
                <a14:m>
                  <m:oMath xmlns:m="http://schemas.openxmlformats.org/officeDocument/2006/math">
                    <m:r>
                      <a:rPr lang="en-US" sz="2000" i="1">
                        <a:effectLst/>
                        <a:latin typeface="Cambria Math" panose="02040503050406030204" pitchFamily="18" charset="0"/>
                        <a:ea typeface="Arial Unicode MS" panose="020B0604020202020204"/>
                        <a:cs typeface="Times New Roman" panose="02020603050405020304" pitchFamily="18" charset="0"/>
                      </a:rPr>
                      <m:t>𝐵</m:t>
                    </m:r>
                  </m:oMath>
                </a14:m>
                <a:r>
                  <a:rPr lang="en-US" sz="2000">
                    <a:effectLst/>
                    <a:latin typeface="Times New Roman" panose="02020603050405020304" pitchFamily="18" charset="0"/>
                    <a:ea typeface="Arial Unicode MS" panose="020B0604020202020204"/>
                  </a:rPr>
                  <a:t> wants to acquire </a:t>
                </a:r>
                <a14:m>
                  <m:oMath xmlns:m="http://schemas.openxmlformats.org/officeDocument/2006/math">
                    <m:sSubSup>
                      <m:sSubSupPr>
                        <m:ctrlPr>
                          <a:rPr lang="en-CA" sz="2000" i="1">
                            <a:effectLst/>
                            <a:latin typeface="Cambria Math" panose="02040503050406030204" pitchFamily="18" charset="0"/>
                          </a:rPr>
                        </m:ctrlPr>
                      </m:sSubSupPr>
                      <m:e>
                        <m:r>
                          <a:rPr lang="en-US" sz="2000" i="1">
                            <a:effectLst/>
                            <a:latin typeface="Cambria Math" panose="02040503050406030204" pitchFamily="18" charset="0"/>
                            <a:ea typeface="Arial Unicode MS" panose="020B0604020202020204"/>
                            <a:cs typeface="Times New Roman" panose="02020603050405020304" pitchFamily="18" charset="0"/>
                          </a:rPr>
                          <m:t>𝑞</m:t>
                        </m:r>
                      </m:e>
                      <m:sub>
                        <m:r>
                          <a:rPr lang="en-US" sz="2000" i="1">
                            <a:effectLst/>
                            <a:latin typeface="Cambria Math" panose="02040503050406030204" pitchFamily="18" charset="0"/>
                            <a:ea typeface="Arial Unicode MS" panose="020B0604020202020204"/>
                            <a:cs typeface="Times New Roman" panose="02020603050405020304" pitchFamily="18" charset="0"/>
                          </a:rPr>
                          <m:t>0</m:t>
                        </m:r>
                      </m:sub>
                      <m:sup>
                        <m:r>
                          <a:rPr lang="en-US" sz="2000" i="1">
                            <a:effectLst/>
                            <a:latin typeface="Cambria Math" panose="02040503050406030204" pitchFamily="18" charset="0"/>
                            <a:ea typeface="Arial Unicode MS" panose="020B0604020202020204"/>
                            <a:cs typeface="Times New Roman" panose="02020603050405020304" pitchFamily="18" charset="0"/>
                          </a:rPr>
                          <m:t>𝐵</m:t>
                        </m:r>
                      </m:sup>
                    </m:sSubSup>
                  </m:oMath>
                </a14:m>
                <a:r>
                  <a:rPr lang="en-US" sz="2000">
                    <a:effectLst/>
                    <a:latin typeface="Times New Roman" panose="02020603050405020304" pitchFamily="18" charset="0"/>
                    <a:ea typeface="Arial Unicode MS" panose="020B0604020202020204"/>
                  </a:rPr>
                  <a:t> contracts in </a:t>
                </a:r>
                <a14:m>
                  <m:oMath xmlns:m="http://schemas.openxmlformats.org/officeDocument/2006/math">
                    <m:r>
                      <a:rPr lang="en-US" sz="2000" i="1">
                        <a:latin typeface="Cambria Math" panose="02040503050406030204" pitchFamily="18" charset="0"/>
                        <a:ea typeface="Arial Unicode MS" panose="020B0604020202020204"/>
                        <a:cs typeface="Times New Roman" panose="02020603050405020304" pitchFamily="18" charset="0"/>
                      </a:rPr>
                      <m:t>[0, </m:t>
                    </m:r>
                    <m:r>
                      <a:rPr lang="en-US" sz="2000" i="1">
                        <a:latin typeface="Cambria Math" panose="02040503050406030204" pitchFamily="18" charset="0"/>
                        <a:ea typeface="Arial Unicode MS" panose="020B0604020202020204"/>
                        <a:cs typeface="Times New Roman" panose="02020603050405020304" pitchFamily="18" charset="0"/>
                      </a:rPr>
                      <m:t>𝑇</m:t>
                    </m:r>
                    <m:r>
                      <a:rPr lang="en-US" sz="2000" i="1">
                        <a:latin typeface="Cambria Math" panose="02040503050406030204" pitchFamily="18" charset="0"/>
                        <a:ea typeface="Arial Unicode MS" panose="020B0604020202020204"/>
                        <a:cs typeface="Times New Roman" panose="02020603050405020304" pitchFamily="18" charset="0"/>
                      </a:rPr>
                      <m:t>]</m:t>
                    </m:r>
                  </m:oMath>
                </a14:m>
                <a:r>
                  <a:rPr lang="en-US" sz="2000">
                    <a:latin typeface="Times New Roman" panose="02020603050405020304" pitchFamily="18" charset="0"/>
                    <a:ea typeface="Arial Unicode MS" panose="020B0604020202020204"/>
                  </a:rPr>
                  <a:t> </a:t>
                </a:r>
                <a:endParaRPr lang="en-US" sz="2000">
                  <a:latin typeface="Times New Roman" panose="02020603050405020304" pitchFamily="18" charset="0"/>
                  <a:cs typeface="Times New Roman" panose="0202060305040502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497818"/>
                <a:ext cx="10515600" cy="4351338"/>
              </a:xfrm>
              <a:blipFill>
                <a:blip r:embed="rId3"/>
                <a:stretch>
                  <a:fillRect l="-232" t="-1401" b="-95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4" name="Table 3"/>
              <p:cNvGraphicFramePr>
                <a:graphicFrameLocks noGrp="1"/>
              </p:cNvGraphicFramePr>
              <p:nvPr>
                <p:extLst>
                  <p:ext uri="{D42A27DB-BD31-4B8C-83A1-F6EECF244321}">
                    <p14:modId xmlns:p14="http://schemas.microsoft.com/office/powerpoint/2010/main" val="2811015699"/>
                  </p:ext>
                </p:extLst>
              </p:nvPr>
            </p:nvGraphicFramePr>
            <p:xfrm>
              <a:off x="979054" y="2056047"/>
              <a:ext cx="10374746" cy="767588"/>
            </p:xfrm>
            <a:graphic>
              <a:graphicData uri="http://schemas.openxmlformats.org/drawingml/2006/table">
                <a:tbl>
                  <a:tblPr firstRow="1" bandRow="1">
                    <a:tableStyleId>{F5AB1C69-6EDB-4FF4-983F-18BD219EF322}</a:tableStyleId>
                  </a:tblPr>
                  <a:tblGrid>
                    <a:gridCol w="9842440">
                      <a:extLst>
                        <a:ext uri="{9D8B030D-6E8A-4147-A177-3AD203B41FA5}">
                          <a16:colId xmlns:a16="http://schemas.microsoft.com/office/drawing/2014/main" val="3511044755"/>
                        </a:ext>
                      </a:extLst>
                    </a:gridCol>
                    <a:gridCol w="532306">
                      <a:extLst>
                        <a:ext uri="{9D8B030D-6E8A-4147-A177-3AD203B41FA5}">
                          <a16:colId xmlns:a16="http://schemas.microsoft.com/office/drawing/2014/main" val="3233241462"/>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sSubSup>
                                  <m:sSubSupPr>
                                    <m:ctrlPr>
                                      <a:rPr lang="en-CA" sz="2400" b="1" i="1" kern="1200" smtClean="0">
                                        <a:solidFill>
                                          <a:schemeClr val="tx1"/>
                                        </a:solidFill>
                                        <a:effectLst/>
                                        <a:latin typeface="Cambria Math" panose="02040503050406030204" pitchFamily="18" charset="0"/>
                                        <a:ea typeface="+mn-ea"/>
                                        <a:cs typeface="+mn-cs"/>
                                      </a:rPr>
                                    </m:ctrlPr>
                                  </m:sSubSupPr>
                                  <m:e>
                                    <m:r>
                                      <a:rPr lang="en-US" sz="2400" b="1" i="1" kern="1200">
                                        <a:solidFill>
                                          <a:schemeClr val="tx1"/>
                                        </a:solidFill>
                                        <a:effectLst/>
                                        <a:latin typeface="Cambria Math" panose="02040503050406030204" pitchFamily="18" charset="0"/>
                                        <a:ea typeface="+mn-ea"/>
                                        <a:cs typeface="+mn-cs"/>
                                      </a:rPr>
                                      <m:t>𝑝</m:t>
                                    </m:r>
                                  </m:e>
                                  <m:sub>
                                    <m:r>
                                      <a:rPr lang="en-US" sz="2400" b="1" i="1" kern="1200">
                                        <a:solidFill>
                                          <a:schemeClr val="tx1"/>
                                        </a:solidFill>
                                        <a:effectLst/>
                                        <a:latin typeface="Cambria Math" panose="02040503050406030204" pitchFamily="18" charset="0"/>
                                        <a:ea typeface="+mn-ea"/>
                                        <a:cs typeface="+mn-cs"/>
                                      </a:rPr>
                                      <m:t>𝑡</m:t>
                                    </m:r>
                                  </m:sub>
                                  <m:sup>
                                    <m:r>
                                      <a:rPr lang="en-US" sz="2400" b="1" i="1" kern="1200">
                                        <a:solidFill>
                                          <a:schemeClr val="tx1"/>
                                        </a:solidFill>
                                        <a:effectLst/>
                                        <a:latin typeface="Cambria Math" panose="02040503050406030204" pitchFamily="18" charset="0"/>
                                        <a:ea typeface="+mn-ea"/>
                                        <a:cs typeface="+mn-cs"/>
                                      </a:rPr>
                                      <m:t>𝑙</m:t>
                                    </m:r>
                                  </m:sup>
                                </m:sSubSup>
                                <m:r>
                                  <a:rPr lang="en-US" sz="2400" b="1" i="1" kern="1200" smtClean="0">
                                    <a:solidFill>
                                      <a:schemeClr val="tx1"/>
                                    </a:solidFill>
                                    <a:effectLst/>
                                    <a:latin typeface="Cambria Math" panose="02040503050406030204" pitchFamily="18" charset="0"/>
                                    <a:ea typeface="+mn-ea"/>
                                    <a:cs typeface="+mn-cs"/>
                                  </a:rPr>
                                  <m:t>=</m:t>
                                </m:r>
                                <m:nary>
                                  <m:naryPr>
                                    <m:chr m:val="∑"/>
                                    <m:limLoc m:val="subSup"/>
                                    <m:supHide m:val="on"/>
                                    <m:ctrlPr>
                                      <a:rPr lang="en-CA" sz="2400" b="1" i="1" kern="1200">
                                        <a:solidFill>
                                          <a:schemeClr val="tx1"/>
                                        </a:solidFill>
                                        <a:effectLst/>
                                        <a:latin typeface="Cambria Math" panose="02040503050406030204" pitchFamily="18" charset="0"/>
                                        <a:ea typeface="+mn-ea"/>
                                        <a:cs typeface="+mn-cs"/>
                                      </a:rPr>
                                    </m:ctrlPr>
                                  </m:naryPr>
                                  <m:sub>
                                    <m:r>
                                      <a:rPr lang="en-US" sz="2400" b="1" i="1" kern="1200">
                                        <a:solidFill>
                                          <a:schemeClr val="tx1"/>
                                        </a:solidFill>
                                        <a:effectLst/>
                                        <a:latin typeface="Cambria Math" panose="02040503050406030204" pitchFamily="18" charset="0"/>
                                        <a:ea typeface="+mn-ea"/>
                                        <a:cs typeface="+mn-cs"/>
                                      </a:rPr>
                                      <m:t>𝑘</m:t>
                                    </m:r>
                                  </m:sub>
                                  <m:sup/>
                                  <m:e>
                                    <m:sSubSup>
                                      <m:sSubSupPr>
                                        <m:ctrlPr>
                                          <a:rPr lang="en-CA" sz="2400" b="1" i="1" kern="1200">
                                            <a:solidFill>
                                              <a:schemeClr val="tx1"/>
                                            </a:solidFill>
                                            <a:effectLst/>
                                            <a:latin typeface="Cambria Math" panose="02040503050406030204" pitchFamily="18" charset="0"/>
                                            <a:ea typeface="+mn-ea"/>
                                            <a:cs typeface="+mn-cs"/>
                                          </a:rPr>
                                        </m:ctrlPr>
                                      </m:sSubSupPr>
                                      <m:e>
                                        <m:r>
                                          <a:rPr lang="en-US" sz="2400" b="1" i="1" kern="1200">
                                            <a:solidFill>
                                              <a:schemeClr val="tx1"/>
                                            </a:solidFill>
                                            <a:effectLst/>
                                            <a:latin typeface="Cambria Math" panose="02040503050406030204" pitchFamily="18" charset="0"/>
                                            <a:ea typeface="+mn-ea"/>
                                            <a:cs typeface="+mn-cs"/>
                                          </a:rPr>
                                          <m:t>𝑙</m:t>
                                        </m:r>
                                      </m:e>
                                      <m:sub>
                                        <m:r>
                                          <a:rPr lang="en-US" sz="2400" b="1" i="1" kern="1200">
                                            <a:solidFill>
                                              <a:schemeClr val="tx1"/>
                                            </a:solidFill>
                                            <a:effectLst/>
                                            <a:latin typeface="Cambria Math" panose="02040503050406030204" pitchFamily="18" charset="0"/>
                                            <a:ea typeface="+mn-ea"/>
                                            <a:cs typeface="+mn-cs"/>
                                          </a:rPr>
                                          <m:t>𝑡</m:t>
                                        </m:r>
                                      </m:sub>
                                      <m:sup>
                                        <m:r>
                                          <a:rPr lang="en-US" sz="2400" b="1" i="1" kern="1200">
                                            <a:solidFill>
                                              <a:schemeClr val="tx1"/>
                                            </a:solidFill>
                                            <a:effectLst/>
                                            <a:latin typeface="Cambria Math" panose="02040503050406030204" pitchFamily="18" charset="0"/>
                                            <a:ea typeface="+mn-ea"/>
                                            <a:cs typeface="+mn-cs"/>
                                          </a:rPr>
                                          <m:t>𝑘</m:t>
                                        </m:r>
                                      </m:sup>
                                    </m:sSubSup>
                                    <m:r>
                                      <a:rPr lang="en-US" sz="2400" b="1" i="1" kern="1200">
                                        <a:solidFill>
                                          <a:schemeClr val="tx1"/>
                                        </a:solidFill>
                                        <a:effectLst/>
                                        <a:latin typeface="Cambria Math" panose="02040503050406030204" pitchFamily="18" charset="0"/>
                                        <a:ea typeface="+mn-ea"/>
                                        <a:cs typeface="+mn-cs"/>
                                      </a:rPr>
                                      <m:t>𝑘</m:t>
                                    </m:r>
                                  </m:e>
                                </m:nary>
                                <m:r>
                                  <a:rPr lang="en-US" sz="2400" b="1" i="1" kern="1200" smtClean="0">
                                    <a:solidFill>
                                      <a:schemeClr val="tx1"/>
                                    </a:solidFill>
                                    <a:effectLst/>
                                    <a:latin typeface="Cambria Math" panose="02040503050406030204" pitchFamily="18" charset="0"/>
                                    <a:ea typeface="+mn-ea"/>
                                    <a:cs typeface="+mn-cs"/>
                                  </a:rPr>
                                  <m:t>   ;</m:t>
                                </m:r>
                                <m:r>
                                  <a:rPr lang="en-CA" sz="2400" b="1" i="1" kern="1200" smtClean="0">
                                    <a:solidFill>
                                      <a:schemeClr val="tx1"/>
                                    </a:solidFill>
                                    <a:effectLst/>
                                    <a:latin typeface="Cambria Math" panose="02040503050406030204" pitchFamily="18" charset="0"/>
                                    <a:ea typeface="+mn-ea"/>
                                    <a:cs typeface="+mn-cs"/>
                                  </a:rPr>
                                  <m:t>    </m:t>
                                </m:r>
                                <m:r>
                                  <a:rPr lang="en-US" sz="2400" i="1" smtClean="0">
                                    <a:solidFill>
                                      <a:schemeClr val="tx1"/>
                                    </a:solidFill>
                                    <a:effectLst/>
                                    <a:latin typeface="Cambria Math" panose="02040503050406030204" pitchFamily="18" charset="0"/>
                                    <a:ea typeface="Arial Unicode MS" panose="020B0604020202020204"/>
                                    <a:cs typeface="Times New Roman" panose="02020603050405020304" pitchFamily="18" charset="0"/>
                                  </a:rPr>
                                  <m:t>𝑙</m:t>
                                </m:r>
                                <m:r>
                                  <a:rPr lang="en-US" sz="2400" i="1" smtClean="0">
                                    <a:solidFill>
                                      <a:schemeClr val="tx1"/>
                                    </a:solidFill>
                                    <a:effectLst/>
                                    <a:latin typeface="Cambria Math" panose="02040503050406030204" pitchFamily="18" charset="0"/>
                                    <a:ea typeface="Arial Unicode MS" panose="020B0604020202020204"/>
                                    <a:cs typeface="Times New Roman" panose="02020603050405020304" pitchFamily="18" charset="0"/>
                                  </a:rPr>
                                  <m:t> </m:t>
                                </m:r>
                                <m:r>
                                  <a:rPr lang="en-US" sz="2400" i="1" smtClean="0">
                                    <a:solidFill>
                                      <a:schemeClr val="tx1"/>
                                    </a:solidFill>
                                    <a:effectLst/>
                                    <a:latin typeface="Cambria Math" panose="02040503050406030204" pitchFamily="18" charset="0"/>
                                    <a:ea typeface="Arial Unicode MS" panose="020B0604020202020204"/>
                                    <a:cs typeface="Times New Roman" panose="02020603050405020304" pitchFamily="18" charset="0"/>
                                  </a:rPr>
                                  <m:t>𝜖</m:t>
                                </m:r>
                                <m:r>
                                  <a:rPr lang="en-US" sz="2400" i="1" smtClean="0">
                                    <a:solidFill>
                                      <a:schemeClr val="tx1"/>
                                    </a:solidFill>
                                    <a:effectLst/>
                                    <a:latin typeface="Cambria Math" panose="02040503050406030204" pitchFamily="18" charset="0"/>
                                    <a:ea typeface="Arial Unicode MS" panose="020B0604020202020204"/>
                                    <a:cs typeface="Times New Roman" panose="02020603050405020304" pitchFamily="18" charset="0"/>
                                  </a:rPr>
                                  <m:t> </m:t>
                                </m:r>
                                <m:d>
                                  <m:dPr>
                                    <m:begChr m:val="{"/>
                                    <m:endChr m:val="}"/>
                                    <m:ctrlPr>
                                      <a:rPr lang="en-US" sz="2400" i="1" smtClean="0">
                                        <a:solidFill>
                                          <a:schemeClr val="tx1"/>
                                        </a:solidFill>
                                        <a:effectLst/>
                                        <a:latin typeface="Cambria Math" panose="02040503050406030204" pitchFamily="18" charset="0"/>
                                        <a:ea typeface="Arial Unicode MS" panose="020B0604020202020204"/>
                                        <a:cs typeface="Times New Roman" panose="02020603050405020304" pitchFamily="18" charset="0"/>
                                      </a:rPr>
                                    </m:ctrlPr>
                                  </m:dPr>
                                  <m:e>
                                    <m:r>
                                      <a:rPr lang="en-US" sz="2400" i="1" smtClean="0">
                                        <a:solidFill>
                                          <a:schemeClr val="tx1"/>
                                        </a:solidFill>
                                        <a:effectLst/>
                                        <a:latin typeface="Cambria Math" panose="02040503050406030204" pitchFamily="18" charset="0"/>
                                        <a:ea typeface="Arial Unicode MS" panose="020B0604020202020204"/>
                                        <a:cs typeface="Times New Roman" panose="02020603050405020304" pitchFamily="18" charset="0"/>
                                      </a:rPr>
                                      <m:t>𝐼𝑆𝑚</m:t>
                                    </m:r>
                                    <m:r>
                                      <a:rPr lang="en-US" sz="2400" i="1" smtClean="0">
                                        <a:solidFill>
                                          <a:schemeClr val="tx1"/>
                                        </a:solidFill>
                                        <a:effectLst/>
                                        <a:latin typeface="Cambria Math" panose="02040503050406030204" pitchFamily="18" charset="0"/>
                                        <a:ea typeface="Arial Unicode MS" panose="020B0604020202020204"/>
                                        <a:cs typeface="Times New Roman" panose="02020603050405020304" pitchFamily="18" charset="0"/>
                                      </a:rPr>
                                      <m:t>, </m:t>
                                    </m:r>
                                    <m:r>
                                      <a:rPr lang="en-US" sz="2400" i="1" smtClean="0">
                                        <a:solidFill>
                                          <a:schemeClr val="tx1"/>
                                        </a:solidFill>
                                        <a:effectLst/>
                                        <a:latin typeface="Cambria Math" panose="02040503050406030204" pitchFamily="18" charset="0"/>
                                        <a:ea typeface="Arial Unicode MS" panose="020B0604020202020204"/>
                                        <a:cs typeface="Times New Roman" panose="02020603050405020304" pitchFamily="18" charset="0"/>
                                      </a:rPr>
                                      <m:t>𝑀𝐼𝑆</m:t>
                                    </m:r>
                                    <m:r>
                                      <a:rPr lang="en-US" sz="2400" i="1" smtClean="0">
                                        <a:solidFill>
                                          <a:schemeClr val="tx1"/>
                                        </a:solidFill>
                                        <a:effectLst/>
                                        <a:latin typeface="Cambria Math" panose="02040503050406030204" pitchFamily="18" charset="0"/>
                                        <a:ea typeface="Arial Unicode MS" panose="020B0604020202020204"/>
                                        <a:cs typeface="Times New Roman" panose="02020603050405020304" pitchFamily="18" charset="0"/>
                                      </a:rPr>
                                      <m:t>, </m:t>
                                    </m:r>
                                    <m:r>
                                      <a:rPr lang="en-US" sz="2400" i="1" smtClean="0">
                                        <a:solidFill>
                                          <a:schemeClr val="tx1"/>
                                        </a:solidFill>
                                        <a:effectLst/>
                                        <a:latin typeface="Cambria Math" panose="02040503050406030204" pitchFamily="18" charset="0"/>
                                        <a:ea typeface="Arial Unicode MS" panose="020B0604020202020204"/>
                                        <a:cs typeface="Times New Roman" panose="02020603050405020304" pitchFamily="18" charset="0"/>
                                      </a:rPr>
                                      <m:t>𝑃𝑇</m:t>
                                    </m:r>
                                  </m:e>
                                </m:d>
                                <m:r>
                                  <a:rPr lang="en-CA" sz="2400" b="0" i="1" smtClean="0">
                                    <a:solidFill>
                                      <a:schemeClr val="tx1"/>
                                    </a:solidFill>
                                    <a:effectLst/>
                                    <a:latin typeface="Cambria Math" panose="02040503050406030204" pitchFamily="18" charset="0"/>
                                    <a:ea typeface="Arial Unicode MS" panose="020B0604020202020204"/>
                                    <a:cs typeface="Times New Roman" panose="02020603050405020304" pitchFamily="18" charset="0"/>
                                  </a:rPr>
                                  <m:t>, </m:t>
                                </m:r>
                                <m:r>
                                  <a:rPr lang="en-CA" sz="2400" b="0" i="1" smtClean="0">
                                    <a:solidFill>
                                      <a:schemeClr val="tx1"/>
                                    </a:solidFill>
                                    <a:effectLst/>
                                    <a:latin typeface="Cambria Math" panose="02040503050406030204" pitchFamily="18" charset="0"/>
                                    <a:ea typeface="Arial Unicode MS" panose="020B0604020202020204"/>
                                    <a:cs typeface="Times New Roman" panose="02020603050405020304" pitchFamily="18" charset="0"/>
                                  </a:rPr>
                                  <m:t>𝑘</m:t>
                                </m:r>
                                <m:r>
                                  <a:rPr lang="en-US" sz="2400" b="0" i="1" smtClean="0">
                                    <a:solidFill>
                                      <a:schemeClr val="tx1"/>
                                    </a:solidFill>
                                    <a:effectLst/>
                                    <a:latin typeface="Cambria Math" panose="02040503050406030204" pitchFamily="18" charset="0"/>
                                    <a:ea typeface="Arial Unicode MS" panose="020B0604020202020204"/>
                                    <a:cs typeface="Times New Roman" panose="02020603050405020304" pitchFamily="18" charset="0"/>
                                  </a:rPr>
                                  <m:t> </m:t>
                                </m:r>
                                <m:r>
                                  <a:rPr lang="en-US" sz="2400" b="0" i="1" smtClean="0">
                                    <a:solidFill>
                                      <a:schemeClr val="tx1"/>
                                    </a:solidFill>
                                    <a:effectLst/>
                                    <a:latin typeface="Cambria Math" panose="02040503050406030204" pitchFamily="18" charset="0"/>
                                    <a:ea typeface="Arial Unicode MS" panose="020B0604020202020204"/>
                                    <a:cs typeface="Times New Roman" panose="02020603050405020304" pitchFamily="18" charset="0"/>
                                  </a:rPr>
                                  <m:t>𝜖</m:t>
                                </m:r>
                                <m:r>
                                  <a:rPr lang="en-US" sz="2400" b="0" i="1" smtClean="0">
                                    <a:solidFill>
                                      <a:schemeClr val="tx1"/>
                                    </a:solidFill>
                                    <a:effectLst/>
                                    <a:latin typeface="Cambria Math" panose="02040503050406030204" pitchFamily="18" charset="0"/>
                                    <a:ea typeface="Arial Unicode MS" panose="020B0604020202020204"/>
                                    <a:cs typeface="Times New Roman" panose="02020603050405020304" pitchFamily="18" charset="0"/>
                                  </a:rPr>
                                  <m:t> {</m:t>
                                </m:r>
                                <m:r>
                                  <m:rPr>
                                    <m:nor/>
                                  </m:rPr>
                                  <a:rPr lang="en-CA" sz="2400" b="0" i="1" dirty="0" smtClean="0">
                                    <a:solidFill>
                                      <a:schemeClr val="tx1"/>
                                    </a:solidFill>
                                    <a:latin typeface="Times New Roman" panose="02020603050405020304" pitchFamily="18" charset="0"/>
                                    <a:cs typeface="Times New Roman" panose="02020603050405020304" pitchFamily="18" charset="0"/>
                                  </a:rPr>
                                  <m:t>Price</m:t>
                                </m:r>
                                <m:r>
                                  <m:rPr>
                                    <m:nor/>
                                  </m:rPr>
                                  <a:rPr lang="en-CA" sz="2400" b="0" i="1" dirty="0" smtClean="0">
                                    <a:solidFill>
                                      <a:schemeClr val="tx1"/>
                                    </a:solidFill>
                                    <a:latin typeface="Times New Roman" panose="02020603050405020304" pitchFamily="18" charset="0"/>
                                    <a:cs typeface="Times New Roman" panose="02020603050405020304" pitchFamily="18" charset="0"/>
                                  </a:rPr>
                                  <m:t>, </m:t>
                                </m:r>
                                <m:sSup>
                                  <m:sSupPr>
                                    <m:ctrlPr>
                                      <a:rPr lang="en-CA" sz="2400" b="0" i="1">
                                        <a:solidFill>
                                          <a:schemeClr val="tx1"/>
                                        </a:solidFill>
                                        <a:latin typeface="Cambria Math" panose="02040503050406030204" pitchFamily="18" charset="0"/>
                                        <a:cs typeface="Arabic Typesetting" panose="03020402040406030203" pitchFamily="66" charset="-78"/>
                                      </a:rPr>
                                    </m:ctrlPr>
                                  </m:sSupPr>
                                  <m:e>
                                    <m:r>
                                      <a:rPr lang="en-CA" sz="2400" b="0" i="1">
                                        <a:solidFill>
                                          <a:schemeClr val="tx1"/>
                                        </a:solidFill>
                                        <a:latin typeface="Cambria Math" panose="02040503050406030204" pitchFamily="18" charset="0"/>
                                        <a:cs typeface="Arabic Typesetting" panose="03020402040406030203" pitchFamily="66" charset="-78"/>
                                      </a:rPr>
                                      <m:t>𝑊𝑃</m:t>
                                    </m:r>
                                  </m:e>
                                  <m:sup>
                                    <m:r>
                                      <a:rPr lang="en-US" sz="2400" b="0" i="1">
                                        <a:solidFill>
                                          <a:schemeClr val="tx1"/>
                                        </a:solidFill>
                                        <a:latin typeface="Cambria Math" panose="02040503050406030204" pitchFamily="18" charset="0"/>
                                        <a:cs typeface="Arabic Typesetting" panose="03020402040406030203" pitchFamily="66" charset="-78"/>
                                      </a:rPr>
                                      <m:t>1</m:t>
                                    </m:r>
                                  </m:sup>
                                </m:sSup>
                                <m:r>
                                  <m:rPr>
                                    <m:nor/>
                                  </m:rPr>
                                  <a:rPr lang="en-CA" sz="2400" b="0" i="1" dirty="0">
                                    <a:solidFill>
                                      <a:schemeClr val="tx1"/>
                                    </a:solidFill>
                                    <a:latin typeface="Times New Roman" panose="02020603050405020304" pitchFamily="18" charset="0"/>
                                    <a:cs typeface="Times New Roman" panose="02020603050405020304" pitchFamily="18" charset="0"/>
                                  </a:rPr>
                                  <m:t>, </m:t>
                                </m:r>
                                <m:r>
                                  <m:rPr>
                                    <m:nor/>
                                  </m:rPr>
                                  <a:rPr lang="en-CA" sz="2400" b="0" i="1" dirty="0">
                                    <a:solidFill>
                                      <a:schemeClr val="tx1"/>
                                    </a:solidFill>
                                    <a:latin typeface="Times New Roman" panose="02020603050405020304" pitchFamily="18" charset="0"/>
                                    <a:ea typeface="Cambria Math" panose="02040503050406030204" pitchFamily="18" charset="0"/>
                                    <a:cs typeface="Times New Roman" panose="02020603050405020304" pitchFamily="18" charset="0"/>
                                  </a:rPr>
                                  <m:t>WP</m:t>
                                </m:r>
                                <m:r>
                                  <m:rPr>
                                    <m:nor/>
                                  </m:rPr>
                                  <a:rPr lang="en-CA" sz="2400" b="0" i="1" baseline="30000" dirty="0">
                                    <a:solidFill>
                                      <a:schemeClr val="tx1"/>
                                    </a:solidFill>
                                    <a:latin typeface="Times New Roman" panose="02020603050405020304" pitchFamily="18" charset="0"/>
                                    <a:ea typeface="Cambria Math" panose="02040503050406030204" pitchFamily="18" charset="0"/>
                                    <a:cs typeface="Times New Roman" panose="02020603050405020304" pitchFamily="18" charset="0"/>
                                  </a:rPr>
                                  <m:t>2−3</m:t>
                                </m:r>
                                <m:r>
                                  <m:rPr>
                                    <m:nor/>
                                  </m:rPr>
                                  <a:rPr lang="en-CA" sz="2400" b="0" i="1" dirty="0">
                                    <a:solidFill>
                                      <a:schemeClr val="tx1"/>
                                    </a:solidFill>
                                    <a:latin typeface="Times New Roman" panose="02020603050405020304" pitchFamily="18" charset="0"/>
                                    <a:cs typeface="Times New Roman" panose="02020603050405020304" pitchFamily="18" charset="0"/>
                                  </a:rPr>
                                  <m:t>, </m:t>
                                </m:r>
                                <m:r>
                                  <m:rPr>
                                    <m:nor/>
                                  </m:rPr>
                                  <a:rPr lang="en-CA" sz="2400" b="0" i="1" dirty="0">
                                    <a:solidFill>
                                      <a:schemeClr val="tx1"/>
                                    </a:solidFill>
                                    <a:latin typeface="Times New Roman" panose="02020603050405020304" pitchFamily="18" charset="0"/>
                                    <a:ea typeface="Cambria Math" panose="02040503050406030204" pitchFamily="18" charset="0"/>
                                    <a:cs typeface="Times New Roman" panose="02020603050405020304" pitchFamily="18" charset="0"/>
                                  </a:rPr>
                                  <m:t>WP</m:t>
                                </m:r>
                                <m:r>
                                  <m:rPr>
                                    <m:nor/>
                                  </m:rPr>
                                  <a:rPr lang="en-CA" sz="2400" b="0" i="1" baseline="30000" dirty="0">
                                    <a:solidFill>
                                      <a:schemeClr val="tx1"/>
                                    </a:solidFill>
                                    <a:latin typeface="Times New Roman" panose="02020603050405020304" pitchFamily="18" charset="0"/>
                                    <a:ea typeface="Cambria Math" panose="02040503050406030204" pitchFamily="18" charset="0"/>
                                    <a:cs typeface="Times New Roman" panose="02020603050405020304" pitchFamily="18" charset="0"/>
                                  </a:rPr>
                                  <m:t>4−10</m:t>
                                </m:r>
                                <m:r>
                                  <a:rPr lang="en-US" sz="2400" b="0" i="1" smtClean="0">
                                    <a:solidFill>
                                      <a:schemeClr val="tx1"/>
                                    </a:solidFill>
                                    <a:effectLst/>
                                    <a:latin typeface="Cambria Math" panose="02040503050406030204" pitchFamily="18" charset="0"/>
                                    <a:ea typeface="Arial Unicode MS" panose="020B0604020202020204"/>
                                    <a:cs typeface="Times New Roman" panose="02020603050405020304" pitchFamily="18" charset="0"/>
                                  </a:rPr>
                                  <m:t>}</m:t>
                                </m:r>
                              </m:oMath>
                            </m:oMathPara>
                          </a14:m>
                          <a:endParaRPr lang="en-US" sz="2400" b="0">
                            <a:solidFill>
                              <a:schemeClr val="tx1"/>
                            </a:solidFill>
                            <a:effectLst/>
                            <a:latin typeface="Times New Roman" panose="02020603050405020304" pitchFamily="18" charset="0"/>
                            <a:ea typeface="Helvetica Neue"/>
                          </a:endParaRPr>
                        </a:p>
                      </a:txBody>
                      <a:tcPr anchor="ctr">
                        <a:noFill/>
                      </a:tcPr>
                    </a:tc>
                    <a:tc>
                      <a:txBody>
                        <a:bodyPr/>
                        <a:lstStyle/>
                        <a:p>
                          <a:pPr algn="ctr"/>
                          <a:r>
                            <a:rPr lang="en-US" b="0">
                              <a:solidFill>
                                <a:schemeClr val="tx1"/>
                              </a:solidFill>
                              <a:latin typeface="Times New Roman" panose="02020603050405020304" pitchFamily="18" charset="0"/>
                              <a:cs typeface="Times New Roman" panose="02020603050405020304" pitchFamily="18" charset="0"/>
                            </a:rPr>
                            <a:t>(5)</a:t>
                          </a:r>
                          <a:endParaRPr lang="en-CA" b="0">
                            <a:solidFill>
                              <a:schemeClr val="tx1"/>
                            </a:solidFill>
                            <a:latin typeface="Times New Roman" panose="02020603050405020304" pitchFamily="18" charset="0"/>
                            <a:cs typeface="Times New Roman" panose="02020603050405020304" pitchFamily="18" charset="0"/>
                          </a:endParaRPr>
                        </a:p>
                      </a:txBody>
                      <a:tcPr anchor="ctr">
                        <a:noFill/>
                      </a:tcPr>
                    </a:tc>
                    <a:extLst>
                      <a:ext uri="{0D108BD9-81ED-4DB2-BD59-A6C34878D82A}">
                        <a16:rowId xmlns:a16="http://schemas.microsoft.com/office/drawing/2014/main" val="3562933215"/>
                      </a:ext>
                    </a:extLst>
                  </a:tr>
                </a:tbl>
              </a:graphicData>
            </a:graphic>
          </p:graphicFrame>
        </mc:Choice>
        <mc:Fallback xmlns="">
          <p:graphicFrame>
            <p:nvGraphicFramePr>
              <p:cNvPr id="4" name="Table 3"/>
              <p:cNvGraphicFramePr>
                <a:graphicFrameLocks noGrp="1"/>
              </p:cNvGraphicFramePr>
              <p:nvPr>
                <p:extLst>
                  <p:ext uri="{D42A27DB-BD31-4B8C-83A1-F6EECF244321}">
                    <p14:modId xmlns:p14="http://schemas.microsoft.com/office/powerpoint/2010/main" val="2811015699"/>
                  </p:ext>
                </p:extLst>
              </p:nvPr>
            </p:nvGraphicFramePr>
            <p:xfrm>
              <a:off x="979054" y="2056047"/>
              <a:ext cx="10374746" cy="767588"/>
            </p:xfrm>
            <a:graphic>
              <a:graphicData uri="http://schemas.openxmlformats.org/drawingml/2006/table">
                <a:tbl>
                  <a:tblPr firstRow="1" bandRow="1">
                    <a:tableStyleId>{F5AB1C69-6EDB-4FF4-983F-18BD219EF322}</a:tableStyleId>
                  </a:tblPr>
                  <a:tblGrid>
                    <a:gridCol w="9842440">
                      <a:extLst>
                        <a:ext uri="{9D8B030D-6E8A-4147-A177-3AD203B41FA5}">
                          <a16:colId xmlns:a16="http://schemas.microsoft.com/office/drawing/2014/main" val="3511044755"/>
                        </a:ext>
                      </a:extLst>
                    </a:gridCol>
                    <a:gridCol w="532306">
                      <a:extLst>
                        <a:ext uri="{9D8B030D-6E8A-4147-A177-3AD203B41FA5}">
                          <a16:colId xmlns:a16="http://schemas.microsoft.com/office/drawing/2014/main" val="3233241462"/>
                        </a:ext>
                      </a:extLst>
                    </a:gridCol>
                  </a:tblGrid>
                  <a:tr h="767588">
                    <a:tc>
                      <a:txBody>
                        <a:bodyPr/>
                        <a:lstStyle/>
                        <a:p>
                          <a:endParaRPr lang="en-US"/>
                        </a:p>
                      </a:txBody>
                      <a:tcPr anchor="ctr">
                        <a:blipFill>
                          <a:blip r:embed="rId4"/>
                          <a:stretch>
                            <a:fillRect l="-62" t="-787" r="-5631" b="-3150"/>
                          </a:stretch>
                        </a:blipFill>
                      </a:tcPr>
                    </a:tc>
                    <a:tc>
                      <a:txBody>
                        <a:bodyPr/>
                        <a:lstStyle/>
                        <a:p>
                          <a:pPr algn="ctr"/>
                          <a:r>
                            <a:rPr lang="en-US" b="0">
                              <a:solidFill>
                                <a:schemeClr val="tx1"/>
                              </a:solidFill>
                              <a:latin typeface="Times New Roman" panose="02020603050405020304" pitchFamily="18" charset="0"/>
                              <a:cs typeface="Times New Roman" panose="02020603050405020304" pitchFamily="18" charset="0"/>
                            </a:rPr>
                            <a:t>(5)</a:t>
                          </a:r>
                          <a:endParaRPr lang="en-CA" b="0">
                            <a:solidFill>
                              <a:schemeClr val="tx1"/>
                            </a:solidFill>
                            <a:latin typeface="Times New Roman" panose="02020603050405020304" pitchFamily="18" charset="0"/>
                            <a:cs typeface="Times New Roman" panose="02020603050405020304" pitchFamily="18" charset="0"/>
                          </a:endParaRPr>
                        </a:p>
                      </a:txBody>
                      <a:tcPr anchor="ctr">
                        <a:noFill/>
                      </a:tcPr>
                    </a:tc>
                    <a:extLst>
                      <a:ext uri="{0D108BD9-81ED-4DB2-BD59-A6C34878D82A}">
                        <a16:rowId xmlns:a16="http://schemas.microsoft.com/office/drawing/2014/main" val="3562933215"/>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7" name="Table 6"/>
              <p:cNvGraphicFramePr>
                <a:graphicFrameLocks noGrp="1"/>
              </p:cNvGraphicFramePr>
              <p:nvPr>
                <p:extLst>
                  <p:ext uri="{D42A27DB-BD31-4B8C-83A1-F6EECF244321}">
                    <p14:modId xmlns:p14="http://schemas.microsoft.com/office/powerpoint/2010/main" val="3165469200"/>
                  </p:ext>
                </p:extLst>
              </p:nvPr>
            </p:nvGraphicFramePr>
            <p:xfrm>
              <a:off x="979054" y="3573658"/>
              <a:ext cx="10374746" cy="454152"/>
            </p:xfrm>
            <a:graphic>
              <a:graphicData uri="http://schemas.openxmlformats.org/drawingml/2006/table">
                <a:tbl>
                  <a:tblPr firstRow="1" bandRow="1">
                    <a:tableStyleId>{F5AB1C69-6EDB-4FF4-983F-18BD219EF322}</a:tableStyleId>
                  </a:tblPr>
                  <a:tblGrid>
                    <a:gridCol w="9842440">
                      <a:extLst>
                        <a:ext uri="{9D8B030D-6E8A-4147-A177-3AD203B41FA5}">
                          <a16:colId xmlns:a16="http://schemas.microsoft.com/office/drawing/2014/main" val="3511044755"/>
                        </a:ext>
                      </a:extLst>
                    </a:gridCol>
                    <a:gridCol w="532306">
                      <a:extLst>
                        <a:ext uri="{9D8B030D-6E8A-4147-A177-3AD203B41FA5}">
                          <a16:colId xmlns:a16="http://schemas.microsoft.com/office/drawing/2014/main" val="3233241462"/>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sSubSup>
                                  <m:sSubSupPr>
                                    <m:ctrlPr>
                                      <a:rPr lang="en-CA" sz="2000" b="1" i="1" kern="1200" smtClean="0">
                                        <a:solidFill>
                                          <a:schemeClr val="tx1"/>
                                        </a:solidFill>
                                        <a:effectLst/>
                                        <a:latin typeface="Cambria Math" panose="02040503050406030204" pitchFamily="18" charset="0"/>
                                        <a:ea typeface="+mn-ea"/>
                                        <a:cs typeface="+mn-cs"/>
                                      </a:rPr>
                                    </m:ctrlPr>
                                  </m:sSubSupPr>
                                  <m:e>
                                    <m:r>
                                      <a:rPr lang="en-US" sz="2000" b="1" i="1" kern="1200">
                                        <a:solidFill>
                                          <a:schemeClr val="tx1"/>
                                        </a:solidFill>
                                        <a:effectLst/>
                                        <a:latin typeface="Cambria Math" panose="02040503050406030204" pitchFamily="18" charset="0"/>
                                        <a:ea typeface="+mn-ea"/>
                                        <a:cs typeface="+mn-cs"/>
                                      </a:rPr>
                                      <m:t>𝐷</m:t>
                                    </m:r>
                                  </m:e>
                                  <m:sub>
                                    <m:r>
                                      <a:rPr lang="en-US" sz="2000" b="1" i="1" kern="1200">
                                        <a:solidFill>
                                          <a:schemeClr val="tx1"/>
                                        </a:solidFill>
                                        <a:effectLst/>
                                        <a:latin typeface="Cambria Math" panose="02040503050406030204" pitchFamily="18" charset="0"/>
                                        <a:ea typeface="+mn-ea"/>
                                        <a:cs typeface="+mn-cs"/>
                                      </a:rPr>
                                      <m:t>𝑡</m:t>
                                    </m:r>
                                  </m:sub>
                                  <m:sup>
                                    <m:r>
                                      <a:rPr lang="en-US" sz="2000" b="1" i="1" kern="1200">
                                        <a:solidFill>
                                          <a:schemeClr val="tx1"/>
                                        </a:solidFill>
                                        <a:effectLst/>
                                        <a:latin typeface="Cambria Math" panose="02040503050406030204" pitchFamily="18" charset="0"/>
                                        <a:ea typeface="+mn-ea"/>
                                        <a:cs typeface="+mn-cs"/>
                                      </a:rPr>
                                      <m:t>𝑙</m:t>
                                    </m:r>
                                    <m:r>
                                      <a:rPr lang="en-US" sz="2000" b="1" i="1" kern="1200">
                                        <a:solidFill>
                                          <a:schemeClr val="tx1"/>
                                        </a:solidFill>
                                        <a:effectLst/>
                                        <a:latin typeface="Cambria Math" panose="02040503050406030204" pitchFamily="18" charset="0"/>
                                        <a:ea typeface="+mn-ea"/>
                                        <a:cs typeface="+mn-cs"/>
                                      </a:rPr>
                                      <m:t>,</m:t>
                                    </m:r>
                                    <m:r>
                                      <a:rPr lang="en-US" sz="2000" b="1" i="1" kern="1200">
                                        <a:solidFill>
                                          <a:schemeClr val="tx1"/>
                                        </a:solidFill>
                                        <a:effectLst/>
                                        <a:latin typeface="Cambria Math" panose="02040503050406030204" pitchFamily="18" charset="0"/>
                                        <a:ea typeface="+mn-ea"/>
                                        <a:cs typeface="+mn-cs"/>
                                      </a:rPr>
                                      <m:t>𝑆</m:t>
                                    </m:r>
                                  </m:sup>
                                </m:sSubSup>
                                <m:r>
                                  <a:rPr lang="en-US" sz="2000" b="1" i="1" kern="1200">
                                    <a:solidFill>
                                      <a:schemeClr val="tx1"/>
                                    </a:solidFill>
                                    <a:effectLst/>
                                    <a:latin typeface="Cambria Math" panose="02040503050406030204" pitchFamily="18" charset="0"/>
                                    <a:ea typeface="+mn-ea"/>
                                    <a:cs typeface="+mn-cs"/>
                                  </a:rPr>
                                  <m:t>=</m:t>
                                </m:r>
                                <m:sSubSup>
                                  <m:sSubSupPr>
                                    <m:ctrlPr>
                                      <a:rPr lang="en-CA" sz="2000" b="1" i="1" kern="1200">
                                        <a:solidFill>
                                          <a:schemeClr val="tx1"/>
                                        </a:solidFill>
                                        <a:effectLst/>
                                        <a:latin typeface="Cambria Math" panose="02040503050406030204" pitchFamily="18" charset="0"/>
                                        <a:ea typeface="+mn-ea"/>
                                        <a:cs typeface="+mn-cs"/>
                                      </a:rPr>
                                    </m:ctrlPr>
                                  </m:sSubSupPr>
                                  <m:e>
                                    <m:r>
                                      <a:rPr lang="en-US" sz="2000" b="1" i="1" kern="1200">
                                        <a:solidFill>
                                          <a:schemeClr val="tx1"/>
                                        </a:solidFill>
                                        <a:effectLst/>
                                        <a:latin typeface="Cambria Math" panose="02040503050406030204" pitchFamily="18" charset="0"/>
                                        <a:ea typeface="+mn-ea"/>
                                        <a:cs typeface="+mn-cs"/>
                                      </a:rPr>
                                      <m:t>𝑝</m:t>
                                    </m:r>
                                  </m:e>
                                  <m:sub>
                                    <m:r>
                                      <a:rPr lang="en-US" sz="2000" b="1" i="1" kern="1200">
                                        <a:solidFill>
                                          <a:schemeClr val="tx1"/>
                                        </a:solidFill>
                                        <a:effectLst/>
                                        <a:latin typeface="Cambria Math" panose="02040503050406030204" pitchFamily="18" charset="0"/>
                                        <a:ea typeface="+mn-ea"/>
                                        <a:cs typeface="+mn-cs"/>
                                      </a:rPr>
                                      <m:t>𝑡</m:t>
                                    </m:r>
                                  </m:sub>
                                  <m:sup>
                                    <m:r>
                                      <a:rPr lang="en-US" sz="2000" b="1" i="1" kern="1200">
                                        <a:solidFill>
                                          <a:schemeClr val="tx1"/>
                                        </a:solidFill>
                                        <a:effectLst/>
                                        <a:latin typeface="Cambria Math" panose="02040503050406030204" pitchFamily="18" charset="0"/>
                                        <a:ea typeface="+mn-ea"/>
                                        <a:cs typeface="+mn-cs"/>
                                      </a:rPr>
                                      <m:t>𝑙</m:t>
                                    </m:r>
                                  </m:sup>
                                </m:sSubSup>
                                <m:r>
                                  <a:rPr lang="en-US" sz="2000" b="1" i="1" kern="1200">
                                    <a:solidFill>
                                      <a:schemeClr val="tx1"/>
                                    </a:solidFill>
                                    <a:effectLst/>
                                    <a:latin typeface="Cambria Math" panose="02040503050406030204" pitchFamily="18" charset="0"/>
                                    <a:ea typeface="+mn-ea"/>
                                    <a:cs typeface="+mn-cs"/>
                                  </a:rPr>
                                  <m:t>−</m:t>
                                </m:r>
                                <m:sSubSup>
                                  <m:sSubSupPr>
                                    <m:ctrlPr>
                                      <a:rPr lang="en-CA" sz="2000" b="1" i="1" kern="1200">
                                        <a:solidFill>
                                          <a:schemeClr val="tx1"/>
                                        </a:solidFill>
                                        <a:effectLst/>
                                        <a:latin typeface="Cambria Math" panose="02040503050406030204" pitchFamily="18" charset="0"/>
                                        <a:ea typeface="+mn-ea"/>
                                        <a:cs typeface="+mn-cs"/>
                                      </a:rPr>
                                    </m:ctrlPr>
                                  </m:sSubSupPr>
                                  <m:e>
                                    <m:r>
                                      <a:rPr lang="en-US" sz="2000" b="1" i="1" kern="1200">
                                        <a:solidFill>
                                          <a:schemeClr val="tx1"/>
                                        </a:solidFill>
                                        <a:effectLst/>
                                        <a:latin typeface="Cambria Math" panose="02040503050406030204" pitchFamily="18" charset="0"/>
                                        <a:ea typeface="+mn-ea"/>
                                        <a:cs typeface="+mn-cs"/>
                                      </a:rPr>
                                      <m:t>𝑃</m:t>
                                    </m:r>
                                  </m:e>
                                  <m:sub>
                                    <m:r>
                                      <a:rPr lang="en-US" sz="2000" b="1" i="1" kern="1200">
                                        <a:solidFill>
                                          <a:schemeClr val="tx1"/>
                                        </a:solidFill>
                                        <a:effectLst/>
                                        <a:latin typeface="Cambria Math" panose="02040503050406030204" pitchFamily="18" charset="0"/>
                                        <a:ea typeface="+mn-ea"/>
                                        <a:cs typeface="+mn-cs"/>
                                      </a:rPr>
                                      <m:t>1,</m:t>
                                    </m:r>
                                    <m:r>
                                      <a:rPr lang="en-US" sz="2000" b="1" i="1" kern="1200">
                                        <a:solidFill>
                                          <a:schemeClr val="tx1"/>
                                        </a:solidFill>
                                        <a:effectLst/>
                                        <a:latin typeface="Cambria Math" panose="02040503050406030204" pitchFamily="18" charset="0"/>
                                        <a:ea typeface="+mn-ea"/>
                                        <a:cs typeface="+mn-cs"/>
                                      </a:rPr>
                                      <m:t>𝑡</m:t>
                                    </m:r>
                                  </m:sub>
                                  <m:sup>
                                    <m:r>
                                      <a:rPr lang="en-US" sz="2000" b="1" i="1" kern="1200">
                                        <a:solidFill>
                                          <a:schemeClr val="tx1"/>
                                        </a:solidFill>
                                        <a:effectLst/>
                                        <a:latin typeface="Cambria Math" panose="02040503050406030204" pitchFamily="18" charset="0"/>
                                        <a:ea typeface="+mn-ea"/>
                                        <a:cs typeface="+mn-cs"/>
                                      </a:rPr>
                                      <m:t>𝑏</m:t>
                                    </m:r>
                                  </m:sup>
                                </m:sSubSup>
                              </m:oMath>
                            </m:oMathPara>
                          </a14:m>
                          <a:endParaRPr lang="en-CA" sz="1600" b="0" i="1">
                            <a:solidFill>
                              <a:schemeClr val="tx1"/>
                            </a:solidFill>
                            <a:latin typeface="Times New Roman" panose="02020603050405020304" pitchFamily="18" charset="0"/>
                            <a:cs typeface="Times New Roman" panose="02020603050405020304" pitchFamily="18" charset="0"/>
                          </a:endParaRPr>
                        </a:p>
                      </a:txBody>
                      <a:tcPr anchor="ctr">
                        <a:noFill/>
                      </a:tcPr>
                    </a:tc>
                    <a:tc>
                      <a:txBody>
                        <a:bodyPr/>
                        <a:lstStyle/>
                        <a:p>
                          <a:pPr algn="ctr"/>
                          <a:r>
                            <a:rPr lang="en-US" b="0">
                              <a:solidFill>
                                <a:schemeClr val="tx1"/>
                              </a:solidFill>
                              <a:latin typeface="Times New Roman" panose="02020603050405020304" pitchFamily="18" charset="0"/>
                              <a:cs typeface="Times New Roman" panose="02020603050405020304" pitchFamily="18" charset="0"/>
                            </a:rPr>
                            <a:t>(6)</a:t>
                          </a:r>
                          <a:endParaRPr lang="en-CA" b="0">
                            <a:solidFill>
                              <a:schemeClr val="tx1"/>
                            </a:solidFill>
                            <a:latin typeface="Times New Roman" panose="02020603050405020304" pitchFamily="18" charset="0"/>
                            <a:cs typeface="Times New Roman" panose="02020603050405020304" pitchFamily="18" charset="0"/>
                          </a:endParaRPr>
                        </a:p>
                      </a:txBody>
                      <a:tcPr anchor="ctr">
                        <a:noFill/>
                      </a:tcPr>
                    </a:tc>
                    <a:extLst>
                      <a:ext uri="{0D108BD9-81ED-4DB2-BD59-A6C34878D82A}">
                        <a16:rowId xmlns:a16="http://schemas.microsoft.com/office/drawing/2014/main" val="3562933215"/>
                      </a:ext>
                    </a:extLst>
                  </a:tr>
                </a:tbl>
              </a:graphicData>
            </a:graphic>
          </p:graphicFrame>
        </mc:Choice>
        <mc:Fallback xmlns="">
          <p:graphicFrame>
            <p:nvGraphicFramePr>
              <p:cNvPr id="7" name="Table 6"/>
              <p:cNvGraphicFramePr>
                <a:graphicFrameLocks noGrp="1"/>
              </p:cNvGraphicFramePr>
              <p:nvPr>
                <p:extLst>
                  <p:ext uri="{D42A27DB-BD31-4B8C-83A1-F6EECF244321}">
                    <p14:modId xmlns:p14="http://schemas.microsoft.com/office/powerpoint/2010/main" val="3165469200"/>
                  </p:ext>
                </p:extLst>
              </p:nvPr>
            </p:nvGraphicFramePr>
            <p:xfrm>
              <a:off x="979054" y="3573658"/>
              <a:ext cx="10374746" cy="454152"/>
            </p:xfrm>
            <a:graphic>
              <a:graphicData uri="http://schemas.openxmlformats.org/drawingml/2006/table">
                <a:tbl>
                  <a:tblPr firstRow="1" bandRow="1">
                    <a:tableStyleId>{F5AB1C69-6EDB-4FF4-983F-18BD219EF322}</a:tableStyleId>
                  </a:tblPr>
                  <a:tblGrid>
                    <a:gridCol w="9842440">
                      <a:extLst>
                        <a:ext uri="{9D8B030D-6E8A-4147-A177-3AD203B41FA5}">
                          <a16:colId xmlns:a16="http://schemas.microsoft.com/office/drawing/2014/main" val="3511044755"/>
                        </a:ext>
                      </a:extLst>
                    </a:gridCol>
                    <a:gridCol w="532306">
                      <a:extLst>
                        <a:ext uri="{9D8B030D-6E8A-4147-A177-3AD203B41FA5}">
                          <a16:colId xmlns:a16="http://schemas.microsoft.com/office/drawing/2014/main" val="3233241462"/>
                        </a:ext>
                      </a:extLst>
                    </a:gridCol>
                  </a:tblGrid>
                  <a:tr h="454152">
                    <a:tc>
                      <a:txBody>
                        <a:bodyPr/>
                        <a:lstStyle/>
                        <a:p>
                          <a:endParaRPr lang="en-US"/>
                        </a:p>
                      </a:txBody>
                      <a:tcPr anchor="ctr">
                        <a:blipFill>
                          <a:blip r:embed="rId5"/>
                          <a:stretch>
                            <a:fillRect l="-62" t="-1333" r="-5631" b="-10667"/>
                          </a:stretch>
                        </a:blipFill>
                      </a:tcPr>
                    </a:tc>
                    <a:tc>
                      <a:txBody>
                        <a:bodyPr/>
                        <a:lstStyle/>
                        <a:p>
                          <a:pPr algn="ctr"/>
                          <a:r>
                            <a:rPr lang="en-US" b="0">
                              <a:solidFill>
                                <a:schemeClr val="tx1"/>
                              </a:solidFill>
                              <a:latin typeface="Times New Roman" panose="02020603050405020304" pitchFamily="18" charset="0"/>
                              <a:cs typeface="Times New Roman" panose="02020603050405020304" pitchFamily="18" charset="0"/>
                            </a:rPr>
                            <a:t>(6)</a:t>
                          </a:r>
                          <a:endParaRPr lang="en-CA" b="0">
                            <a:solidFill>
                              <a:schemeClr val="tx1"/>
                            </a:solidFill>
                            <a:latin typeface="Times New Roman" panose="02020603050405020304" pitchFamily="18" charset="0"/>
                            <a:cs typeface="Times New Roman" panose="02020603050405020304" pitchFamily="18" charset="0"/>
                          </a:endParaRPr>
                        </a:p>
                      </a:txBody>
                      <a:tcPr anchor="ctr">
                        <a:noFill/>
                      </a:tcPr>
                    </a:tc>
                    <a:extLst>
                      <a:ext uri="{0D108BD9-81ED-4DB2-BD59-A6C34878D82A}">
                        <a16:rowId xmlns:a16="http://schemas.microsoft.com/office/drawing/2014/main" val="3562933215"/>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8" name="Table 7"/>
              <p:cNvGraphicFramePr>
                <a:graphicFrameLocks noGrp="1"/>
              </p:cNvGraphicFramePr>
              <p:nvPr>
                <p:extLst>
                  <p:ext uri="{D42A27DB-BD31-4B8C-83A1-F6EECF244321}">
                    <p14:modId xmlns:p14="http://schemas.microsoft.com/office/powerpoint/2010/main" val="354677390"/>
                  </p:ext>
                </p:extLst>
              </p:nvPr>
            </p:nvGraphicFramePr>
            <p:xfrm>
              <a:off x="979054" y="4061564"/>
              <a:ext cx="10374746" cy="454089"/>
            </p:xfrm>
            <a:graphic>
              <a:graphicData uri="http://schemas.openxmlformats.org/drawingml/2006/table">
                <a:tbl>
                  <a:tblPr firstRow="1" bandRow="1">
                    <a:tableStyleId>{F5AB1C69-6EDB-4FF4-983F-18BD219EF322}</a:tableStyleId>
                  </a:tblPr>
                  <a:tblGrid>
                    <a:gridCol w="9842440">
                      <a:extLst>
                        <a:ext uri="{9D8B030D-6E8A-4147-A177-3AD203B41FA5}">
                          <a16:colId xmlns:a16="http://schemas.microsoft.com/office/drawing/2014/main" val="3511044755"/>
                        </a:ext>
                      </a:extLst>
                    </a:gridCol>
                    <a:gridCol w="532306">
                      <a:extLst>
                        <a:ext uri="{9D8B030D-6E8A-4147-A177-3AD203B41FA5}">
                          <a16:colId xmlns:a16="http://schemas.microsoft.com/office/drawing/2014/main" val="3233241462"/>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sSubSup>
                                  <m:sSubSupPr>
                                    <m:ctrlPr>
                                      <a:rPr lang="en-CA" sz="2000" b="1" i="1" kern="1200" smtClean="0">
                                        <a:solidFill>
                                          <a:schemeClr val="tx1"/>
                                        </a:solidFill>
                                        <a:effectLst/>
                                        <a:latin typeface="Cambria Math" panose="02040503050406030204" pitchFamily="18" charset="0"/>
                                        <a:ea typeface="+mn-ea"/>
                                        <a:cs typeface="+mn-cs"/>
                                      </a:rPr>
                                    </m:ctrlPr>
                                  </m:sSubSupPr>
                                  <m:e>
                                    <m:r>
                                      <a:rPr lang="en-US" sz="2000" b="1" i="1" kern="1200">
                                        <a:solidFill>
                                          <a:schemeClr val="tx1"/>
                                        </a:solidFill>
                                        <a:effectLst/>
                                        <a:latin typeface="Cambria Math" panose="02040503050406030204" pitchFamily="18" charset="0"/>
                                        <a:ea typeface="+mn-ea"/>
                                        <a:cs typeface="+mn-cs"/>
                                      </a:rPr>
                                      <m:t>𝐷</m:t>
                                    </m:r>
                                  </m:e>
                                  <m:sub>
                                    <m:r>
                                      <a:rPr lang="en-US" sz="2000" b="1" i="1" kern="1200">
                                        <a:solidFill>
                                          <a:schemeClr val="tx1"/>
                                        </a:solidFill>
                                        <a:effectLst/>
                                        <a:latin typeface="Cambria Math" panose="02040503050406030204" pitchFamily="18" charset="0"/>
                                        <a:ea typeface="+mn-ea"/>
                                        <a:cs typeface="+mn-cs"/>
                                      </a:rPr>
                                      <m:t>𝑡</m:t>
                                    </m:r>
                                  </m:sub>
                                  <m:sup>
                                    <m:r>
                                      <a:rPr lang="en-US" sz="2000" b="1" i="1" kern="1200">
                                        <a:solidFill>
                                          <a:schemeClr val="tx1"/>
                                        </a:solidFill>
                                        <a:effectLst/>
                                        <a:latin typeface="Cambria Math" panose="02040503050406030204" pitchFamily="18" charset="0"/>
                                        <a:ea typeface="+mn-ea"/>
                                        <a:cs typeface="+mn-cs"/>
                                      </a:rPr>
                                      <m:t>𝑙</m:t>
                                    </m:r>
                                    <m:r>
                                      <a:rPr lang="en-US" sz="2000" b="1" i="1" kern="1200">
                                        <a:solidFill>
                                          <a:schemeClr val="tx1"/>
                                        </a:solidFill>
                                        <a:effectLst/>
                                        <a:latin typeface="Cambria Math" panose="02040503050406030204" pitchFamily="18" charset="0"/>
                                        <a:ea typeface="+mn-ea"/>
                                        <a:cs typeface="+mn-cs"/>
                                      </a:rPr>
                                      <m:t>,</m:t>
                                    </m:r>
                                    <m:r>
                                      <a:rPr lang="en-US" sz="2000" b="0" i="1" kern="1200" smtClean="0">
                                        <a:solidFill>
                                          <a:schemeClr val="tx1"/>
                                        </a:solidFill>
                                        <a:effectLst/>
                                        <a:latin typeface="Cambria Math" panose="02040503050406030204" pitchFamily="18" charset="0"/>
                                        <a:ea typeface="+mn-ea"/>
                                        <a:cs typeface="+mn-cs"/>
                                      </a:rPr>
                                      <m:t>𝐵</m:t>
                                    </m:r>
                                  </m:sup>
                                </m:sSubSup>
                                <m:r>
                                  <a:rPr lang="en-US" sz="2000" b="1" i="1" kern="1200">
                                    <a:solidFill>
                                      <a:schemeClr val="tx1"/>
                                    </a:solidFill>
                                    <a:effectLst/>
                                    <a:latin typeface="Cambria Math" panose="02040503050406030204" pitchFamily="18" charset="0"/>
                                    <a:ea typeface="+mn-ea"/>
                                    <a:cs typeface="+mn-cs"/>
                                  </a:rPr>
                                  <m:t>=</m:t>
                                </m:r>
                                <m:sSubSup>
                                  <m:sSubSupPr>
                                    <m:ctrlPr>
                                      <a:rPr lang="en-CA" sz="2000" b="1" i="1" kern="1200" smtClean="0">
                                        <a:solidFill>
                                          <a:schemeClr val="tx1"/>
                                        </a:solidFill>
                                        <a:effectLst/>
                                        <a:latin typeface="Cambria Math" panose="02040503050406030204" pitchFamily="18" charset="0"/>
                                        <a:ea typeface="+mn-ea"/>
                                        <a:cs typeface="+mn-cs"/>
                                      </a:rPr>
                                    </m:ctrlPr>
                                  </m:sSubSupPr>
                                  <m:e>
                                    <m:r>
                                      <a:rPr lang="en-US" sz="2000" b="1" i="1" kern="1200">
                                        <a:solidFill>
                                          <a:schemeClr val="tx1"/>
                                        </a:solidFill>
                                        <a:effectLst/>
                                        <a:latin typeface="Cambria Math" panose="02040503050406030204" pitchFamily="18" charset="0"/>
                                        <a:ea typeface="+mn-ea"/>
                                        <a:cs typeface="+mn-cs"/>
                                      </a:rPr>
                                      <m:t>𝑃</m:t>
                                    </m:r>
                                  </m:e>
                                  <m:sub>
                                    <m:r>
                                      <a:rPr lang="en-US" sz="2000" b="1" i="1" kern="1200">
                                        <a:solidFill>
                                          <a:schemeClr val="tx1"/>
                                        </a:solidFill>
                                        <a:effectLst/>
                                        <a:latin typeface="Cambria Math" panose="02040503050406030204" pitchFamily="18" charset="0"/>
                                        <a:ea typeface="+mn-ea"/>
                                        <a:cs typeface="+mn-cs"/>
                                      </a:rPr>
                                      <m:t>1,</m:t>
                                    </m:r>
                                    <m:r>
                                      <a:rPr lang="en-US" sz="2000" b="1" i="1" kern="1200">
                                        <a:solidFill>
                                          <a:schemeClr val="tx1"/>
                                        </a:solidFill>
                                        <a:effectLst/>
                                        <a:latin typeface="Cambria Math" panose="02040503050406030204" pitchFamily="18" charset="0"/>
                                        <a:ea typeface="+mn-ea"/>
                                        <a:cs typeface="+mn-cs"/>
                                      </a:rPr>
                                      <m:t>𝑡</m:t>
                                    </m:r>
                                  </m:sub>
                                  <m:sup>
                                    <m:r>
                                      <a:rPr lang="en-US" sz="2000" b="1" i="1" kern="1200">
                                        <a:solidFill>
                                          <a:schemeClr val="tx1"/>
                                        </a:solidFill>
                                        <a:effectLst/>
                                        <a:latin typeface="Cambria Math" panose="02040503050406030204" pitchFamily="18" charset="0"/>
                                        <a:ea typeface="+mn-ea"/>
                                        <a:cs typeface="+mn-cs"/>
                                      </a:rPr>
                                      <m:t>𝑎</m:t>
                                    </m:r>
                                  </m:sup>
                                </m:sSubSup>
                                <m:r>
                                  <a:rPr lang="en-US" sz="2000" b="1" i="1" kern="1200">
                                    <a:solidFill>
                                      <a:schemeClr val="tx1"/>
                                    </a:solidFill>
                                    <a:effectLst/>
                                    <a:latin typeface="Cambria Math" panose="02040503050406030204" pitchFamily="18" charset="0"/>
                                    <a:ea typeface="+mn-ea"/>
                                    <a:cs typeface="+mn-cs"/>
                                  </a:rPr>
                                  <m:t>−</m:t>
                                </m:r>
                                <m:sSubSup>
                                  <m:sSubSupPr>
                                    <m:ctrlPr>
                                      <a:rPr lang="en-CA" sz="2000" b="1" i="1" kern="1200">
                                        <a:solidFill>
                                          <a:schemeClr val="tx1"/>
                                        </a:solidFill>
                                        <a:effectLst/>
                                        <a:latin typeface="Cambria Math" panose="02040503050406030204" pitchFamily="18" charset="0"/>
                                        <a:ea typeface="+mn-ea"/>
                                        <a:cs typeface="+mn-cs"/>
                                      </a:rPr>
                                    </m:ctrlPr>
                                  </m:sSubSupPr>
                                  <m:e>
                                    <m:r>
                                      <a:rPr lang="en-US" sz="2000" b="1" i="1" kern="1200">
                                        <a:solidFill>
                                          <a:schemeClr val="tx1"/>
                                        </a:solidFill>
                                        <a:effectLst/>
                                        <a:latin typeface="Cambria Math" panose="02040503050406030204" pitchFamily="18" charset="0"/>
                                        <a:ea typeface="+mn-ea"/>
                                        <a:cs typeface="+mn-cs"/>
                                      </a:rPr>
                                      <m:t>𝑝</m:t>
                                    </m:r>
                                  </m:e>
                                  <m:sub>
                                    <m:r>
                                      <a:rPr lang="en-US" sz="2000" b="1" i="1" kern="1200">
                                        <a:solidFill>
                                          <a:schemeClr val="tx1"/>
                                        </a:solidFill>
                                        <a:effectLst/>
                                        <a:latin typeface="Cambria Math" panose="02040503050406030204" pitchFamily="18" charset="0"/>
                                        <a:ea typeface="+mn-ea"/>
                                        <a:cs typeface="+mn-cs"/>
                                      </a:rPr>
                                      <m:t>𝑡</m:t>
                                    </m:r>
                                  </m:sub>
                                  <m:sup>
                                    <m:r>
                                      <a:rPr lang="en-US" sz="2000" b="1" i="1" kern="1200">
                                        <a:solidFill>
                                          <a:schemeClr val="tx1"/>
                                        </a:solidFill>
                                        <a:effectLst/>
                                        <a:latin typeface="Cambria Math" panose="02040503050406030204" pitchFamily="18" charset="0"/>
                                        <a:ea typeface="+mn-ea"/>
                                        <a:cs typeface="+mn-cs"/>
                                      </a:rPr>
                                      <m:t>𝑙</m:t>
                                    </m:r>
                                  </m:sup>
                                </m:sSubSup>
                              </m:oMath>
                            </m:oMathPara>
                          </a14:m>
                          <a:endParaRPr lang="en-CA" sz="1600" b="0" i="1">
                            <a:solidFill>
                              <a:schemeClr val="tx1"/>
                            </a:solidFill>
                            <a:latin typeface="Times New Roman" panose="02020603050405020304" pitchFamily="18" charset="0"/>
                            <a:cs typeface="Times New Roman" panose="02020603050405020304" pitchFamily="18" charset="0"/>
                          </a:endParaRPr>
                        </a:p>
                      </a:txBody>
                      <a:tcPr anchor="ctr">
                        <a:noFill/>
                      </a:tcPr>
                    </a:tc>
                    <a:tc>
                      <a:txBody>
                        <a:bodyPr/>
                        <a:lstStyle/>
                        <a:p>
                          <a:pPr algn="ctr"/>
                          <a:r>
                            <a:rPr lang="en-US" b="0">
                              <a:solidFill>
                                <a:schemeClr val="tx1"/>
                              </a:solidFill>
                              <a:latin typeface="Times New Roman" panose="02020603050405020304" pitchFamily="18" charset="0"/>
                              <a:cs typeface="Times New Roman" panose="02020603050405020304" pitchFamily="18" charset="0"/>
                            </a:rPr>
                            <a:t>(7)</a:t>
                          </a:r>
                          <a:endParaRPr lang="en-CA" b="0">
                            <a:solidFill>
                              <a:schemeClr val="tx1"/>
                            </a:solidFill>
                            <a:latin typeface="Times New Roman" panose="02020603050405020304" pitchFamily="18" charset="0"/>
                            <a:cs typeface="Times New Roman" panose="02020603050405020304" pitchFamily="18" charset="0"/>
                          </a:endParaRPr>
                        </a:p>
                      </a:txBody>
                      <a:tcPr anchor="ctr">
                        <a:noFill/>
                      </a:tcPr>
                    </a:tc>
                    <a:extLst>
                      <a:ext uri="{0D108BD9-81ED-4DB2-BD59-A6C34878D82A}">
                        <a16:rowId xmlns:a16="http://schemas.microsoft.com/office/drawing/2014/main" val="3562933215"/>
                      </a:ext>
                    </a:extLst>
                  </a:tr>
                </a:tbl>
              </a:graphicData>
            </a:graphic>
          </p:graphicFrame>
        </mc:Choice>
        <mc:Fallback xmlns="">
          <p:graphicFrame>
            <p:nvGraphicFramePr>
              <p:cNvPr id="8" name="Table 7"/>
              <p:cNvGraphicFramePr>
                <a:graphicFrameLocks noGrp="1"/>
              </p:cNvGraphicFramePr>
              <p:nvPr>
                <p:extLst>
                  <p:ext uri="{D42A27DB-BD31-4B8C-83A1-F6EECF244321}">
                    <p14:modId xmlns:p14="http://schemas.microsoft.com/office/powerpoint/2010/main" val="354677390"/>
                  </p:ext>
                </p:extLst>
              </p:nvPr>
            </p:nvGraphicFramePr>
            <p:xfrm>
              <a:off x="979054" y="4061564"/>
              <a:ext cx="10374746" cy="454089"/>
            </p:xfrm>
            <a:graphic>
              <a:graphicData uri="http://schemas.openxmlformats.org/drawingml/2006/table">
                <a:tbl>
                  <a:tblPr firstRow="1" bandRow="1">
                    <a:tableStyleId>{F5AB1C69-6EDB-4FF4-983F-18BD219EF322}</a:tableStyleId>
                  </a:tblPr>
                  <a:tblGrid>
                    <a:gridCol w="9842440">
                      <a:extLst>
                        <a:ext uri="{9D8B030D-6E8A-4147-A177-3AD203B41FA5}">
                          <a16:colId xmlns:a16="http://schemas.microsoft.com/office/drawing/2014/main" val="3511044755"/>
                        </a:ext>
                      </a:extLst>
                    </a:gridCol>
                    <a:gridCol w="532306">
                      <a:extLst>
                        <a:ext uri="{9D8B030D-6E8A-4147-A177-3AD203B41FA5}">
                          <a16:colId xmlns:a16="http://schemas.microsoft.com/office/drawing/2014/main" val="3233241462"/>
                        </a:ext>
                      </a:extLst>
                    </a:gridCol>
                  </a:tblGrid>
                  <a:tr h="454089">
                    <a:tc>
                      <a:txBody>
                        <a:bodyPr/>
                        <a:lstStyle/>
                        <a:p>
                          <a:endParaRPr lang="en-US"/>
                        </a:p>
                      </a:txBody>
                      <a:tcPr anchor="ctr">
                        <a:blipFill>
                          <a:blip r:embed="rId6"/>
                          <a:stretch>
                            <a:fillRect l="-62" t="-1333" r="-5631" b="-12000"/>
                          </a:stretch>
                        </a:blipFill>
                      </a:tcPr>
                    </a:tc>
                    <a:tc>
                      <a:txBody>
                        <a:bodyPr/>
                        <a:lstStyle/>
                        <a:p>
                          <a:pPr algn="ctr"/>
                          <a:r>
                            <a:rPr lang="en-US" b="0">
                              <a:solidFill>
                                <a:schemeClr val="tx1"/>
                              </a:solidFill>
                              <a:latin typeface="Times New Roman" panose="02020603050405020304" pitchFamily="18" charset="0"/>
                              <a:cs typeface="Times New Roman" panose="02020603050405020304" pitchFamily="18" charset="0"/>
                            </a:rPr>
                            <a:t>(7)</a:t>
                          </a:r>
                          <a:endParaRPr lang="en-CA" b="0">
                            <a:solidFill>
                              <a:schemeClr val="tx1"/>
                            </a:solidFill>
                            <a:latin typeface="Times New Roman" panose="02020603050405020304" pitchFamily="18" charset="0"/>
                            <a:cs typeface="Times New Roman" panose="02020603050405020304" pitchFamily="18" charset="0"/>
                          </a:endParaRPr>
                        </a:p>
                      </a:txBody>
                      <a:tcPr anchor="ctr">
                        <a:noFill/>
                      </a:tcPr>
                    </a:tc>
                    <a:extLst>
                      <a:ext uri="{0D108BD9-81ED-4DB2-BD59-A6C34878D82A}">
                        <a16:rowId xmlns:a16="http://schemas.microsoft.com/office/drawing/2014/main" val="3562933215"/>
                      </a:ext>
                    </a:extLst>
                  </a:tr>
                </a:tbl>
              </a:graphicData>
            </a:graphic>
          </p:graphicFrame>
        </mc:Fallback>
      </mc:AlternateContent>
    </p:spTree>
    <p:extLst>
      <p:ext uri="{BB962C8B-B14F-4D97-AF65-F5344CB8AC3E}">
        <p14:creationId xmlns:p14="http://schemas.microsoft.com/office/powerpoint/2010/main" val="22242957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latin typeface="Times New Roman" panose="02020603050405020304" pitchFamily="18" charset="0"/>
                <a:cs typeface="Times New Roman" panose="02020603050405020304" pitchFamily="18" charset="0"/>
              </a:rPr>
              <a:t>Method – Trading Scheme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1497818"/>
                <a:ext cx="10515600" cy="4351338"/>
              </a:xfrm>
            </p:spPr>
            <p:txBody>
              <a:bodyPr>
                <a:noAutofit/>
              </a:bodyPr>
              <a:lstStyle/>
              <a:p>
                <a:pPr marL="433387" indent="-342900">
                  <a:lnSpc>
                    <a:spcPct val="120000"/>
                  </a:lnSpc>
                  <a:buClr>
                    <a:schemeClr val="accent6">
                      <a:lumMod val="50000"/>
                    </a:schemeClr>
                  </a:buClr>
                  <a:buSzPct val="120000"/>
                </a:pPr>
                <a:r>
                  <a:rPr lang="en-CA" sz="2400">
                    <a:latin typeface="Times New Roman" panose="02020603050405020304" pitchFamily="18" charset="0"/>
                    <a:cs typeface="Times New Roman" panose="02020603050405020304" pitchFamily="18" charset="0"/>
                  </a:rPr>
                  <a:t>Inventory change at time </a:t>
                </a:r>
                <a:r>
                  <a:rPr lang="en-CA" sz="2400" i="1">
                    <a:latin typeface="Times New Roman" panose="02020603050405020304" pitchFamily="18" charset="0"/>
                    <a:cs typeface="Times New Roman" panose="02020603050405020304" pitchFamily="18" charset="0"/>
                  </a:rPr>
                  <a:t>t</a:t>
                </a:r>
                <a:r>
                  <a:rPr lang="en-CA" sz="2400">
                    <a:latin typeface="Times New Roman" panose="02020603050405020304" pitchFamily="18" charset="0"/>
                    <a:cs typeface="Times New Roman" panose="02020603050405020304" pitchFamily="18" charset="0"/>
                  </a:rPr>
                  <a:t>  </a:t>
                </a:r>
                <a:endParaRPr lang="en-US" sz="2400">
                  <a:latin typeface="Times New Roman" panose="02020603050405020304" pitchFamily="18" charset="0"/>
                  <a:cs typeface="Times New Roman" panose="02020603050405020304" pitchFamily="18" charset="0"/>
                </a:endParaRPr>
              </a:p>
              <a:p>
                <a:pPr marL="90487" indent="0">
                  <a:lnSpc>
                    <a:spcPct val="120000"/>
                  </a:lnSpc>
                  <a:buClr>
                    <a:schemeClr val="accent6">
                      <a:lumMod val="50000"/>
                    </a:schemeClr>
                  </a:buClr>
                  <a:buSzPct val="120000"/>
                  <a:buNone/>
                </a:pPr>
                <a:endParaRPr lang="en-US" sz="2000">
                  <a:latin typeface="Times New Roman" panose="02020603050405020304" pitchFamily="18" charset="0"/>
                  <a:cs typeface="Times New Roman" panose="02020603050405020304" pitchFamily="18" charset="0"/>
                </a:endParaRPr>
              </a:p>
              <a:p>
                <a:pPr marL="433387" indent="-342900">
                  <a:lnSpc>
                    <a:spcPct val="120000"/>
                  </a:lnSpc>
                  <a:buClr>
                    <a:schemeClr val="accent6">
                      <a:lumMod val="50000"/>
                    </a:schemeClr>
                  </a:buClr>
                  <a:buSzPct val="120000"/>
                  <a:buFont typeface="Courier New" panose="02070309020205020404" pitchFamily="49" charset="0"/>
                  <a:buChar char="o"/>
                </a:pPr>
                <a:r>
                  <a:rPr lang="en-US" sz="2000">
                    <a:latin typeface="Times New Roman" panose="02020603050405020304" pitchFamily="18" charset="0"/>
                    <a:ea typeface="Arial Unicode MS" panose="020B0604020202020204"/>
                  </a:rPr>
                  <a:t>where </a:t>
                </a:r>
                <a14:m>
                  <m:oMath xmlns:m="http://schemas.openxmlformats.org/officeDocument/2006/math">
                    <m:sSubSup>
                      <m:sSubSupPr>
                        <m:ctrlPr>
                          <a:rPr lang="en-CA" sz="2000" i="1">
                            <a:effectLst/>
                            <a:latin typeface="Cambria Math" panose="02040503050406030204" pitchFamily="18" charset="0"/>
                          </a:rPr>
                        </m:ctrlPr>
                      </m:sSubSupPr>
                      <m:e>
                        <m:r>
                          <a:rPr lang="en-US" sz="2000" i="1">
                            <a:effectLst/>
                            <a:latin typeface="Cambria Math" panose="02040503050406030204" pitchFamily="18" charset="0"/>
                            <a:ea typeface="Arial Unicode MS" panose="020B0604020202020204"/>
                            <a:cs typeface="Times New Roman" panose="02020603050405020304" pitchFamily="18" charset="0"/>
                          </a:rPr>
                          <m:t>𝑣</m:t>
                        </m:r>
                      </m:e>
                      <m:sub>
                        <m:r>
                          <a:rPr lang="en-US" sz="2000" i="1">
                            <a:effectLst/>
                            <a:latin typeface="Cambria Math" panose="02040503050406030204" pitchFamily="18" charset="0"/>
                            <a:ea typeface="Arial Unicode MS" panose="020B0604020202020204"/>
                            <a:cs typeface="Times New Roman" panose="02020603050405020304" pitchFamily="18" charset="0"/>
                          </a:rPr>
                          <m:t>𝑡</m:t>
                        </m:r>
                      </m:sub>
                      <m:sup>
                        <m:r>
                          <a:rPr lang="en-US" sz="2000" i="1">
                            <a:effectLst/>
                            <a:latin typeface="Cambria Math" panose="02040503050406030204" pitchFamily="18" charset="0"/>
                            <a:ea typeface="Arial Unicode MS" panose="020B0604020202020204"/>
                            <a:cs typeface="Times New Roman" panose="02020603050405020304" pitchFamily="18" charset="0"/>
                          </a:rPr>
                          <m:t>𝑧</m:t>
                        </m:r>
                      </m:sup>
                    </m:sSubSup>
                  </m:oMath>
                </a14:m>
                <a:r>
                  <a:rPr lang="en-US" sz="2000">
                    <a:effectLst/>
                    <a:latin typeface="Times New Roman" panose="02020603050405020304" pitchFamily="18" charset="0"/>
                    <a:ea typeface="Helvetica Neue"/>
                  </a:rPr>
                  <a:t> is the rate of liquidation or acquisition and</a:t>
                </a:r>
                <a:r>
                  <a:rPr lang="en-US" sz="2000">
                    <a:effectLst/>
                    <a:latin typeface="Times New Roman" panose="02020603050405020304" pitchFamily="18" charset="0"/>
                    <a:ea typeface="Arial Unicode MS" panose="020B0604020202020204"/>
                  </a:rPr>
                  <a:t>  </a:t>
                </a:r>
                <a14:m>
                  <m:oMath xmlns:m="http://schemas.openxmlformats.org/officeDocument/2006/math">
                    <m:sSubSup>
                      <m:sSubSupPr>
                        <m:ctrlPr>
                          <a:rPr lang="en-CA" sz="2000" i="1">
                            <a:effectLst/>
                            <a:latin typeface="Cambria Math" panose="02040503050406030204" pitchFamily="18" charset="0"/>
                          </a:rPr>
                        </m:ctrlPr>
                      </m:sSubSupPr>
                      <m:e>
                        <m:r>
                          <a:rPr lang="en-US" sz="2000" i="1">
                            <a:effectLst/>
                            <a:latin typeface="Cambria Math" panose="02040503050406030204" pitchFamily="18" charset="0"/>
                            <a:ea typeface="Arial Unicode MS" panose="020B0604020202020204"/>
                            <a:cs typeface="Times New Roman" panose="02020603050405020304" pitchFamily="18" charset="0"/>
                          </a:rPr>
                          <m:t>𝑉</m:t>
                        </m:r>
                      </m:e>
                      <m:sub>
                        <m:r>
                          <a:rPr lang="en-US" sz="2000" i="1">
                            <a:effectLst/>
                            <a:latin typeface="Cambria Math" panose="02040503050406030204" pitchFamily="18" charset="0"/>
                            <a:ea typeface="Arial Unicode MS" panose="020B0604020202020204"/>
                            <a:cs typeface="Times New Roman" panose="02020603050405020304" pitchFamily="18" charset="0"/>
                          </a:rPr>
                          <m:t>𝑡</m:t>
                        </m:r>
                      </m:sub>
                      <m:sup>
                        <m:r>
                          <a:rPr lang="en-US" sz="2000" i="1">
                            <a:effectLst/>
                            <a:latin typeface="Cambria Math" panose="02040503050406030204" pitchFamily="18" charset="0"/>
                            <a:ea typeface="Arial Unicode MS" panose="020B0604020202020204"/>
                            <a:cs typeface="Times New Roman" panose="02020603050405020304" pitchFamily="18" charset="0"/>
                          </a:rPr>
                          <m:t>𝑆</m:t>
                        </m:r>
                      </m:sup>
                    </m:sSubSup>
                    <m:r>
                      <a:rPr lang="en-US" sz="2000" i="1">
                        <a:effectLst/>
                        <a:latin typeface="Cambria Math" panose="02040503050406030204" pitchFamily="18" charset="0"/>
                        <a:ea typeface="Arial Unicode MS" panose="020B0604020202020204"/>
                        <a:cs typeface="Times New Roman" panose="02020603050405020304" pitchFamily="18" charset="0"/>
                      </a:rPr>
                      <m:t>≤</m:t>
                    </m:r>
                    <m:sSubSup>
                      <m:sSubSupPr>
                        <m:ctrlPr>
                          <a:rPr lang="en-CA" sz="2000" i="1">
                            <a:effectLst/>
                            <a:latin typeface="Cambria Math" panose="02040503050406030204" pitchFamily="18" charset="0"/>
                          </a:rPr>
                        </m:ctrlPr>
                      </m:sSubSupPr>
                      <m:e>
                        <m:r>
                          <a:rPr lang="en-US" sz="2000" i="1">
                            <a:effectLst/>
                            <a:latin typeface="Cambria Math" panose="02040503050406030204" pitchFamily="18" charset="0"/>
                            <a:ea typeface="Arial Unicode MS" panose="020B0604020202020204"/>
                            <a:cs typeface="Times New Roman" panose="02020603050405020304" pitchFamily="18" charset="0"/>
                          </a:rPr>
                          <m:t>𝑣</m:t>
                        </m:r>
                      </m:e>
                      <m:sub>
                        <m:r>
                          <a:rPr lang="en-US" sz="2000" i="1">
                            <a:effectLst/>
                            <a:latin typeface="Cambria Math" panose="02040503050406030204" pitchFamily="18" charset="0"/>
                            <a:ea typeface="Arial Unicode MS" panose="020B0604020202020204"/>
                            <a:cs typeface="Times New Roman" panose="02020603050405020304" pitchFamily="18" charset="0"/>
                          </a:rPr>
                          <m:t>𝑡</m:t>
                        </m:r>
                      </m:sub>
                      <m:sup>
                        <m:r>
                          <a:rPr lang="en-US" sz="2000" i="1">
                            <a:effectLst/>
                            <a:latin typeface="Cambria Math" panose="02040503050406030204" pitchFamily="18" charset="0"/>
                            <a:ea typeface="Arial Unicode MS" panose="020B0604020202020204"/>
                            <a:cs typeface="Times New Roman" panose="02020603050405020304" pitchFamily="18" charset="0"/>
                          </a:rPr>
                          <m:t>𝑆</m:t>
                        </m:r>
                      </m:sup>
                    </m:sSubSup>
                    <m:r>
                      <a:rPr lang="en-US" sz="2000" i="1">
                        <a:effectLst/>
                        <a:latin typeface="Cambria Math" panose="02040503050406030204" pitchFamily="18" charset="0"/>
                        <a:ea typeface="Arial Unicode MS" panose="020B0604020202020204"/>
                        <a:cs typeface="Times New Roman" panose="02020603050405020304" pitchFamily="18" charset="0"/>
                      </a:rPr>
                      <m:t>≤0</m:t>
                    </m:r>
                  </m:oMath>
                </a14:m>
                <a:r>
                  <a:rPr lang="en-US" sz="2000">
                    <a:effectLst/>
                    <a:latin typeface="Times New Roman" panose="02020603050405020304" pitchFamily="18" charset="0"/>
                    <a:ea typeface="Helvetica Neue"/>
                  </a:rPr>
                  <a:t> and </a:t>
                </a:r>
                <a14:m>
                  <m:oMath xmlns:m="http://schemas.openxmlformats.org/officeDocument/2006/math">
                    <m:r>
                      <a:rPr lang="en-US" sz="2000" i="1">
                        <a:effectLst/>
                        <a:latin typeface="Cambria Math" panose="02040503050406030204" pitchFamily="18" charset="0"/>
                        <a:ea typeface="Helvetica Neue"/>
                        <a:cs typeface="Times New Roman" panose="02020603050405020304" pitchFamily="18" charset="0"/>
                      </a:rPr>
                      <m:t>0≤</m:t>
                    </m:r>
                    <m:sSubSup>
                      <m:sSubSupPr>
                        <m:ctrlPr>
                          <a:rPr lang="en-CA" sz="2000" i="1">
                            <a:effectLst/>
                            <a:latin typeface="Cambria Math" panose="02040503050406030204" pitchFamily="18" charset="0"/>
                          </a:rPr>
                        </m:ctrlPr>
                      </m:sSubSupPr>
                      <m:e>
                        <m:r>
                          <a:rPr lang="en-US" sz="2000" i="1">
                            <a:effectLst/>
                            <a:latin typeface="Cambria Math" panose="02040503050406030204" pitchFamily="18" charset="0"/>
                            <a:ea typeface="Arial Unicode MS" panose="020B0604020202020204"/>
                            <a:cs typeface="Times New Roman" panose="02020603050405020304" pitchFamily="18" charset="0"/>
                          </a:rPr>
                          <m:t>𝑣</m:t>
                        </m:r>
                      </m:e>
                      <m:sub>
                        <m:r>
                          <a:rPr lang="en-US" sz="2000" i="1">
                            <a:effectLst/>
                            <a:latin typeface="Cambria Math" panose="02040503050406030204" pitchFamily="18" charset="0"/>
                            <a:ea typeface="Arial Unicode MS" panose="020B0604020202020204"/>
                            <a:cs typeface="Times New Roman" panose="02020603050405020304" pitchFamily="18" charset="0"/>
                          </a:rPr>
                          <m:t>𝑡</m:t>
                        </m:r>
                      </m:sub>
                      <m:sup>
                        <m:r>
                          <a:rPr lang="en-US" sz="2000" i="1">
                            <a:effectLst/>
                            <a:latin typeface="Cambria Math" panose="02040503050406030204" pitchFamily="18" charset="0"/>
                            <a:ea typeface="Arial Unicode MS" panose="020B0604020202020204"/>
                            <a:cs typeface="Times New Roman" panose="02020603050405020304" pitchFamily="18" charset="0"/>
                          </a:rPr>
                          <m:t>𝐵</m:t>
                        </m:r>
                      </m:sup>
                    </m:sSubSup>
                    <m:r>
                      <a:rPr lang="en-US" sz="2000" i="1">
                        <a:effectLst/>
                        <a:latin typeface="Cambria Math" panose="02040503050406030204" pitchFamily="18" charset="0"/>
                        <a:ea typeface="Arial Unicode MS" panose="020B0604020202020204"/>
                        <a:cs typeface="Times New Roman" panose="02020603050405020304" pitchFamily="18" charset="0"/>
                      </a:rPr>
                      <m:t>≤</m:t>
                    </m:r>
                    <m:sSubSup>
                      <m:sSubSupPr>
                        <m:ctrlPr>
                          <a:rPr lang="en-CA" sz="2000" i="1">
                            <a:effectLst/>
                            <a:latin typeface="Cambria Math" panose="02040503050406030204" pitchFamily="18" charset="0"/>
                          </a:rPr>
                        </m:ctrlPr>
                      </m:sSubSupPr>
                      <m:e>
                        <m:r>
                          <a:rPr lang="en-US" sz="2000" i="1">
                            <a:effectLst/>
                            <a:latin typeface="Cambria Math" panose="02040503050406030204" pitchFamily="18" charset="0"/>
                            <a:ea typeface="Arial Unicode MS" panose="020B0604020202020204"/>
                            <a:cs typeface="Times New Roman" panose="02020603050405020304" pitchFamily="18" charset="0"/>
                          </a:rPr>
                          <m:t>𝑉</m:t>
                        </m:r>
                      </m:e>
                      <m:sub>
                        <m:r>
                          <a:rPr lang="en-US" sz="2000" i="1">
                            <a:effectLst/>
                            <a:latin typeface="Cambria Math" panose="02040503050406030204" pitchFamily="18" charset="0"/>
                            <a:ea typeface="Arial Unicode MS" panose="020B0604020202020204"/>
                            <a:cs typeface="Times New Roman" panose="02020603050405020304" pitchFamily="18" charset="0"/>
                          </a:rPr>
                          <m:t>𝑡</m:t>
                        </m:r>
                      </m:sub>
                      <m:sup>
                        <m:r>
                          <a:rPr lang="en-US" sz="2000" i="1">
                            <a:effectLst/>
                            <a:latin typeface="Cambria Math" panose="02040503050406030204" pitchFamily="18" charset="0"/>
                            <a:ea typeface="Arial Unicode MS" panose="020B0604020202020204"/>
                            <a:cs typeface="Times New Roman" panose="02020603050405020304" pitchFamily="18" charset="0"/>
                          </a:rPr>
                          <m:t>𝐵</m:t>
                        </m:r>
                      </m:sup>
                    </m:sSubSup>
                  </m:oMath>
                </a14:m>
                <a:endParaRPr lang="en-US" sz="2000">
                  <a:effectLst/>
                  <a:latin typeface="Times New Roman" panose="02020603050405020304" pitchFamily="18" charset="0"/>
                  <a:ea typeface="Helvetica Neue"/>
                </a:endParaRPr>
              </a:p>
              <a:p>
                <a:pPr marL="433387" indent="-342900">
                  <a:lnSpc>
                    <a:spcPct val="120000"/>
                  </a:lnSpc>
                  <a:buClr>
                    <a:schemeClr val="accent6">
                      <a:lumMod val="50000"/>
                    </a:schemeClr>
                  </a:buClr>
                  <a:buSzPct val="120000"/>
                  <a:buFont typeface="Courier New" panose="02070309020205020404" pitchFamily="49" charset="0"/>
                  <a:buChar char="o"/>
                </a:pPr>
                <a14:m>
                  <m:oMath xmlns:m="http://schemas.openxmlformats.org/officeDocument/2006/math">
                    <m:sSubSup>
                      <m:sSubSupPr>
                        <m:ctrlPr>
                          <a:rPr lang="en-CA" sz="2000" i="1">
                            <a:effectLst/>
                            <a:latin typeface="Cambria Math" panose="02040503050406030204" pitchFamily="18" charset="0"/>
                          </a:rPr>
                        </m:ctrlPr>
                      </m:sSubSupPr>
                      <m:e>
                        <m:r>
                          <a:rPr lang="en-US" sz="2000" i="1">
                            <a:effectLst/>
                            <a:latin typeface="Cambria Math" panose="02040503050406030204" pitchFamily="18" charset="0"/>
                            <a:ea typeface="Arial Unicode MS" panose="020B0604020202020204"/>
                            <a:cs typeface="Times New Roman" panose="02020603050405020304" pitchFamily="18" charset="0"/>
                          </a:rPr>
                          <m:t>𝑉</m:t>
                        </m:r>
                      </m:e>
                      <m:sub>
                        <m:r>
                          <a:rPr lang="en-US" sz="2000" i="1">
                            <a:effectLst/>
                            <a:latin typeface="Cambria Math" panose="02040503050406030204" pitchFamily="18" charset="0"/>
                            <a:ea typeface="Arial Unicode MS" panose="020B0604020202020204"/>
                            <a:cs typeface="Times New Roman" panose="02020603050405020304" pitchFamily="18" charset="0"/>
                          </a:rPr>
                          <m:t>𝑡</m:t>
                        </m:r>
                      </m:sub>
                      <m:sup>
                        <m:r>
                          <a:rPr lang="en-US" sz="2000" i="1">
                            <a:effectLst/>
                            <a:latin typeface="Cambria Math" panose="02040503050406030204" pitchFamily="18" charset="0"/>
                            <a:ea typeface="Arial Unicode MS" panose="020B0604020202020204"/>
                            <a:cs typeface="Times New Roman" panose="02020603050405020304" pitchFamily="18" charset="0"/>
                          </a:rPr>
                          <m:t>𝑆</m:t>
                        </m:r>
                      </m:sup>
                    </m:sSubSup>
                  </m:oMath>
                </a14:m>
                <a:r>
                  <a:rPr lang="en-US" sz="2000">
                    <a:effectLst/>
                    <a:latin typeface="Times New Roman" panose="02020603050405020304" pitchFamily="18" charset="0"/>
                    <a:ea typeface="Helvetica Neue"/>
                  </a:rPr>
                  <a:t> is the total number of contracts possible to liquidate – the LOB’s depth on the bid side </a:t>
                </a:r>
                <a:endParaRPr lang="en-US" sz="2000" i="1">
                  <a:effectLst/>
                  <a:latin typeface="Cambria Math" panose="02040503050406030204" pitchFamily="18" charset="0"/>
                </a:endParaRPr>
              </a:p>
              <a:p>
                <a:pPr marL="433387" indent="-342900">
                  <a:lnSpc>
                    <a:spcPct val="120000"/>
                  </a:lnSpc>
                  <a:buClr>
                    <a:schemeClr val="accent6">
                      <a:lumMod val="50000"/>
                    </a:schemeClr>
                  </a:buClr>
                  <a:buSzPct val="120000"/>
                  <a:buFont typeface="Courier New" panose="02070309020205020404" pitchFamily="49" charset="0"/>
                  <a:buChar char="o"/>
                </a:pPr>
                <a14:m>
                  <m:oMath xmlns:m="http://schemas.openxmlformats.org/officeDocument/2006/math">
                    <m:sSubSup>
                      <m:sSubSupPr>
                        <m:ctrlPr>
                          <a:rPr lang="en-CA" sz="2000" i="1">
                            <a:effectLst/>
                            <a:latin typeface="Cambria Math" panose="02040503050406030204" pitchFamily="18" charset="0"/>
                          </a:rPr>
                        </m:ctrlPr>
                      </m:sSubSupPr>
                      <m:e>
                        <m:r>
                          <a:rPr lang="en-US" sz="2000" i="1">
                            <a:effectLst/>
                            <a:latin typeface="Cambria Math" panose="02040503050406030204" pitchFamily="18" charset="0"/>
                            <a:ea typeface="Arial Unicode MS" panose="020B0604020202020204"/>
                            <a:cs typeface="Times New Roman" panose="02020603050405020304" pitchFamily="18" charset="0"/>
                          </a:rPr>
                          <m:t>𝑉</m:t>
                        </m:r>
                      </m:e>
                      <m:sub>
                        <m:r>
                          <a:rPr lang="en-US" sz="2000" i="1">
                            <a:effectLst/>
                            <a:latin typeface="Cambria Math" panose="02040503050406030204" pitchFamily="18" charset="0"/>
                            <a:ea typeface="Arial Unicode MS" panose="020B0604020202020204"/>
                            <a:cs typeface="Times New Roman" panose="02020603050405020304" pitchFamily="18" charset="0"/>
                          </a:rPr>
                          <m:t>𝑡</m:t>
                        </m:r>
                      </m:sub>
                      <m:sup>
                        <m:r>
                          <a:rPr lang="en-US" sz="2000" i="1">
                            <a:effectLst/>
                            <a:latin typeface="Cambria Math" panose="02040503050406030204" pitchFamily="18" charset="0"/>
                            <a:ea typeface="Arial Unicode MS" panose="020B0604020202020204"/>
                            <a:cs typeface="Times New Roman" panose="02020603050405020304" pitchFamily="18" charset="0"/>
                          </a:rPr>
                          <m:t>𝐵</m:t>
                        </m:r>
                      </m:sup>
                    </m:sSubSup>
                  </m:oMath>
                </a14:m>
                <a:r>
                  <a:rPr lang="en-US" sz="2000">
                    <a:effectLst/>
                    <a:latin typeface="Times New Roman" panose="02020603050405020304" pitchFamily="18" charset="0"/>
                    <a:ea typeface="Helvetica Neue"/>
                  </a:rPr>
                  <a:t> is the total number of contracts available to acquire – the LOB’s depth on the ask side</a:t>
                </a:r>
              </a:p>
              <a:p>
                <a:pPr marL="433387" indent="-342900">
                  <a:lnSpc>
                    <a:spcPct val="120000"/>
                  </a:lnSpc>
                  <a:buClr>
                    <a:schemeClr val="accent6">
                      <a:lumMod val="50000"/>
                    </a:schemeClr>
                  </a:buClr>
                  <a:buSzPct val="120000"/>
                </a:pPr>
                <a:r>
                  <a:rPr lang="en-US" sz="2400">
                    <a:latin typeface="Times New Roman" panose="02020603050405020304" pitchFamily="18" charset="0"/>
                    <a:ea typeface="Helvetica Neue"/>
                  </a:rPr>
                  <a:t>Trader </a:t>
                </a:r>
                <a14:m>
                  <m:oMath xmlns:m="http://schemas.openxmlformats.org/officeDocument/2006/math">
                    <m:r>
                      <a:rPr lang="en-US" sz="2400" b="0" i="1" smtClean="0">
                        <a:effectLst/>
                        <a:latin typeface="Cambria Math" panose="02040503050406030204" pitchFamily="18" charset="0"/>
                        <a:ea typeface="Arial Unicode MS" panose="020B0604020202020204"/>
                        <a:cs typeface="Times New Roman" panose="02020603050405020304" pitchFamily="18" charset="0"/>
                      </a:rPr>
                      <m:t>𝑧</m:t>
                    </m:r>
                  </m:oMath>
                </a14:m>
                <a:r>
                  <a:rPr lang="en-US" sz="2400">
                    <a:effectLst/>
                    <a:latin typeface="Times New Roman" panose="02020603050405020304" pitchFamily="18" charset="0"/>
                    <a:ea typeface="Helvetica Neue"/>
                  </a:rPr>
                  <a:t>’s cash flow at time </a:t>
                </a:r>
                <a14:m>
                  <m:oMath xmlns:m="http://schemas.openxmlformats.org/officeDocument/2006/math">
                    <m:r>
                      <a:rPr lang="en-US" sz="2400" i="1">
                        <a:effectLst/>
                        <a:latin typeface="Cambria Math" panose="02040503050406030204" pitchFamily="18" charset="0"/>
                        <a:ea typeface="Arial Unicode MS" panose="020B0604020202020204"/>
                        <a:cs typeface="Times New Roman" panose="02020603050405020304" pitchFamily="18" charset="0"/>
                      </a:rPr>
                      <m:t>𝑡</m:t>
                    </m:r>
                  </m:oMath>
                </a14:m>
                <a:r>
                  <a:rPr lang="en-US" sz="2400">
                    <a:effectLst/>
                    <a:latin typeface="Times New Roman" panose="02020603050405020304" pitchFamily="18" charset="0"/>
                    <a:ea typeface="Arial Unicode MS" panose="020B0604020202020204"/>
                  </a:rPr>
                  <a:t> a</a:t>
                </a:r>
                <a:r>
                  <a:rPr lang="en-US" sz="2400">
                    <a:latin typeface="Times New Roman" panose="02020603050405020304" pitchFamily="18" charset="0"/>
                    <a:ea typeface="Helvetica Neue"/>
                  </a:rPr>
                  <a:t>nd her total cash flow at time </a:t>
                </a:r>
                <a14:m>
                  <m:oMath xmlns:m="http://schemas.openxmlformats.org/officeDocument/2006/math">
                    <m:r>
                      <a:rPr lang="en-US" sz="2400" i="1">
                        <a:effectLst/>
                        <a:latin typeface="Cambria Math" panose="02040503050406030204" pitchFamily="18" charset="0"/>
                        <a:ea typeface="Arial Unicode MS" panose="020B0604020202020204"/>
                        <a:cs typeface="Times New Roman" panose="02020603050405020304" pitchFamily="18" charset="0"/>
                      </a:rPr>
                      <m:t>𝑇</m:t>
                    </m:r>
                  </m:oMath>
                </a14:m>
                <a:r>
                  <a:rPr lang="en-US" sz="2000">
                    <a:effectLst/>
                    <a:latin typeface="Times New Roman" panose="02020603050405020304" pitchFamily="18" charset="0"/>
                    <a:ea typeface="Helvetica Neue"/>
                  </a:rPr>
                  <a:t> </a:t>
                </a:r>
                <a:endParaRPr lang="en-US" sz="2000">
                  <a:latin typeface="Times New Roman" panose="02020603050405020304" pitchFamily="18" charset="0"/>
                  <a:cs typeface="Times New Roman" panose="0202060305040502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497818"/>
                <a:ext cx="10515600" cy="4351338"/>
              </a:xfrm>
              <a:blipFill>
                <a:blip r:embed="rId3"/>
                <a:stretch>
                  <a:fillRect l="-232" t="-140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4" name="Table 3"/>
              <p:cNvGraphicFramePr>
                <a:graphicFrameLocks noGrp="1"/>
              </p:cNvGraphicFramePr>
              <p:nvPr>
                <p:extLst>
                  <p:ext uri="{D42A27DB-BD31-4B8C-83A1-F6EECF244321}">
                    <p14:modId xmlns:p14="http://schemas.microsoft.com/office/powerpoint/2010/main" val="2295520355"/>
                  </p:ext>
                </p:extLst>
              </p:nvPr>
            </p:nvGraphicFramePr>
            <p:xfrm>
              <a:off x="979054" y="2056047"/>
              <a:ext cx="10374746" cy="396240"/>
            </p:xfrm>
            <a:graphic>
              <a:graphicData uri="http://schemas.openxmlformats.org/drawingml/2006/table">
                <a:tbl>
                  <a:tblPr firstRow="1" bandRow="1">
                    <a:tableStyleId>{F5AB1C69-6EDB-4FF4-983F-18BD219EF322}</a:tableStyleId>
                  </a:tblPr>
                  <a:tblGrid>
                    <a:gridCol w="9842440">
                      <a:extLst>
                        <a:ext uri="{9D8B030D-6E8A-4147-A177-3AD203B41FA5}">
                          <a16:colId xmlns:a16="http://schemas.microsoft.com/office/drawing/2014/main" val="3511044755"/>
                        </a:ext>
                      </a:extLst>
                    </a:gridCol>
                    <a:gridCol w="532306">
                      <a:extLst>
                        <a:ext uri="{9D8B030D-6E8A-4147-A177-3AD203B41FA5}">
                          <a16:colId xmlns:a16="http://schemas.microsoft.com/office/drawing/2014/main" val="3233241462"/>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en-US" sz="2000" b="1" i="1" kern="1200" smtClean="0">
                                    <a:solidFill>
                                      <a:schemeClr val="tx1"/>
                                    </a:solidFill>
                                    <a:effectLst/>
                                    <a:latin typeface="Cambria Math" panose="02040503050406030204" pitchFamily="18" charset="0"/>
                                    <a:ea typeface="+mn-ea"/>
                                    <a:cs typeface="+mn-cs"/>
                                  </a:rPr>
                                  <m:t>𝑑</m:t>
                                </m:r>
                                <m:sSubSup>
                                  <m:sSubSupPr>
                                    <m:ctrlPr>
                                      <a:rPr lang="en-CA" sz="2000" b="1" i="1" kern="1200" smtClean="0">
                                        <a:solidFill>
                                          <a:schemeClr val="tx1"/>
                                        </a:solidFill>
                                        <a:effectLst/>
                                        <a:latin typeface="Cambria Math" panose="02040503050406030204" pitchFamily="18" charset="0"/>
                                        <a:ea typeface="+mn-ea"/>
                                        <a:cs typeface="+mn-cs"/>
                                      </a:rPr>
                                    </m:ctrlPr>
                                  </m:sSubSupPr>
                                  <m:e>
                                    <m:r>
                                      <a:rPr lang="en-US" sz="2000" b="1" i="1" kern="1200">
                                        <a:solidFill>
                                          <a:schemeClr val="tx1"/>
                                        </a:solidFill>
                                        <a:effectLst/>
                                        <a:latin typeface="Cambria Math" panose="02040503050406030204" pitchFamily="18" charset="0"/>
                                        <a:ea typeface="+mn-ea"/>
                                        <a:cs typeface="+mn-cs"/>
                                      </a:rPr>
                                      <m:t>𝑞</m:t>
                                    </m:r>
                                  </m:e>
                                  <m:sub>
                                    <m:r>
                                      <a:rPr lang="en-US" sz="2000" b="1" i="1" kern="1200">
                                        <a:solidFill>
                                          <a:schemeClr val="tx1"/>
                                        </a:solidFill>
                                        <a:effectLst/>
                                        <a:latin typeface="Cambria Math" panose="02040503050406030204" pitchFamily="18" charset="0"/>
                                        <a:ea typeface="+mn-ea"/>
                                        <a:cs typeface="+mn-cs"/>
                                      </a:rPr>
                                      <m:t>𝑡</m:t>
                                    </m:r>
                                  </m:sub>
                                  <m:sup>
                                    <m:r>
                                      <a:rPr lang="en-US" sz="2000" b="1" i="1" kern="1200">
                                        <a:solidFill>
                                          <a:schemeClr val="tx1"/>
                                        </a:solidFill>
                                        <a:effectLst/>
                                        <a:latin typeface="Cambria Math" panose="02040503050406030204" pitchFamily="18" charset="0"/>
                                        <a:ea typeface="+mn-ea"/>
                                        <a:cs typeface="+mn-cs"/>
                                      </a:rPr>
                                      <m:t>𝑧</m:t>
                                    </m:r>
                                  </m:sup>
                                </m:sSubSup>
                                <m:r>
                                  <a:rPr lang="en-US" sz="2000" b="1" i="1" kern="1200">
                                    <a:solidFill>
                                      <a:schemeClr val="tx1"/>
                                    </a:solidFill>
                                    <a:effectLst/>
                                    <a:latin typeface="Cambria Math" panose="02040503050406030204" pitchFamily="18" charset="0"/>
                                    <a:ea typeface="+mn-ea"/>
                                    <a:cs typeface="+mn-cs"/>
                                  </a:rPr>
                                  <m:t>=</m:t>
                                </m:r>
                                <m:sSubSup>
                                  <m:sSubSupPr>
                                    <m:ctrlPr>
                                      <a:rPr lang="en-CA" sz="2000" b="1" i="1" kern="1200">
                                        <a:solidFill>
                                          <a:schemeClr val="tx1"/>
                                        </a:solidFill>
                                        <a:effectLst/>
                                        <a:latin typeface="Cambria Math" panose="02040503050406030204" pitchFamily="18" charset="0"/>
                                        <a:ea typeface="+mn-ea"/>
                                        <a:cs typeface="+mn-cs"/>
                                      </a:rPr>
                                    </m:ctrlPr>
                                  </m:sSubSupPr>
                                  <m:e>
                                    <m:r>
                                      <a:rPr lang="en-US" sz="2000" b="1" i="1" kern="1200">
                                        <a:solidFill>
                                          <a:schemeClr val="tx1"/>
                                        </a:solidFill>
                                        <a:effectLst/>
                                        <a:latin typeface="Cambria Math" panose="02040503050406030204" pitchFamily="18" charset="0"/>
                                        <a:ea typeface="+mn-ea"/>
                                        <a:cs typeface="+mn-cs"/>
                                      </a:rPr>
                                      <m:t>𝑣</m:t>
                                    </m:r>
                                  </m:e>
                                  <m:sub>
                                    <m:r>
                                      <a:rPr lang="en-US" sz="2000" b="1" i="1" kern="1200">
                                        <a:solidFill>
                                          <a:schemeClr val="tx1"/>
                                        </a:solidFill>
                                        <a:effectLst/>
                                        <a:latin typeface="Cambria Math" panose="02040503050406030204" pitchFamily="18" charset="0"/>
                                        <a:ea typeface="+mn-ea"/>
                                        <a:cs typeface="+mn-cs"/>
                                      </a:rPr>
                                      <m:t>𝑡</m:t>
                                    </m:r>
                                  </m:sub>
                                  <m:sup>
                                    <m:r>
                                      <a:rPr lang="en-US" sz="2000" b="1" i="1" kern="1200">
                                        <a:solidFill>
                                          <a:schemeClr val="tx1"/>
                                        </a:solidFill>
                                        <a:effectLst/>
                                        <a:latin typeface="Cambria Math" panose="02040503050406030204" pitchFamily="18" charset="0"/>
                                        <a:ea typeface="+mn-ea"/>
                                        <a:cs typeface="+mn-cs"/>
                                      </a:rPr>
                                      <m:t>𝑧</m:t>
                                    </m:r>
                                  </m:sup>
                                </m:sSubSup>
                                <m:r>
                                  <a:rPr lang="en-US" sz="2000" b="1" i="1" kern="1200">
                                    <a:solidFill>
                                      <a:schemeClr val="tx1"/>
                                    </a:solidFill>
                                    <a:effectLst/>
                                    <a:latin typeface="Cambria Math" panose="02040503050406030204" pitchFamily="18" charset="0"/>
                                    <a:ea typeface="+mn-ea"/>
                                    <a:cs typeface="+mn-cs"/>
                                  </a:rPr>
                                  <m:t>𝑑𝑡</m:t>
                                </m:r>
                              </m:oMath>
                            </m:oMathPara>
                          </a14:m>
                          <a:endParaRPr lang="en-CA" sz="2400" b="0" i="1">
                            <a:solidFill>
                              <a:schemeClr val="tx1"/>
                            </a:solidFill>
                            <a:latin typeface="Times New Roman" panose="02020603050405020304" pitchFamily="18" charset="0"/>
                            <a:cs typeface="Times New Roman" panose="02020603050405020304" pitchFamily="18" charset="0"/>
                          </a:endParaRPr>
                        </a:p>
                      </a:txBody>
                      <a:tcPr anchor="ctr">
                        <a:noFill/>
                      </a:tcPr>
                    </a:tc>
                    <a:tc>
                      <a:txBody>
                        <a:bodyPr/>
                        <a:lstStyle/>
                        <a:p>
                          <a:pPr algn="ctr"/>
                          <a:r>
                            <a:rPr lang="en-US" b="0">
                              <a:solidFill>
                                <a:schemeClr val="tx1"/>
                              </a:solidFill>
                              <a:latin typeface="Times New Roman" panose="02020603050405020304" pitchFamily="18" charset="0"/>
                              <a:cs typeface="Times New Roman" panose="02020603050405020304" pitchFamily="18" charset="0"/>
                            </a:rPr>
                            <a:t>(8)</a:t>
                          </a:r>
                          <a:endParaRPr lang="en-CA" b="0">
                            <a:solidFill>
                              <a:schemeClr val="tx1"/>
                            </a:solidFill>
                            <a:latin typeface="Times New Roman" panose="02020603050405020304" pitchFamily="18" charset="0"/>
                            <a:cs typeface="Times New Roman" panose="02020603050405020304" pitchFamily="18" charset="0"/>
                          </a:endParaRPr>
                        </a:p>
                      </a:txBody>
                      <a:tcPr anchor="ctr">
                        <a:noFill/>
                      </a:tcPr>
                    </a:tc>
                    <a:extLst>
                      <a:ext uri="{0D108BD9-81ED-4DB2-BD59-A6C34878D82A}">
                        <a16:rowId xmlns:a16="http://schemas.microsoft.com/office/drawing/2014/main" val="3562933215"/>
                      </a:ext>
                    </a:extLst>
                  </a:tr>
                </a:tbl>
              </a:graphicData>
            </a:graphic>
          </p:graphicFrame>
        </mc:Choice>
        <mc:Fallback xmlns="">
          <p:graphicFrame>
            <p:nvGraphicFramePr>
              <p:cNvPr id="4" name="Table 3"/>
              <p:cNvGraphicFramePr>
                <a:graphicFrameLocks noGrp="1"/>
              </p:cNvGraphicFramePr>
              <p:nvPr>
                <p:extLst>
                  <p:ext uri="{D42A27DB-BD31-4B8C-83A1-F6EECF244321}">
                    <p14:modId xmlns:p14="http://schemas.microsoft.com/office/powerpoint/2010/main" val="2295520355"/>
                  </p:ext>
                </p:extLst>
              </p:nvPr>
            </p:nvGraphicFramePr>
            <p:xfrm>
              <a:off x="979054" y="2056047"/>
              <a:ext cx="10374746" cy="396240"/>
            </p:xfrm>
            <a:graphic>
              <a:graphicData uri="http://schemas.openxmlformats.org/drawingml/2006/table">
                <a:tbl>
                  <a:tblPr firstRow="1" bandRow="1">
                    <a:tableStyleId>{F5AB1C69-6EDB-4FF4-983F-18BD219EF322}</a:tableStyleId>
                  </a:tblPr>
                  <a:tblGrid>
                    <a:gridCol w="9842440">
                      <a:extLst>
                        <a:ext uri="{9D8B030D-6E8A-4147-A177-3AD203B41FA5}">
                          <a16:colId xmlns:a16="http://schemas.microsoft.com/office/drawing/2014/main" val="3511044755"/>
                        </a:ext>
                      </a:extLst>
                    </a:gridCol>
                    <a:gridCol w="532306">
                      <a:extLst>
                        <a:ext uri="{9D8B030D-6E8A-4147-A177-3AD203B41FA5}">
                          <a16:colId xmlns:a16="http://schemas.microsoft.com/office/drawing/2014/main" val="3233241462"/>
                        </a:ext>
                      </a:extLst>
                    </a:gridCol>
                  </a:tblGrid>
                  <a:tr h="396240">
                    <a:tc>
                      <a:txBody>
                        <a:bodyPr/>
                        <a:lstStyle/>
                        <a:p>
                          <a:endParaRPr lang="en-US"/>
                        </a:p>
                      </a:txBody>
                      <a:tcPr anchor="ctr">
                        <a:blipFill>
                          <a:blip r:embed="rId4"/>
                          <a:stretch>
                            <a:fillRect l="-62" t="-4545" r="-5631" b="-19697"/>
                          </a:stretch>
                        </a:blipFill>
                      </a:tcPr>
                    </a:tc>
                    <a:tc>
                      <a:txBody>
                        <a:bodyPr/>
                        <a:lstStyle/>
                        <a:p>
                          <a:pPr algn="ctr"/>
                          <a:r>
                            <a:rPr lang="en-US" b="0">
                              <a:solidFill>
                                <a:schemeClr val="tx1"/>
                              </a:solidFill>
                              <a:latin typeface="Times New Roman" panose="02020603050405020304" pitchFamily="18" charset="0"/>
                              <a:cs typeface="Times New Roman" panose="02020603050405020304" pitchFamily="18" charset="0"/>
                            </a:rPr>
                            <a:t>(8)</a:t>
                          </a:r>
                          <a:endParaRPr lang="en-CA" b="0">
                            <a:solidFill>
                              <a:schemeClr val="tx1"/>
                            </a:solidFill>
                            <a:latin typeface="Times New Roman" panose="02020603050405020304" pitchFamily="18" charset="0"/>
                            <a:cs typeface="Times New Roman" panose="02020603050405020304" pitchFamily="18" charset="0"/>
                          </a:endParaRPr>
                        </a:p>
                      </a:txBody>
                      <a:tcPr anchor="ctr">
                        <a:noFill/>
                      </a:tcPr>
                    </a:tc>
                    <a:extLst>
                      <a:ext uri="{0D108BD9-81ED-4DB2-BD59-A6C34878D82A}">
                        <a16:rowId xmlns:a16="http://schemas.microsoft.com/office/drawing/2014/main" val="3562933215"/>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7" name="Table 6"/>
              <p:cNvGraphicFramePr>
                <a:graphicFrameLocks noGrp="1"/>
              </p:cNvGraphicFramePr>
              <p:nvPr>
                <p:extLst>
                  <p:ext uri="{D42A27DB-BD31-4B8C-83A1-F6EECF244321}">
                    <p14:modId xmlns:p14="http://schemas.microsoft.com/office/powerpoint/2010/main" val="2901833089"/>
                  </p:ext>
                </p:extLst>
              </p:nvPr>
            </p:nvGraphicFramePr>
            <p:xfrm>
              <a:off x="979054" y="4660852"/>
              <a:ext cx="10374746" cy="396240"/>
            </p:xfrm>
            <a:graphic>
              <a:graphicData uri="http://schemas.openxmlformats.org/drawingml/2006/table">
                <a:tbl>
                  <a:tblPr firstRow="1" bandRow="1">
                    <a:tableStyleId>{F5AB1C69-6EDB-4FF4-983F-18BD219EF322}</a:tableStyleId>
                  </a:tblPr>
                  <a:tblGrid>
                    <a:gridCol w="9842440">
                      <a:extLst>
                        <a:ext uri="{9D8B030D-6E8A-4147-A177-3AD203B41FA5}">
                          <a16:colId xmlns:a16="http://schemas.microsoft.com/office/drawing/2014/main" val="3511044755"/>
                        </a:ext>
                      </a:extLst>
                    </a:gridCol>
                    <a:gridCol w="532306">
                      <a:extLst>
                        <a:ext uri="{9D8B030D-6E8A-4147-A177-3AD203B41FA5}">
                          <a16:colId xmlns:a16="http://schemas.microsoft.com/office/drawing/2014/main" val="3233241462"/>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en-US" sz="2000" b="1" i="1" kern="1200" smtClean="0">
                                    <a:solidFill>
                                      <a:schemeClr val="tx1"/>
                                    </a:solidFill>
                                    <a:effectLst/>
                                    <a:latin typeface="Cambria Math" panose="02040503050406030204" pitchFamily="18" charset="0"/>
                                    <a:ea typeface="+mn-ea"/>
                                    <a:cs typeface="+mn-cs"/>
                                  </a:rPr>
                                  <m:t>𝑑</m:t>
                                </m:r>
                                <m:sSubSup>
                                  <m:sSubSupPr>
                                    <m:ctrlPr>
                                      <a:rPr lang="en-CA" sz="2000" b="1" i="1" kern="1200">
                                        <a:solidFill>
                                          <a:schemeClr val="tx1"/>
                                        </a:solidFill>
                                        <a:effectLst/>
                                        <a:latin typeface="Cambria Math" panose="02040503050406030204" pitchFamily="18" charset="0"/>
                                        <a:ea typeface="+mn-ea"/>
                                        <a:cs typeface="+mn-cs"/>
                                      </a:rPr>
                                    </m:ctrlPr>
                                  </m:sSubSupPr>
                                  <m:e>
                                    <m:r>
                                      <a:rPr lang="en-US" sz="2000" b="1" i="1" kern="1200">
                                        <a:solidFill>
                                          <a:schemeClr val="tx1"/>
                                        </a:solidFill>
                                        <a:effectLst/>
                                        <a:latin typeface="Cambria Math" panose="02040503050406030204" pitchFamily="18" charset="0"/>
                                        <a:ea typeface="+mn-ea"/>
                                        <a:cs typeface="+mn-cs"/>
                                      </a:rPr>
                                      <m:t>𝐶𝐹</m:t>
                                    </m:r>
                                  </m:e>
                                  <m:sub>
                                    <m:r>
                                      <a:rPr lang="en-US" sz="2000" b="1" i="1" kern="1200">
                                        <a:solidFill>
                                          <a:schemeClr val="tx1"/>
                                        </a:solidFill>
                                        <a:effectLst/>
                                        <a:latin typeface="Cambria Math" panose="02040503050406030204" pitchFamily="18" charset="0"/>
                                        <a:ea typeface="+mn-ea"/>
                                        <a:cs typeface="+mn-cs"/>
                                      </a:rPr>
                                      <m:t>𝑡</m:t>
                                    </m:r>
                                  </m:sub>
                                  <m:sup>
                                    <m:r>
                                      <a:rPr lang="en-US" sz="2000" b="1" i="1" kern="1200">
                                        <a:solidFill>
                                          <a:schemeClr val="tx1"/>
                                        </a:solidFill>
                                        <a:effectLst/>
                                        <a:latin typeface="Cambria Math" panose="02040503050406030204" pitchFamily="18" charset="0"/>
                                        <a:ea typeface="+mn-ea"/>
                                        <a:cs typeface="+mn-cs"/>
                                      </a:rPr>
                                      <m:t>𝑧</m:t>
                                    </m:r>
                                  </m:sup>
                                </m:sSubSup>
                                <m:r>
                                  <a:rPr lang="en-US" sz="2000" b="1" i="1" kern="1200">
                                    <a:solidFill>
                                      <a:schemeClr val="tx1"/>
                                    </a:solidFill>
                                    <a:effectLst/>
                                    <a:latin typeface="Cambria Math" panose="02040503050406030204" pitchFamily="18" charset="0"/>
                                    <a:ea typeface="+mn-ea"/>
                                    <a:cs typeface="+mn-cs"/>
                                  </a:rPr>
                                  <m:t>=−</m:t>
                                </m:r>
                                <m:sSubSup>
                                  <m:sSubSupPr>
                                    <m:ctrlPr>
                                      <a:rPr lang="en-CA" sz="2000" b="1" i="1" kern="1200">
                                        <a:solidFill>
                                          <a:schemeClr val="tx1"/>
                                        </a:solidFill>
                                        <a:effectLst/>
                                        <a:latin typeface="Cambria Math" panose="02040503050406030204" pitchFamily="18" charset="0"/>
                                        <a:ea typeface="+mn-ea"/>
                                        <a:cs typeface="+mn-cs"/>
                                      </a:rPr>
                                    </m:ctrlPr>
                                  </m:sSubSupPr>
                                  <m:e>
                                    <m:r>
                                      <a:rPr lang="en-US" sz="2000" b="1" i="1" kern="1200">
                                        <a:solidFill>
                                          <a:schemeClr val="tx1"/>
                                        </a:solidFill>
                                        <a:effectLst/>
                                        <a:latin typeface="Cambria Math" panose="02040503050406030204" pitchFamily="18" charset="0"/>
                                        <a:ea typeface="+mn-ea"/>
                                        <a:cs typeface="+mn-cs"/>
                                      </a:rPr>
                                      <m:t>𝑣</m:t>
                                    </m:r>
                                  </m:e>
                                  <m:sub>
                                    <m:r>
                                      <a:rPr lang="en-US" sz="2000" b="1" i="1" kern="1200">
                                        <a:solidFill>
                                          <a:schemeClr val="tx1"/>
                                        </a:solidFill>
                                        <a:effectLst/>
                                        <a:latin typeface="Cambria Math" panose="02040503050406030204" pitchFamily="18" charset="0"/>
                                        <a:ea typeface="+mn-ea"/>
                                        <a:cs typeface="+mn-cs"/>
                                      </a:rPr>
                                      <m:t>𝑡</m:t>
                                    </m:r>
                                  </m:sub>
                                  <m:sup>
                                    <m:r>
                                      <a:rPr lang="en-US" sz="2000" b="1" i="1" kern="1200">
                                        <a:solidFill>
                                          <a:schemeClr val="tx1"/>
                                        </a:solidFill>
                                        <a:effectLst/>
                                        <a:latin typeface="Cambria Math" panose="02040503050406030204" pitchFamily="18" charset="0"/>
                                        <a:ea typeface="+mn-ea"/>
                                        <a:cs typeface="+mn-cs"/>
                                      </a:rPr>
                                      <m:t>𝑧</m:t>
                                    </m:r>
                                  </m:sup>
                                </m:sSubSup>
                                <m:sSubSup>
                                  <m:sSubSupPr>
                                    <m:ctrlPr>
                                      <a:rPr lang="en-CA" sz="2000" b="1" i="1" kern="1200">
                                        <a:solidFill>
                                          <a:schemeClr val="tx1"/>
                                        </a:solidFill>
                                        <a:effectLst/>
                                        <a:latin typeface="Cambria Math" panose="02040503050406030204" pitchFamily="18" charset="0"/>
                                        <a:ea typeface="+mn-ea"/>
                                        <a:cs typeface="+mn-cs"/>
                                      </a:rPr>
                                    </m:ctrlPr>
                                  </m:sSubSupPr>
                                  <m:e>
                                    <m:r>
                                      <a:rPr lang="en-US" sz="2000" b="1" i="1" kern="1200">
                                        <a:solidFill>
                                          <a:schemeClr val="tx1"/>
                                        </a:solidFill>
                                        <a:effectLst/>
                                        <a:latin typeface="Cambria Math" panose="02040503050406030204" pitchFamily="18" charset="0"/>
                                        <a:ea typeface="+mn-ea"/>
                                        <a:cs typeface="+mn-cs"/>
                                      </a:rPr>
                                      <m:t>𝒫</m:t>
                                    </m:r>
                                  </m:e>
                                  <m:sub>
                                    <m:r>
                                      <a:rPr lang="en-US" sz="2000" b="1" i="1" kern="1200">
                                        <a:solidFill>
                                          <a:schemeClr val="tx1"/>
                                        </a:solidFill>
                                        <a:effectLst/>
                                        <a:latin typeface="Cambria Math" panose="02040503050406030204" pitchFamily="18" charset="0"/>
                                        <a:ea typeface="+mn-ea"/>
                                        <a:cs typeface="+mn-cs"/>
                                      </a:rPr>
                                      <m:t>𝑡</m:t>
                                    </m:r>
                                  </m:sub>
                                  <m:sup>
                                    <m:r>
                                      <a:rPr lang="en-US" sz="2000" b="1" i="1" kern="1200">
                                        <a:solidFill>
                                          <a:schemeClr val="tx1"/>
                                        </a:solidFill>
                                        <a:effectLst/>
                                        <a:latin typeface="Cambria Math" panose="02040503050406030204" pitchFamily="18" charset="0"/>
                                        <a:ea typeface="+mn-ea"/>
                                        <a:cs typeface="+mn-cs"/>
                                      </a:rPr>
                                      <m:t>𝑧</m:t>
                                    </m:r>
                                  </m:sup>
                                </m:sSubSup>
                                <m:r>
                                  <a:rPr lang="en-US" sz="2000" b="1" i="1" kern="1200">
                                    <a:solidFill>
                                      <a:schemeClr val="tx1"/>
                                    </a:solidFill>
                                    <a:effectLst/>
                                    <a:latin typeface="Cambria Math" panose="02040503050406030204" pitchFamily="18" charset="0"/>
                                    <a:ea typeface="+mn-ea"/>
                                    <a:cs typeface="+mn-cs"/>
                                  </a:rPr>
                                  <m:t>𝑑𝑡</m:t>
                                </m:r>
                              </m:oMath>
                            </m:oMathPara>
                          </a14:m>
                          <a:endParaRPr lang="en-CA" sz="1800" b="0" i="1">
                            <a:solidFill>
                              <a:schemeClr val="tx1"/>
                            </a:solidFill>
                            <a:latin typeface="Times New Roman" panose="02020603050405020304" pitchFamily="18" charset="0"/>
                            <a:cs typeface="Times New Roman" panose="02020603050405020304" pitchFamily="18" charset="0"/>
                          </a:endParaRPr>
                        </a:p>
                      </a:txBody>
                      <a:tcPr anchor="ctr">
                        <a:noFill/>
                      </a:tcPr>
                    </a:tc>
                    <a:tc>
                      <a:txBody>
                        <a:bodyPr/>
                        <a:lstStyle/>
                        <a:p>
                          <a:pPr algn="ctr"/>
                          <a:r>
                            <a:rPr lang="en-US" b="0">
                              <a:solidFill>
                                <a:schemeClr val="tx1"/>
                              </a:solidFill>
                              <a:latin typeface="Times New Roman" panose="02020603050405020304" pitchFamily="18" charset="0"/>
                              <a:cs typeface="Times New Roman" panose="02020603050405020304" pitchFamily="18" charset="0"/>
                            </a:rPr>
                            <a:t>(9)</a:t>
                          </a:r>
                          <a:endParaRPr lang="en-CA" b="0">
                            <a:solidFill>
                              <a:schemeClr val="tx1"/>
                            </a:solidFill>
                            <a:latin typeface="Times New Roman" panose="02020603050405020304" pitchFamily="18" charset="0"/>
                            <a:cs typeface="Times New Roman" panose="02020603050405020304" pitchFamily="18" charset="0"/>
                          </a:endParaRPr>
                        </a:p>
                      </a:txBody>
                      <a:tcPr anchor="ctr">
                        <a:noFill/>
                      </a:tcPr>
                    </a:tc>
                    <a:extLst>
                      <a:ext uri="{0D108BD9-81ED-4DB2-BD59-A6C34878D82A}">
                        <a16:rowId xmlns:a16="http://schemas.microsoft.com/office/drawing/2014/main" val="3562933215"/>
                      </a:ext>
                    </a:extLst>
                  </a:tr>
                </a:tbl>
              </a:graphicData>
            </a:graphic>
          </p:graphicFrame>
        </mc:Choice>
        <mc:Fallback xmlns="">
          <p:graphicFrame>
            <p:nvGraphicFramePr>
              <p:cNvPr id="7" name="Table 6"/>
              <p:cNvGraphicFramePr>
                <a:graphicFrameLocks noGrp="1"/>
              </p:cNvGraphicFramePr>
              <p:nvPr>
                <p:extLst>
                  <p:ext uri="{D42A27DB-BD31-4B8C-83A1-F6EECF244321}">
                    <p14:modId xmlns:p14="http://schemas.microsoft.com/office/powerpoint/2010/main" val="2901833089"/>
                  </p:ext>
                </p:extLst>
              </p:nvPr>
            </p:nvGraphicFramePr>
            <p:xfrm>
              <a:off x="979054" y="4660852"/>
              <a:ext cx="10374746" cy="396240"/>
            </p:xfrm>
            <a:graphic>
              <a:graphicData uri="http://schemas.openxmlformats.org/drawingml/2006/table">
                <a:tbl>
                  <a:tblPr firstRow="1" bandRow="1">
                    <a:tableStyleId>{F5AB1C69-6EDB-4FF4-983F-18BD219EF322}</a:tableStyleId>
                  </a:tblPr>
                  <a:tblGrid>
                    <a:gridCol w="9842440">
                      <a:extLst>
                        <a:ext uri="{9D8B030D-6E8A-4147-A177-3AD203B41FA5}">
                          <a16:colId xmlns:a16="http://schemas.microsoft.com/office/drawing/2014/main" val="3511044755"/>
                        </a:ext>
                      </a:extLst>
                    </a:gridCol>
                    <a:gridCol w="532306">
                      <a:extLst>
                        <a:ext uri="{9D8B030D-6E8A-4147-A177-3AD203B41FA5}">
                          <a16:colId xmlns:a16="http://schemas.microsoft.com/office/drawing/2014/main" val="3233241462"/>
                        </a:ext>
                      </a:extLst>
                    </a:gridCol>
                  </a:tblGrid>
                  <a:tr h="396240">
                    <a:tc>
                      <a:txBody>
                        <a:bodyPr/>
                        <a:lstStyle/>
                        <a:p>
                          <a:endParaRPr lang="en-US"/>
                        </a:p>
                      </a:txBody>
                      <a:tcPr anchor="ctr">
                        <a:blipFill>
                          <a:blip r:embed="rId5"/>
                          <a:stretch>
                            <a:fillRect l="-62" t="-3030" r="-5631" b="-19697"/>
                          </a:stretch>
                        </a:blipFill>
                      </a:tcPr>
                    </a:tc>
                    <a:tc>
                      <a:txBody>
                        <a:bodyPr/>
                        <a:lstStyle/>
                        <a:p>
                          <a:pPr algn="ctr"/>
                          <a:r>
                            <a:rPr lang="en-US" b="0">
                              <a:solidFill>
                                <a:schemeClr val="tx1"/>
                              </a:solidFill>
                              <a:latin typeface="Times New Roman" panose="02020603050405020304" pitchFamily="18" charset="0"/>
                              <a:cs typeface="Times New Roman" panose="02020603050405020304" pitchFamily="18" charset="0"/>
                            </a:rPr>
                            <a:t>(9)</a:t>
                          </a:r>
                          <a:endParaRPr lang="en-CA" b="0">
                            <a:solidFill>
                              <a:schemeClr val="tx1"/>
                            </a:solidFill>
                            <a:latin typeface="Times New Roman" panose="02020603050405020304" pitchFamily="18" charset="0"/>
                            <a:cs typeface="Times New Roman" panose="02020603050405020304" pitchFamily="18" charset="0"/>
                          </a:endParaRPr>
                        </a:p>
                      </a:txBody>
                      <a:tcPr anchor="ctr">
                        <a:noFill/>
                      </a:tcPr>
                    </a:tc>
                    <a:extLst>
                      <a:ext uri="{0D108BD9-81ED-4DB2-BD59-A6C34878D82A}">
                        <a16:rowId xmlns:a16="http://schemas.microsoft.com/office/drawing/2014/main" val="3562933215"/>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8" name="Table 7"/>
              <p:cNvGraphicFramePr>
                <a:graphicFrameLocks noGrp="1"/>
              </p:cNvGraphicFramePr>
              <p:nvPr>
                <p:extLst>
                  <p:ext uri="{D42A27DB-BD31-4B8C-83A1-F6EECF244321}">
                    <p14:modId xmlns:p14="http://schemas.microsoft.com/office/powerpoint/2010/main" val="416169076"/>
                  </p:ext>
                </p:extLst>
              </p:nvPr>
            </p:nvGraphicFramePr>
            <p:xfrm>
              <a:off x="979054" y="5157384"/>
              <a:ext cx="10374746" cy="776986"/>
            </p:xfrm>
            <a:graphic>
              <a:graphicData uri="http://schemas.openxmlformats.org/drawingml/2006/table">
                <a:tbl>
                  <a:tblPr firstRow="1" bandRow="1">
                    <a:tableStyleId>{F5AB1C69-6EDB-4FF4-983F-18BD219EF322}</a:tableStyleId>
                  </a:tblPr>
                  <a:tblGrid>
                    <a:gridCol w="9799782">
                      <a:extLst>
                        <a:ext uri="{9D8B030D-6E8A-4147-A177-3AD203B41FA5}">
                          <a16:colId xmlns:a16="http://schemas.microsoft.com/office/drawing/2014/main" val="3511044755"/>
                        </a:ext>
                      </a:extLst>
                    </a:gridCol>
                    <a:gridCol w="574964">
                      <a:extLst>
                        <a:ext uri="{9D8B030D-6E8A-4147-A177-3AD203B41FA5}">
                          <a16:colId xmlns:a16="http://schemas.microsoft.com/office/drawing/2014/main" val="3233241462"/>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sSup>
                                  <m:sSupPr>
                                    <m:ctrlPr>
                                      <a:rPr lang="en-CA" sz="2000" b="1" i="1" kern="1200" smtClean="0">
                                        <a:solidFill>
                                          <a:schemeClr val="tx1"/>
                                        </a:solidFill>
                                        <a:effectLst/>
                                        <a:latin typeface="Cambria Math" panose="02040503050406030204" pitchFamily="18" charset="0"/>
                                        <a:ea typeface="+mn-ea"/>
                                        <a:cs typeface="+mn-cs"/>
                                      </a:rPr>
                                    </m:ctrlPr>
                                  </m:sSupPr>
                                  <m:e>
                                    <m:r>
                                      <a:rPr lang="en-US" sz="2000" b="1" i="1" kern="1200">
                                        <a:solidFill>
                                          <a:schemeClr val="tx1"/>
                                        </a:solidFill>
                                        <a:effectLst/>
                                        <a:latin typeface="Cambria Math" panose="02040503050406030204" pitchFamily="18" charset="0"/>
                                        <a:ea typeface="+mn-ea"/>
                                        <a:cs typeface="+mn-cs"/>
                                      </a:rPr>
                                      <m:t>𝐶𝐹</m:t>
                                    </m:r>
                                  </m:e>
                                  <m:sup>
                                    <m:r>
                                      <a:rPr lang="en-US" sz="2000" b="1" i="1" kern="1200">
                                        <a:solidFill>
                                          <a:schemeClr val="tx1"/>
                                        </a:solidFill>
                                        <a:effectLst/>
                                        <a:latin typeface="Cambria Math" panose="02040503050406030204" pitchFamily="18" charset="0"/>
                                        <a:ea typeface="+mn-ea"/>
                                        <a:cs typeface="+mn-cs"/>
                                      </a:rPr>
                                      <m:t>𝑧</m:t>
                                    </m:r>
                                  </m:sup>
                                </m:sSup>
                                <m:r>
                                  <a:rPr lang="en-US" sz="2000" b="1" i="1" kern="1200">
                                    <a:solidFill>
                                      <a:schemeClr val="tx1"/>
                                    </a:solidFill>
                                    <a:effectLst/>
                                    <a:latin typeface="Cambria Math" panose="02040503050406030204" pitchFamily="18" charset="0"/>
                                    <a:ea typeface="+mn-ea"/>
                                    <a:cs typeface="+mn-cs"/>
                                  </a:rPr>
                                  <m:t>=</m:t>
                                </m:r>
                                <m:nary>
                                  <m:naryPr>
                                    <m:limLoc m:val="subSup"/>
                                    <m:ctrlPr>
                                      <a:rPr lang="en-CA" sz="2000" b="1" i="1" kern="1200">
                                        <a:solidFill>
                                          <a:schemeClr val="tx1"/>
                                        </a:solidFill>
                                        <a:effectLst/>
                                        <a:latin typeface="Cambria Math" panose="02040503050406030204" pitchFamily="18" charset="0"/>
                                        <a:ea typeface="+mn-ea"/>
                                        <a:cs typeface="+mn-cs"/>
                                      </a:rPr>
                                    </m:ctrlPr>
                                  </m:naryPr>
                                  <m:sub>
                                    <m:r>
                                      <a:rPr lang="en-US" sz="2000" b="1" i="1" kern="1200">
                                        <a:solidFill>
                                          <a:schemeClr val="tx1"/>
                                        </a:solidFill>
                                        <a:effectLst/>
                                        <a:latin typeface="Cambria Math" panose="02040503050406030204" pitchFamily="18" charset="0"/>
                                        <a:ea typeface="+mn-ea"/>
                                        <a:cs typeface="+mn-cs"/>
                                      </a:rPr>
                                      <m:t>0</m:t>
                                    </m:r>
                                  </m:sub>
                                  <m:sup>
                                    <m:r>
                                      <a:rPr lang="en-US" sz="2000" b="1" i="1" kern="1200">
                                        <a:solidFill>
                                          <a:schemeClr val="tx1"/>
                                        </a:solidFill>
                                        <a:effectLst/>
                                        <a:latin typeface="Cambria Math" panose="02040503050406030204" pitchFamily="18" charset="0"/>
                                        <a:ea typeface="+mn-ea"/>
                                        <a:cs typeface="+mn-cs"/>
                                      </a:rPr>
                                      <m:t>𝑇</m:t>
                                    </m:r>
                                  </m:sup>
                                  <m:e>
                                    <m:r>
                                      <a:rPr lang="en-US" sz="2000" b="1" i="1" kern="1200">
                                        <a:solidFill>
                                          <a:schemeClr val="tx1"/>
                                        </a:solidFill>
                                        <a:effectLst/>
                                        <a:latin typeface="Cambria Math" panose="02040503050406030204" pitchFamily="18" charset="0"/>
                                        <a:ea typeface="+mn-ea"/>
                                        <a:cs typeface="+mn-cs"/>
                                      </a:rPr>
                                      <m:t>−</m:t>
                                    </m:r>
                                    <m:sSubSup>
                                      <m:sSubSupPr>
                                        <m:ctrlPr>
                                          <a:rPr lang="en-CA" sz="2000" b="1" i="1" kern="1200">
                                            <a:solidFill>
                                              <a:schemeClr val="tx1"/>
                                            </a:solidFill>
                                            <a:effectLst/>
                                            <a:latin typeface="Cambria Math" panose="02040503050406030204" pitchFamily="18" charset="0"/>
                                            <a:ea typeface="+mn-ea"/>
                                            <a:cs typeface="+mn-cs"/>
                                          </a:rPr>
                                        </m:ctrlPr>
                                      </m:sSubSupPr>
                                      <m:e>
                                        <m:r>
                                          <a:rPr lang="en-US" sz="2000" b="1" i="1" kern="1200">
                                            <a:solidFill>
                                              <a:schemeClr val="tx1"/>
                                            </a:solidFill>
                                            <a:effectLst/>
                                            <a:latin typeface="Cambria Math" panose="02040503050406030204" pitchFamily="18" charset="0"/>
                                            <a:ea typeface="+mn-ea"/>
                                            <a:cs typeface="+mn-cs"/>
                                          </a:rPr>
                                          <m:t>𝑣</m:t>
                                        </m:r>
                                      </m:e>
                                      <m:sub>
                                        <m:r>
                                          <a:rPr lang="en-US" sz="2000" b="1" i="1" kern="1200">
                                            <a:solidFill>
                                              <a:schemeClr val="tx1"/>
                                            </a:solidFill>
                                            <a:effectLst/>
                                            <a:latin typeface="Cambria Math" panose="02040503050406030204" pitchFamily="18" charset="0"/>
                                            <a:ea typeface="+mn-ea"/>
                                            <a:cs typeface="+mn-cs"/>
                                          </a:rPr>
                                          <m:t>𝑡</m:t>
                                        </m:r>
                                      </m:sub>
                                      <m:sup>
                                        <m:r>
                                          <a:rPr lang="en-US" sz="2000" b="1" i="1" kern="1200">
                                            <a:solidFill>
                                              <a:schemeClr val="tx1"/>
                                            </a:solidFill>
                                            <a:effectLst/>
                                            <a:latin typeface="Cambria Math" panose="02040503050406030204" pitchFamily="18" charset="0"/>
                                            <a:ea typeface="+mn-ea"/>
                                            <a:cs typeface="+mn-cs"/>
                                          </a:rPr>
                                          <m:t>𝑧</m:t>
                                        </m:r>
                                      </m:sup>
                                    </m:sSubSup>
                                    <m:sSubSup>
                                      <m:sSubSupPr>
                                        <m:ctrlPr>
                                          <a:rPr lang="en-CA" sz="2000" b="1" i="1" kern="1200">
                                            <a:solidFill>
                                              <a:schemeClr val="tx1"/>
                                            </a:solidFill>
                                            <a:effectLst/>
                                            <a:latin typeface="Cambria Math" panose="02040503050406030204" pitchFamily="18" charset="0"/>
                                            <a:ea typeface="+mn-ea"/>
                                            <a:cs typeface="+mn-cs"/>
                                          </a:rPr>
                                        </m:ctrlPr>
                                      </m:sSubSupPr>
                                      <m:e>
                                        <m:r>
                                          <a:rPr lang="en-US" sz="2000" b="1" i="1" kern="1200">
                                            <a:solidFill>
                                              <a:schemeClr val="tx1"/>
                                            </a:solidFill>
                                            <a:effectLst/>
                                            <a:latin typeface="Cambria Math" panose="02040503050406030204" pitchFamily="18" charset="0"/>
                                            <a:ea typeface="+mn-ea"/>
                                            <a:cs typeface="+mn-cs"/>
                                          </a:rPr>
                                          <m:t>𝒫</m:t>
                                        </m:r>
                                      </m:e>
                                      <m:sub>
                                        <m:r>
                                          <a:rPr lang="en-US" sz="2000" b="1" i="1" kern="1200">
                                            <a:solidFill>
                                              <a:schemeClr val="tx1"/>
                                            </a:solidFill>
                                            <a:effectLst/>
                                            <a:latin typeface="Cambria Math" panose="02040503050406030204" pitchFamily="18" charset="0"/>
                                            <a:ea typeface="+mn-ea"/>
                                            <a:cs typeface="+mn-cs"/>
                                          </a:rPr>
                                          <m:t>𝑡</m:t>
                                        </m:r>
                                      </m:sub>
                                      <m:sup>
                                        <m:r>
                                          <a:rPr lang="en-US" sz="2000" b="1" i="1" kern="1200">
                                            <a:solidFill>
                                              <a:schemeClr val="tx1"/>
                                            </a:solidFill>
                                            <a:effectLst/>
                                            <a:latin typeface="Cambria Math" panose="02040503050406030204" pitchFamily="18" charset="0"/>
                                            <a:ea typeface="+mn-ea"/>
                                            <a:cs typeface="+mn-cs"/>
                                          </a:rPr>
                                          <m:t>𝑧</m:t>
                                        </m:r>
                                      </m:sup>
                                    </m:sSubSup>
                                    <m:r>
                                      <a:rPr lang="en-US" sz="2000" b="1" i="1" kern="1200">
                                        <a:solidFill>
                                          <a:schemeClr val="tx1"/>
                                        </a:solidFill>
                                        <a:effectLst/>
                                        <a:latin typeface="Cambria Math" panose="02040503050406030204" pitchFamily="18" charset="0"/>
                                        <a:ea typeface="+mn-ea"/>
                                        <a:cs typeface="+mn-cs"/>
                                      </a:rPr>
                                      <m:t>𝑑𝑡</m:t>
                                    </m:r>
                                  </m:e>
                                </m:nary>
                              </m:oMath>
                            </m:oMathPara>
                          </a14:m>
                          <a:endParaRPr lang="en-CA" sz="1800" b="0" i="1">
                            <a:solidFill>
                              <a:schemeClr val="tx1"/>
                            </a:solidFill>
                            <a:latin typeface="Times New Roman" panose="02020603050405020304" pitchFamily="18" charset="0"/>
                            <a:cs typeface="Times New Roman" panose="02020603050405020304" pitchFamily="18" charset="0"/>
                          </a:endParaRPr>
                        </a:p>
                      </a:txBody>
                      <a:tcPr anchor="ctr">
                        <a:noFill/>
                      </a:tcPr>
                    </a:tc>
                    <a:tc>
                      <a:txBody>
                        <a:bodyPr/>
                        <a:lstStyle/>
                        <a:p>
                          <a:pPr algn="ctr"/>
                          <a:r>
                            <a:rPr lang="en-US" b="0">
                              <a:solidFill>
                                <a:schemeClr val="tx1"/>
                              </a:solidFill>
                              <a:latin typeface="Times New Roman" panose="02020603050405020304" pitchFamily="18" charset="0"/>
                              <a:cs typeface="Times New Roman" panose="02020603050405020304" pitchFamily="18" charset="0"/>
                            </a:rPr>
                            <a:t>(10)</a:t>
                          </a:r>
                          <a:endParaRPr lang="en-CA" b="0">
                            <a:solidFill>
                              <a:schemeClr val="tx1"/>
                            </a:solidFill>
                            <a:latin typeface="Times New Roman" panose="02020603050405020304" pitchFamily="18" charset="0"/>
                            <a:cs typeface="Times New Roman" panose="02020603050405020304" pitchFamily="18" charset="0"/>
                          </a:endParaRPr>
                        </a:p>
                      </a:txBody>
                      <a:tcPr anchor="ctr">
                        <a:noFill/>
                      </a:tcPr>
                    </a:tc>
                    <a:extLst>
                      <a:ext uri="{0D108BD9-81ED-4DB2-BD59-A6C34878D82A}">
                        <a16:rowId xmlns:a16="http://schemas.microsoft.com/office/drawing/2014/main" val="3562933215"/>
                      </a:ext>
                    </a:extLst>
                  </a:tr>
                </a:tbl>
              </a:graphicData>
            </a:graphic>
          </p:graphicFrame>
        </mc:Choice>
        <mc:Fallback xmlns="">
          <p:graphicFrame>
            <p:nvGraphicFramePr>
              <p:cNvPr id="8" name="Table 7"/>
              <p:cNvGraphicFramePr>
                <a:graphicFrameLocks noGrp="1"/>
              </p:cNvGraphicFramePr>
              <p:nvPr>
                <p:extLst>
                  <p:ext uri="{D42A27DB-BD31-4B8C-83A1-F6EECF244321}">
                    <p14:modId xmlns:p14="http://schemas.microsoft.com/office/powerpoint/2010/main" val="416169076"/>
                  </p:ext>
                </p:extLst>
              </p:nvPr>
            </p:nvGraphicFramePr>
            <p:xfrm>
              <a:off x="979054" y="5157384"/>
              <a:ext cx="10374746" cy="776986"/>
            </p:xfrm>
            <a:graphic>
              <a:graphicData uri="http://schemas.openxmlformats.org/drawingml/2006/table">
                <a:tbl>
                  <a:tblPr firstRow="1" bandRow="1">
                    <a:tableStyleId>{F5AB1C69-6EDB-4FF4-983F-18BD219EF322}</a:tableStyleId>
                  </a:tblPr>
                  <a:tblGrid>
                    <a:gridCol w="9799782">
                      <a:extLst>
                        <a:ext uri="{9D8B030D-6E8A-4147-A177-3AD203B41FA5}">
                          <a16:colId xmlns:a16="http://schemas.microsoft.com/office/drawing/2014/main" val="3511044755"/>
                        </a:ext>
                      </a:extLst>
                    </a:gridCol>
                    <a:gridCol w="574964">
                      <a:extLst>
                        <a:ext uri="{9D8B030D-6E8A-4147-A177-3AD203B41FA5}">
                          <a16:colId xmlns:a16="http://schemas.microsoft.com/office/drawing/2014/main" val="3233241462"/>
                        </a:ext>
                      </a:extLst>
                    </a:gridCol>
                  </a:tblGrid>
                  <a:tr h="776986">
                    <a:tc>
                      <a:txBody>
                        <a:bodyPr/>
                        <a:lstStyle/>
                        <a:p>
                          <a:endParaRPr lang="en-US"/>
                        </a:p>
                      </a:txBody>
                      <a:tcPr anchor="ctr">
                        <a:blipFill>
                          <a:blip r:embed="rId6"/>
                          <a:stretch>
                            <a:fillRect l="-62" t="-1563" r="-6091" b="-3125"/>
                          </a:stretch>
                        </a:blipFill>
                      </a:tcPr>
                    </a:tc>
                    <a:tc>
                      <a:txBody>
                        <a:bodyPr/>
                        <a:lstStyle/>
                        <a:p>
                          <a:pPr algn="ctr"/>
                          <a:r>
                            <a:rPr lang="en-US" b="0">
                              <a:solidFill>
                                <a:schemeClr val="tx1"/>
                              </a:solidFill>
                              <a:latin typeface="Times New Roman" panose="02020603050405020304" pitchFamily="18" charset="0"/>
                              <a:cs typeface="Times New Roman" panose="02020603050405020304" pitchFamily="18" charset="0"/>
                            </a:rPr>
                            <a:t>(10)</a:t>
                          </a:r>
                          <a:endParaRPr lang="en-CA" b="0">
                            <a:solidFill>
                              <a:schemeClr val="tx1"/>
                            </a:solidFill>
                            <a:latin typeface="Times New Roman" panose="02020603050405020304" pitchFamily="18" charset="0"/>
                            <a:cs typeface="Times New Roman" panose="02020603050405020304" pitchFamily="18" charset="0"/>
                          </a:endParaRPr>
                        </a:p>
                      </a:txBody>
                      <a:tcPr anchor="ctr">
                        <a:noFill/>
                      </a:tcPr>
                    </a:tc>
                    <a:extLst>
                      <a:ext uri="{0D108BD9-81ED-4DB2-BD59-A6C34878D82A}">
                        <a16:rowId xmlns:a16="http://schemas.microsoft.com/office/drawing/2014/main" val="3562933215"/>
                      </a:ext>
                    </a:extLst>
                  </a:tr>
                </a:tbl>
              </a:graphicData>
            </a:graphic>
          </p:graphicFrame>
        </mc:Fallback>
      </mc:AlternateContent>
    </p:spTree>
    <p:extLst>
      <p:ext uri="{BB962C8B-B14F-4D97-AF65-F5344CB8AC3E}">
        <p14:creationId xmlns:p14="http://schemas.microsoft.com/office/powerpoint/2010/main" val="40703412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latin typeface="Times New Roman" panose="02020603050405020304" pitchFamily="18" charset="0"/>
                <a:cs typeface="Times New Roman" panose="02020603050405020304" pitchFamily="18" charset="0"/>
              </a:rPr>
              <a:t>Method – Trading Scheme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1497818"/>
                <a:ext cx="10515600" cy="4351338"/>
              </a:xfrm>
            </p:spPr>
            <p:txBody>
              <a:bodyPr>
                <a:noAutofit/>
              </a:bodyPr>
              <a:lstStyle/>
              <a:p>
                <a:pPr marL="433387" indent="-342900">
                  <a:lnSpc>
                    <a:spcPct val="120000"/>
                  </a:lnSpc>
                  <a:buClr>
                    <a:schemeClr val="accent6">
                      <a:lumMod val="50000"/>
                    </a:schemeClr>
                  </a:buClr>
                  <a:buSzPct val="120000"/>
                </a:pPr>
                <a:r>
                  <a:rPr lang="en-CA" sz="2400">
                    <a:latin typeface="Times New Roman" panose="02020603050405020304" pitchFamily="18" charset="0"/>
                    <a:cs typeface="Times New Roman" panose="02020603050405020304" pitchFamily="18" charset="0"/>
                  </a:rPr>
                  <a:t>Payoff function  </a:t>
                </a:r>
                <a:endParaRPr lang="en-US" sz="2400">
                  <a:latin typeface="Times New Roman" panose="02020603050405020304" pitchFamily="18" charset="0"/>
                  <a:cs typeface="Times New Roman" panose="02020603050405020304" pitchFamily="18" charset="0"/>
                </a:endParaRPr>
              </a:p>
              <a:p>
                <a:pPr marL="90487" indent="0">
                  <a:lnSpc>
                    <a:spcPct val="120000"/>
                  </a:lnSpc>
                  <a:buClr>
                    <a:schemeClr val="accent6">
                      <a:lumMod val="50000"/>
                    </a:schemeClr>
                  </a:buClr>
                  <a:buSzPct val="120000"/>
                  <a:buNone/>
                </a:pPr>
                <a:endParaRPr lang="en-US" sz="2000">
                  <a:latin typeface="Times New Roman" panose="02020603050405020304" pitchFamily="18" charset="0"/>
                  <a:cs typeface="Times New Roman" panose="02020603050405020304" pitchFamily="18" charset="0"/>
                </a:endParaRPr>
              </a:p>
              <a:p>
                <a:pPr marL="90487" indent="0">
                  <a:lnSpc>
                    <a:spcPct val="120000"/>
                  </a:lnSpc>
                  <a:buClr>
                    <a:schemeClr val="accent6">
                      <a:lumMod val="50000"/>
                    </a:schemeClr>
                  </a:buClr>
                  <a:buSzPct val="120000"/>
                  <a:buNone/>
                </a:pPr>
                <a:endParaRPr lang="en-US" sz="2000">
                  <a:latin typeface="Times New Roman" panose="02020603050405020304" pitchFamily="18" charset="0"/>
                  <a:ea typeface="Arial Unicode MS" panose="020B0604020202020204"/>
                </a:endParaRPr>
              </a:p>
              <a:p>
                <a:pPr marL="90487" indent="0">
                  <a:lnSpc>
                    <a:spcPct val="120000"/>
                  </a:lnSpc>
                  <a:buClr>
                    <a:schemeClr val="accent6">
                      <a:lumMod val="50000"/>
                    </a:schemeClr>
                  </a:buClr>
                  <a:buSzPct val="120000"/>
                  <a:buNone/>
                </a:pPr>
                <a:r>
                  <a:rPr lang="en-US" sz="2000">
                    <a:latin typeface="Times New Roman" panose="02020603050405020304" pitchFamily="18" charset="0"/>
                    <a:ea typeface="Arial Unicode MS" panose="020B0604020202020204"/>
                  </a:rPr>
                  <a:t>where </a:t>
                </a:r>
              </a:p>
              <a:p>
                <a:pPr marL="90487" indent="0">
                  <a:lnSpc>
                    <a:spcPct val="120000"/>
                  </a:lnSpc>
                  <a:buClr>
                    <a:schemeClr val="accent6">
                      <a:lumMod val="50000"/>
                    </a:schemeClr>
                  </a:buClr>
                  <a:buSzPct val="120000"/>
                  <a:buNone/>
                </a:pPr>
                <a14:m>
                  <m:oMath xmlns:m="http://schemas.openxmlformats.org/officeDocument/2006/math">
                    <m:d>
                      <m:dPr>
                        <m:begChr m:val="|"/>
                        <m:endChr m:val="|"/>
                        <m:ctrlPr>
                          <a:rPr lang="en-CA" sz="2000" i="1">
                            <a:latin typeface="Cambria Math" panose="02040503050406030204" pitchFamily="18" charset="0"/>
                          </a:rPr>
                        </m:ctrlPr>
                      </m:dPr>
                      <m:e>
                        <m:sSup>
                          <m:sSupPr>
                            <m:ctrlPr>
                              <a:rPr lang="en-CA" sz="2000" i="1">
                                <a:effectLst/>
                                <a:latin typeface="Cambria Math" panose="02040503050406030204" pitchFamily="18" charset="0"/>
                              </a:rPr>
                            </m:ctrlPr>
                          </m:sSupPr>
                          <m:e>
                            <m:r>
                              <a:rPr lang="en-US" sz="2000" i="1">
                                <a:effectLst/>
                                <a:latin typeface="Cambria Math" panose="02040503050406030204" pitchFamily="18" charset="0"/>
                                <a:ea typeface="Arial Unicode MS" panose="020B0604020202020204"/>
                                <a:cs typeface="Times New Roman" panose="02020603050405020304" pitchFamily="18" charset="0"/>
                              </a:rPr>
                              <m:t>𝑣</m:t>
                            </m:r>
                          </m:e>
                          <m:sup>
                            <m:r>
                              <a:rPr lang="en-US" sz="2000" i="1">
                                <a:effectLst/>
                                <a:latin typeface="Cambria Math" panose="02040503050406030204" pitchFamily="18" charset="0"/>
                                <a:ea typeface="Arial Unicode MS" panose="020B0604020202020204"/>
                                <a:cs typeface="Times New Roman" panose="02020603050405020304" pitchFamily="18" charset="0"/>
                              </a:rPr>
                              <m:t>𝑧</m:t>
                            </m:r>
                          </m:sup>
                        </m:sSup>
                      </m:e>
                    </m:d>
                    <m:r>
                      <a:rPr lang="en-US" sz="2000" i="1">
                        <a:effectLst/>
                        <a:latin typeface="Cambria Math" panose="02040503050406030204" pitchFamily="18" charset="0"/>
                        <a:ea typeface="Arial Unicode MS" panose="020B0604020202020204"/>
                        <a:cs typeface="Times New Roman" panose="02020603050405020304" pitchFamily="18" charset="0"/>
                      </a:rPr>
                      <m:t>=</m:t>
                    </m:r>
                    <m:f>
                      <m:fPr>
                        <m:ctrlPr>
                          <a:rPr lang="en-CA" sz="2000" i="1">
                            <a:effectLst/>
                            <a:latin typeface="Cambria Math" panose="02040503050406030204" pitchFamily="18" charset="0"/>
                          </a:rPr>
                        </m:ctrlPr>
                      </m:fPr>
                      <m:num>
                        <m:sSubSup>
                          <m:sSubSupPr>
                            <m:ctrlPr>
                              <a:rPr lang="en-CA" sz="2000" i="1">
                                <a:effectLst/>
                                <a:latin typeface="Cambria Math" panose="02040503050406030204" pitchFamily="18" charset="0"/>
                              </a:rPr>
                            </m:ctrlPr>
                          </m:sSubSupPr>
                          <m:e>
                            <m:r>
                              <a:rPr lang="en-US" sz="2000" i="1">
                                <a:effectLst/>
                                <a:latin typeface="Cambria Math" panose="02040503050406030204" pitchFamily="18" charset="0"/>
                                <a:ea typeface="Arial Unicode MS" panose="020B0604020202020204"/>
                                <a:cs typeface="Times New Roman" panose="02020603050405020304" pitchFamily="18" charset="0"/>
                              </a:rPr>
                              <m:t>𝑞</m:t>
                            </m:r>
                          </m:e>
                          <m:sub>
                            <m:r>
                              <a:rPr lang="en-US" sz="2000" i="1">
                                <a:effectLst/>
                                <a:latin typeface="Cambria Math" panose="02040503050406030204" pitchFamily="18" charset="0"/>
                                <a:ea typeface="Arial Unicode MS" panose="020B0604020202020204"/>
                                <a:cs typeface="Times New Roman" panose="02020603050405020304" pitchFamily="18" charset="0"/>
                              </a:rPr>
                              <m:t>0</m:t>
                            </m:r>
                          </m:sub>
                          <m:sup>
                            <m:r>
                              <a:rPr lang="en-US" sz="2000" i="1">
                                <a:effectLst/>
                                <a:latin typeface="Cambria Math" panose="02040503050406030204" pitchFamily="18" charset="0"/>
                                <a:ea typeface="Arial Unicode MS" panose="020B0604020202020204"/>
                                <a:cs typeface="Times New Roman" panose="02020603050405020304" pitchFamily="18" charset="0"/>
                              </a:rPr>
                              <m:t>𝑧</m:t>
                            </m:r>
                          </m:sup>
                        </m:sSubSup>
                      </m:num>
                      <m:den>
                        <m:r>
                          <a:rPr lang="en-US" sz="2000" i="1">
                            <a:effectLst/>
                            <a:latin typeface="Cambria Math" panose="02040503050406030204" pitchFamily="18" charset="0"/>
                            <a:ea typeface="Arial Unicode MS" panose="020B0604020202020204"/>
                            <a:cs typeface="Times New Roman" panose="02020603050405020304" pitchFamily="18" charset="0"/>
                          </a:rPr>
                          <m:t>𝑇</m:t>
                        </m:r>
                      </m:den>
                    </m:f>
                  </m:oMath>
                </a14:m>
                <a:r>
                  <a:rPr lang="en-US" sz="2000">
                    <a:latin typeface="Times New Roman" panose="02020603050405020304" pitchFamily="18" charset="0"/>
                    <a:cs typeface="Times New Roman" panose="02020603050405020304" pitchFamily="18" charset="0"/>
                  </a:rPr>
                  <a:t>, </a:t>
                </a:r>
                <a:r>
                  <a:rPr lang="en-US" sz="2000">
                    <a:latin typeface="Times New Roman" panose="02020603050405020304" pitchFamily="18" charset="0"/>
                    <a:ea typeface="Arial Unicode MS" panose="020B0604020202020204"/>
                  </a:rPr>
                  <a:t>a uniform-split trading strategy</a:t>
                </a:r>
              </a:p>
              <a:p>
                <a:pPr marL="433387" indent="-342900">
                  <a:lnSpc>
                    <a:spcPct val="120000"/>
                  </a:lnSpc>
                  <a:buClr>
                    <a:schemeClr val="accent6">
                      <a:lumMod val="50000"/>
                    </a:schemeClr>
                  </a:buClr>
                  <a:buSzPct val="120000"/>
                </a:pPr>
                <a:r>
                  <a:rPr lang="en-CA" sz="2000">
                    <a:latin typeface="Times New Roman" panose="02020603050405020304" pitchFamily="18" charset="0"/>
                    <a:ea typeface="Arial Unicode MS" panose="020B0604020202020204"/>
                  </a:rPr>
                  <a:t>Assume</a:t>
                </a:r>
                <a:r>
                  <a:rPr lang="en-CA" sz="2000"/>
                  <a:t> </a:t>
                </a:r>
                <a14:m>
                  <m:oMath xmlns:m="http://schemas.openxmlformats.org/officeDocument/2006/math">
                    <m:sSubSup>
                      <m:sSubSupPr>
                        <m:ctrlPr>
                          <a:rPr lang="en-CA" sz="2000" i="1">
                            <a:latin typeface="Cambria Math" panose="02040503050406030204" pitchFamily="18" charset="0"/>
                          </a:rPr>
                        </m:ctrlPr>
                      </m:sSubSupPr>
                      <m:e>
                        <m:r>
                          <a:rPr lang="en-US" sz="2000" i="1">
                            <a:effectLst/>
                            <a:latin typeface="Cambria Math" panose="02040503050406030204" pitchFamily="18" charset="0"/>
                            <a:ea typeface="Arial Unicode MS" panose="020B0604020202020204"/>
                            <a:cs typeface="Times New Roman" panose="02020603050405020304" pitchFamily="18" charset="0"/>
                          </a:rPr>
                          <m:t>𝑉</m:t>
                        </m:r>
                      </m:e>
                      <m:sub>
                        <m:r>
                          <a:rPr lang="en-US" sz="2000" i="1">
                            <a:effectLst/>
                            <a:latin typeface="Cambria Math" panose="02040503050406030204" pitchFamily="18" charset="0"/>
                            <a:ea typeface="Arial Unicode MS" panose="020B0604020202020204"/>
                            <a:cs typeface="Times New Roman" panose="02020603050405020304" pitchFamily="18" charset="0"/>
                          </a:rPr>
                          <m:t>𝑡</m:t>
                        </m:r>
                      </m:sub>
                      <m:sup>
                        <m:r>
                          <a:rPr lang="en-US" sz="2000" i="1">
                            <a:effectLst/>
                            <a:latin typeface="Cambria Math" panose="02040503050406030204" pitchFamily="18" charset="0"/>
                            <a:ea typeface="Arial Unicode MS" panose="020B0604020202020204"/>
                            <a:cs typeface="Times New Roman" panose="02020603050405020304" pitchFamily="18" charset="0"/>
                          </a:rPr>
                          <m:t>𝑆</m:t>
                        </m:r>
                      </m:sup>
                    </m:sSubSup>
                    <m:r>
                      <a:rPr lang="en-US" sz="2000" i="1">
                        <a:effectLst/>
                        <a:latin typeface="Cambria Math" panose="02040503050406030204" pitchFamily="18" charset="0"/>
                        <a:ea typeface="Arial Unicode MS" panose="020B0604020202020204"/>
                        <a:cs typeface="Times New Roman" panose="02020603050405020304" pitchFamily="18" charset="0"/>
                      </a:rPr>
                      <m:t>=−</m:t>
                    </m:r>
                    <m:sSubSup>
                      <m:sSubSupPr>
                        <m:ctrlPr>
                          <a:rPr lang="en-CA" sz="2000" i="1">
                            <a:effectLst/>
                            <a:latin typeface="Cambria Math" panose="02040503050406030204" pitchFamily="18" charset="0"/>
                          </a:rPr>
                        </m:ctrlPr>
                      </m:sSubSupPr>
                      <m:e>
                        <m:r>
                          <a:rPr lang="en-US" sz="2000" i="1">
                            <a:effectLst/>
                            <a:latin typeface="Cambria Math" panose="02040503050406030204" pitchFamily="18" charset="0"/>
                            <a:ea typeface="Arial Unicode MS" panose="020B0604020202020204"/>
                            <a:cs typeface="Times New Roman" panose="02020603050405020304" pitchFamily="18" charset="0"/>
                          </a:rPr>
                          <m:t>𝑄</m:t>
                        </m:r>
                      </m:e>
                      <m:sub>
                        <m:r>
                          <a:rPr lang="en-US" sz="2000" i="1">
                            <a:effectLst/>
                            <a:latin typeface="Cambria Math" panose="02040503050406030204" pitchFamily="18" charset="0"/>
                            <a:ea typeface="Arial Unicode MS" panose="020B0604020202020204"/>
                            <a:cs typeface="Times New Roman" panose="02020603050405020304" pitchFamily="18" charset="0"/>
                          </a:rPr>
                          <m:t>1,</m:t>
                        </m:r>
                        <m:r>
                          <a:rPr lang="en-US" sz="2000" i="1">
                            <a:effectLst/>
                            <a:latin typeface="Cambria Math" panose="02040503050406030204" pitchFamily="18" charset="0"/>
                            <a:ea typeface="Arial Unicode MS" panose="020B0604020202020204"/>
                            <a:cs typeface="Times New Roman" panose="02020603050405020304" pitchFamily="18" charset="0"/>
                          </a:rPr>
                          <m:t>𝑡</m:t>
                        </m:r>
                      </m:sub>
                      <m:sup>
                        <m:r>
                          <a:rPr lang="en-US" sz="2000" i="1">
                            <a:effectLst/>
                            <a:latin typeface="Cambria Math" panose="02040503050406030204" pitchFamily="18" charset="0"/>
                            <a:ea typeface="Arial Unicode MS" panose="020B0604020202020204"/>
                            <a:cs typeface="Times New Roman" panose="02020603050405020304" pitchFamily="18" charset="0"/>
                          </a:rPr>
                          <m:t>𝑏</m:t>
                        </m:r>
                      </m:sup>
                    </m:sSubSup>
                  </m:oMath>
                </a14:m>
                <a:r>
                  <a:rPr lang="en-US" sz="2000">
                    <a:effectLst/>
                    <a:latin typeface="Times New Roman" panose="02020603050405020304" pitchFamily="18" charset="0"/>
                    <a:ea typeface="Helvetica Neue"/>
                  </a:rPr>
                  <a:t> and </a:t>
                </a:r>
                <a14:m>
                  <m:oMath xmlns:m="http://schemas.openxmlformats.org/officeDocument/2006/math">
                    <m:sSubSup>
                      <m:sSubSupPr>
                        <m:ctrlPr>
                          <a:rPr lang="en-CA" sz="2000" i="1">
                            <a:effectLst/>
                            <a:latin typeface="Cambria Math" panose="02040503050406030204" pitchFamily="18" charset="0"/>
                          </a:rPr>
                        </m:ctrlPr>
                      </m:sSubSupPr>
                      <m:e>
                        <m:r>
                          <a:rPr lang="en-US" sz="2000" i="1">
                            <a:effectLst/>
                            <a:latin typeface="Cambria Math" panose="02040503050406030204" pitchFamily="18" charset="0"/>
                            <a:ea typeface="Arial Unicode MS" panose="020B0604020202020204"/>
                            <a:cs typeface="Times New Roman" panose="02020603050405020304" pitchFamily="18" charset="0"/>
                          </a:rPr>
                          <m:t>𝑉</m:t>
                        </m:r>
                      </m:e>
                      <m:sub>
                        <m:r>
                          <a:rPr lang="en-US" sz="2000" i="1">
                            <a:effectLst/>
                            <a:latin typeface="Cambria Math" panose="02040503050406030204" pitchFamily="18" charset="0"/>
                            <a:ea typeface="Arial Unicode MS" panose="020B0604020202020204"/>
                            <a:cs typeface="Times New Roman" panose="02020603050405020304" pitchFamily="18" charset="0"/>
                          </a:rPr>
                          <m:t>𝑡</m:t>
                        </m:r>
                      </m:sub>
                      <m:sup>
                        <m:r>
                          <a:rPr lang="en-US" sz="2000" i="1">
                            <a:effectLst/>
                            <a:latin typeface="Cambria Math" panose="02040503050406030204" pitchFamily="18" charset="0"/>
                            <a:ea typeface="Arial Unicode MS" panose="020B0604020202020204"/>
                            <a:cs typeface="Times New Roman" panose="02020603050405020304" pitchFamily="18" charset="0"/>
                          </a:rPr>
                          <m:t>𝐵</m:t>
                        </m:r>
                      </m:sup>
                    </m:sSubSup>
                    <m:r>
                      <a:rPr lang="en-US" sz="2000" i="1">
                        <a:effectLst/>
                        <a:latin typeface="Cambria Math" panose="02040503050406030204" pitchFamily="18" charset="0"/>
                        <a:ea typeface="Arial Unicode MS" panose="020B0604020202020204"/>
                        <a:cs typeface="Times New Roman" panose="02020603050405020304" pitchFamily="18" charset="0"/>
                      </a:rPr>
                      <m:t>= </m:t>
                    </m:r>
                    <m:sSubSup>
                      <m:sSubSupPr>
                        <m:ctrlPr>
                          <a:rPr lang="en-CA" sz="2000" i="1">
                            <a:effectLst/>
                            <a:latin typeface="Cambria Math" panose="02040503050406030204" pitchFamily="18" charset="0"/>
                          </a:rPr>
                        </m:ctrlPr>
                      </m:sSubSupPr>
                      <m:e>
                        <m:r>
                          <a:rPr lang="en-US" sz="2000" i="1">
                            <a:effectLst/>
                            <a:latin typeface="Cambria Math" panose="02040503050406030204" pitchFamily="18" charset="0"/>
                            <a:ea typeface="Arial Unicode MS" panose="020B0604020202020204"/>
                            <a:cs typeface="Times New Roman" panose="02020603050405020304" pitchFamily="18" charset="0"/>
                          </a:rPr>
                          <m:t>𝑄</m:t>
                        </m:r>
                      </m:e>
                      <m:sub>
                        <m:r>
                          <a:rPr lang="en-US" sz="2000" i="1">
                            <a:effectLst/>
                            <a:latin typeface="Cambria Math" panose="02040503050406030204" pitchFamily="18" charset="0"/>
                            <a:ea typeface="Arial Unicode MS" panose="020B0604020202020204"/>
                            <a:cs typeface="Times New Roman" panose="02020603050405020304" pitchFamily="18" charset="0"/>
                          </a:rPr>
                          <m:t>1,</m:t>
                        </m:r>
                        <m:r>
                          <a:rPr lang="en-US" sz="2000" i="1">
                            <a:effectLst/>
                            <a:latin typeface="Cambria Math" panose="02040503050406030204" pitchFamily="18" charset="0"/>
                            <a:ea typeface="Arial Unicode MS" panose="020B0604020202020204"/>
                            <a:cs typeface="Times New Roman" panose="02020603050405020304" pitchFamily="18" charset="0"/>
                          </a:rPr>
                          <m:t>𝑡</m:t>
                        </m:r>
                      </m:sub>
                      <m:sup>
                        <m:r>
                          <a:rPr lang="en-US" sz="2000" i="1">
                            <a:effectLst/>
                            <a:latin typeface="Cambria Math" panose="02040503050406030204" pitchFamily="18" charset="0"/>
                            <a:ea typeface="Arial Unicode MS" panose="020B0604020202020204"/>
                            <a:cs typeface="Times New Roman" panose="02020603050405020304" pitchFamily="18" charset="0"/>
                          </a:rPr>
                          <m:t>𝑎</m:t>
                        </m:r>
                      </m:sup>
                    </m:sSubSup>
                  </m:oMath>
                </a14:m>
                <a:r>
                  <a:rPr lang="en-US" sz="2000">
                    <a:latin typeface="Times New Roman" panose="02020603050405020304" pitchFamily="18" charset="0"/>
                    <a:ea typeface="Arial Unicode MS" panose="020B0604020202020204"/>
                  </a:rPr>
                  <a:t>  ; therefore,  </a:t>
                </a:r>
                <a14:m>
                  <m:oMath xmlns:m="http://schemas.openxmlformats.org/officeDocument/2006/math">
                    <m:sSubSup>
                      <m:sSubSupPr>
                        <m:ctrlPr>
                          <a:rPr lang="en-CA" sz="2000" i="1">
                            <a:latin typeface="Cambria Math" panose="02040503050406030204" pitchFamily="18" charset="0"/>
                          </a:rPr>
                        </m:ctrlPr>
                      </m:sSubSupPr>
                      <m:e>
                        <m:r>
                          <a:rPr lang="en-US" sz="2000" i="1">
                            <a:effectLst/>
                            <a:latin typeface="Cambria Math" panose="02040503050406030204" pitchFamily="18" charset="0"/>
                            <a:ea typeface="Arial Unicode MS" panose="020B0604020202020204"/>
                            <a:cs typeface="Times New Roman" panose="02020603050405020304" pitchFamily="18" charset="0"/>
                          </a:rPr>
                          <m:t>𝒫</m:t>
                        </m:r>
                      </m:e>
                      <m:sub>
                        <m:r>
                          <a:rPr lang="en-US" sz="2000" i="1">
                            <a:effectLst/>
                            <a:latin typeface="Cambria Math" panose="02040503050406030204" pitchFamily="18" charset="0"/>
                            <a:ea typeface="Arial Unicode MS" panose="020B0604020202020204"/>
                            <a:cs typeface="Times New Roman" panose="02020603050405020304" pitchFamily="18" charset="0"/>
                          </a:rPr>
                          <m:t>𝑡</m:t>
                        </m:r>
                      </m:sub>
                      <m:sup>
                        <m:r>
                          <a:rPr lang="en-US" sz="2000" i="1">
                            <a:effectLst/>
                            <a:latin typeface="Cambria Math" panose="02040503050406030204" pitchFamily="18" charset="0"/>
                            <a:ea typeface="Arial Unicode MS" panose="020B0604020202020204"/>
                            <a:cs typeface="Times New Roman" panose="02020603050405020304" pitchFamily="18" charset="0"/>
                          </a:rPr>
                          <m:t>𝑆</m:t>
                        </m:r>
                      </m:sup>
                    </m:sSubSup>
                    <m:r>
                      <a:rPr lang="en-US" sz="2000" i="1">
                        <a:effectLst/>
                        <a:latin typeface="Cambria Math" panose="02040503050406030204" pitchFamily="18" charset="0"/>
                        <a:ea typeface="Arial Unicode MS" panose="020B0604020202020204"/>
                        <a:cs typeface="Times New Roman" panose="02020603050405020304" pitchFamily="18" charset="0"/>
                      </a:rPr>
                      <m:t>= </m:t>
                    </m:r>
                    <m:sSubSup>
                      <m:sSubSupPr>
                        <m:ctrlPr>
                          <a:rPr lang="en-CA" sz="2000" i="1">
                            <a:effectLst/>
                            <a:latin typeface="Cambria Math" panose="02040503050406030204" pitchFamily="18" charset="0"/>
                          </a:rPr>
                        </m:ctrlPr>
                      </m:sSubSupPr>
                      <m:e>
                        <m:r>
                          <a:rPr lang="en-US" sz="2000" i="1">
                            <a:effectLst/>
                            <a:latin typeface="Cambria Math" panose="02040503050406030204" pitchFamily="18" charset="0"/>
                            <a:ea typeface="Arial Unicode MS" panose="020B0604020202020204"/>
                            <a:cs typeface="Times New Roman" panose="02020603050405020304" pitchFamily="18" charset="0"/>
                          </a:rPr>
                          <m:t>𝑃</m:t>
                        </m:r>
                      </m:e>
                      <m:sub>
                        <m:r>
                          <a:rPr lang="en-US" sz="2000" i="1">
                            <a:effectLst/>
                            <a:latin typeface="Cambria Math" panose="02040503050406030204" pitchFamily="18" charset="0"/>
                            <a:ea typeface="Arial Unicode MS" panose="020B0604020202020204"/>
                            <a:cs typeface="Times New Roman" panose="02020603050405020304" pitchFamily="18" charset="0"/>
                          </a:rPr>
                          <m:t>1,</m:t>
                        </m:r>
                        <m:r>
                          <a:rPr lang="en-US" sz="2000" i="1">
                            <a:effectLst/>
                            <a:latin typeface="Cambria Math" panose="02040503050406030204" pitchFamily="18" charset="0"/>
                            <a:ea typeface="Arial Unicode MS" panose="020B0604020202020204"/>
                            <a:cs typeface="Times New Roman" panose="02020603050405020304" pitchFamily="18" charset="0"/>
                          </a:rPr>
                          <m:t>𝑡</m:t>
                        </m:r>
                      </m:sub>
                      <m:sup>
                        <m:r>
                          <a:rPr lang="en-US" sz="2000" i="1">
                            <a:effectLst/>
                            <a:latin typeface="Cambria Math" panose="02040503050406030204" pitchFamily="18" charset="0"/>
                            <a:ea typeface="Arial Unicode MS" panose="020B0604020202020204"/>
                            <a:cs typeface="Times New Roman" panose="02020603050405020304" pitchFamily="18" charset="0"/>
                          </a:rPr>
                          <m:t>𝑏</m:t>
                        </m:r>
                      </m:sup>
                    </m:sSubSup>
                    <m:r>
                      <a:rPr lang="en-US" sz="2000" i="1">
                        <a:effectLst/>
                        <a:latin typeface="Cambria Math" panose="02040503050406030204" pitchFamily="18" charset="0"/>
                        <a:ea typeface="Arial Unicode MS" panose="020B0604020202020204"/>
                        <a:cs typeface="Times New Roman" panose="02020603050405020304" pitchFamily="18" charset="0"/>
                      </a:rPr>
                      <m:t> </m:t>
                    </m:r>
                  </m:oMath>
                </a14:m>
                <a:r>
                  <a:rPr lang="en-US" sz="2000">
                    <a:effectLst/>
                    <a:latin typeface="Times New Roman" panose="02020603050405020304" pitchFamily="18" charset="0"/>
                    <a:ea typeface="Helvetica Neue"/>
                  </a:rPr>
                  <a:t>and </a:t>
                </a:r>
                <a14:m>
                  <m:oMath xmlns:m="http://schemas.openxmlformats.org/officeDocument/2006/math">
                    <m:sSubSup>
                      <m:sSubSupPr>
                        <m:ctrlPr>
                          <a:rPr lang="en-CA" sz="2000" i="1">
                            <a:effectLst/>
                            <a:latin typeface="Cambria Math" panose="02040503050406030204" pitchFamily="18" charset="0"/>
                          </a:rPr>
                        </m:ctrlPr>
                      </m:sSubSupPr>
                      <m:e>
                        <m:r>
                          <a:rPr lang="en-US" sz="2000" i="1">
                            <a:effectLst/>
                            <a:latin typeface="Cambria Math" panose="02040503050406030204" pitchFamily="18" charset="0"/>
                            <a:ea typeface="Arial Unicode MS" panose="020B0604020202020204"/>
                            <a:cs typeface="Times New Roman" panose="02020603050405020304" pitchFamily="18" charset="0"/>
                          </a:rPr>
                          <m:t>𝒫</m:t>
                        </m:r>
                      </m:e>
                      <m:sub>
                        <m:r>
                          <a:rPr lang="en-US" sz="2000" i="1">
                            <a:effectLst/>
                            <a:latin typeface="Cambria Math" panose="02040503050406030204" pitchFamily="18" charset="0"/>
                            <a:ea typeface="Arial Unicode MS" panose="020B0604020202020204"/>
                            <a:cs typeface="Times New Roman" panose="02020603050405020304" pitchFamily="18" charset="0"/>
                          </a:rPr>
                          <m:t>𝑡</m:t>
                        </m:r>
                      </m:sub>
                      <m:sup>
                        <m:r>
                          <a:rPr lang="en-US" sz="2000" i="1">
                            <a:effectLst/>
                            <a:latin typeface="Cambria Math" panose="02040503050406030204" pitchFamily="18" charset="0"/>
                            <a:ea typeface="Arial Unicode MS" panose="020B0604020202020204"/>
                            <a:cs typeface="Times New Roman" panose="02020603050405020304" pitchFamily="18" charset="0"/>
                          </a:rPr>
                          <m:t>𝐵</m:t>
                        </m:r>
                      </m:sup>
                    </m:sSubSup>
                    <m:r>
                      <a:rPr lang="en-US" sz="2000" i="1">
                        <a:effectLst/>
                        <a:latin typeface="Cambria Math" panose="02040503050406030204" pitchFamily="18" charset="0"/>
                        <a:ea typeface="Arial Unicode MS" panose="020B0604020202020204"/>
                        <a:cs typeface="Times New Roman" panose="02020603050405020304" pitchFamily="18" charset="0"/>
                      </a:rPr>
                      <m:t>= </m:t>
                    </m:r>
                    <m:sSubSup>
                      <m:sSubSupPr>
                        <m:ctrlPr>
                          <a:rPr lang="en-CA" sz="2000" i="1">
                            <a:effectLst/>
                            <a:latin typeface="Cambria Math" panose="02040503050406030204" pitchFamily="18" charset="0"/>
                          </a:rPr>
                        </m:ctrlPr>
                      </m:sSubSupPr>
                      <m:e>
                        <m:r>
                          <a:rPr lang="en-US" sz="2000" i="1">
                            <a:effectLst/>
                            <a:latin typeface="Cambria Math" panose="02040503050406030204" pitchFamily="18" charset="0"/>
                            <a:ea typeface="Arial Unicode MS" panose="020B0604020202020204"/>
                            <a:cs typeface="Times New Roman" panose="02020603050405020304" pitchFamily="18" charset="0"/>
                          </a:rPr>
                          <m:t>𝑃</m:t>
                        </m:r>
                      </m:e>
                      <m:sub>
                        <m:r>
                          <a:rPr lang="en-US" sz="2000" i="1">
                            <a:effectLst/>
                            <a:latin typeface="Cambria Math" panose="02040503050406030204" pitchFamily="18" charset="0"/>
                            <a:ea typeface="Arial Unicode MS" panose="020B0604020202020204"/>
                            <a:cs typeface="Times New Roman" panose="02020603050405020304" pitchFamily="18" charset="0"/>
                          </a:rPr>
                          <m:t>1,</m:t>
                        </m:r>
                        <m:r>
                          <a:rPr lang="en-US" sz="2000" i="1">
                            <a:effectLst/>
                            <a:latin typeface="Cambria Math" panose="02040503050406030204" pitchFamily="18" charset="0"/>
                            <a:ea typeface="Arial Unicode MS" panose="020B0604020202020204"/>
                            <a:cs typeface="Times New Roman" panose="02020603050405020304" pitchFamily="18" charset="0"/>
                          </a:rPr>
                          <m:t>𝑡</m:t>
                        </m:r>
                      </m:sub>
                      <m:sup>
                        <m:r>
                          <a:rPr lang="en-US" sz="2000" i="1">
                            <a:effectLst/>
                            <a:latin typeface="Cambria Math" panose="02040503050406030204" pitchFamily="18" charset="0"/>
                            <a:ea typeface="Arial Unicode MS" panose="020B0604020202020204"/>
                            <a:cs typeface="Times New Roman" panose="02020603050405020304" pitchFamily="18" charset="0"/>
                          </a:rPr>
                          <m:t>𝑎</m:t>
                        </m:r>
                      </m:sup>
                    </m:sSubSup>
                    <m:r>
                      <a:rPr lang="en-US" sz="2000" i="1">
                        <a:effectLst/>
                        <a:latin typeface="Cambria Math" panose="02040503050406030204" pitchFamily="18" charset="0"/>
                        <a:ea typeface="Arial Unicode MS" panose="020B0604020202020204"/>
                        <a:cs typeface="Times New Roman" panose="02020603050405020304" pitchFamily="18" charset="0"/>
                      </a:rPr>
                      <m:t> </m:t>
                    </m:r>
                  </m:oMath>
                </a14:m>
                <a:endParaRPr lang="en-US" sz="2000">
                  <a:latin typeface="Times New Roman" panose="02020603050405020304" pitchFamily="18" charset="0"/>
                  <a:cs typeface="Times New Roman" panose="02020603050405020304" pitchFamily="18" charset="0"/>
                </a:endParaRPr>
              </a:p>
              <a:p>
                <a:pPr marL="433387" indent="-342900">
                  <a:lnSpc>
                    <a:spcPct val="120000"/>
                  </a:lnSpc>
                  <a:buClr>
                    <a:schemeClr val="accent6">
                      <a:lumMod val="50000"/>
                    </a:schemeClr>
                  </a:buClr>
                  <a:buSzPct val="120000"/>
                </a:pPr>
                <a:r>
                  <a:rPr lang="en-US" sz="2000">
                    <a:latin typeface="Times New Roman" panose="02020603050405020304" pitchFamily="18" charset="0"/>
                    <a:cs typeface="Times New Roman" panose="02020603050405020304" pitchFamily="18" charset="0"/>
                  </a:rPr>
                  <a:t>Other assumptions: transitionary price impacts and step one’s infinite resiliency</a:t>
                </a:r>
              </a:p>
              <a:p>
                <a:pPr marL="433387" indent="-342900">
                  <a:lnSpc>
                    <a:spcPct val="120000"/>
                  </a:lnSpc>
                  <a:buClr>
                    <a:schemeClr val="accent6">
                      <a:lumMod val="50000"/>
                    </a:schemeClr>
                  </a:buClr>
                  <a:buSzPct val="120000"/>
                </a:pPr>
                <a:r>
                  <a:rPr lang="en-US" sz="2000">
                    <a:latin typeface="Times New Roman" panose="02020603050405020304" pitchFamily="18" charset="0"/>
                    <a:cs typeface="Times New Roman" panose="02020603050405020304" pitchFamily="18" charset="0"/>
                  </a:rPr>
                  <a:t>If </a:t>
                </a:r>
                <a14:m>
                  <m:oMath xmlns:m="http://schemas.openxmlformats.org/officeDocument/2006/math">
                    <m:sSup>
                      <m:sSupPr>
                        <m:ctrlPr>
                          <a:rPr lang="en-CA" sz="2000" i="1">
                            <a:latin typeface="Cambria Math" panose="02040503050406030204" pitchFamily="18" charset="0"/>
                          </a:rPr>
                        </m:ctrlPr>
                      </m:sSupPr>
                      <m:e>
                        <m:r>
                          <a:rPr lang="en-US" sz="2000" i="1">
                            <a:effectLst/>
                            <a:latin typeface="Cambria Math" panose="02040503050406030204" pitchFamily="18" charset="0"/>
                            <a:ea typeface="Arial Unicode MS" panose="020B0604020202020204"/>
                            <a:cs typeface="Times New Roman" panose="02020603050405020304" pitchFamily="18" charset="0"/>
                          </a:rPr>
                          <m:t>𝑃𝑂</m:t>
                        </m:r>
                      </m:e>
                      <m:sup>
                        <m:r>
                          <a:rPr lang="en-US" sz="2000" i="1">
                            <a:effectLst/>
                            <a:latin typeface="Cambria Math" panose="02040503050406030204" pitchFamily="18" charset="0"/>
                            <a:ea typeface="Arial Unicode MS" panose="020B0604020202020204"/>
                            <a:cs typeface="Times New Roman" panose="02020603050405020304" pitchFamily="18" charset="0"/>
                          </a:rPr>
                          <m:t>𝑧</m:t>
                        </m:r>
                      </m:sup>
                    </m:sSup>
                    <m:r>
                      <a:rPr lang="en-US" sz="2000" i="1">
                        <a:effectLst/>
                        <a:latin typeface="Cambria Math" panose="02040503050406030204" pitchFamily="18" charset="0"/>
                        <a:ea typeface="Arial Unicode MS" panose="020B0604020202020204"/>
                        <a:cs typeface="Times New Roman" panose="02020603050405020304" pitchFamily="18" charset="0"/>
                      </a:rPr>
                      <m:t>&gt;0</m:t>
                    </m:r>
                  </m:oMath>
                </a14:m>
                <a:r>
                  <a:rPr lang="en-US" sz="2000">
                    <a:latin typeface="Times New Roman" panose="02020603050405020304" pitchFamily="18" charset="0"/>
                    <a:cs typeface="Times New Roman" panose="02020603050405020304" pitchFamily="18" charset="0"/>
                  </a:rPr>
                  <a:t>, </a:t>
                </a:r>
                <a:r>
                  <a:rPr lang="en-US" sz="2000">
                    <a:latin typeface="Times New Roman" panose="02020603050405020304" pitchFamily="18" charset="0"/>
                    <a:ea typeface="Arial Unicode MS" panose="020B0604020202020204"/>
                  </a:rPr>
                  <a:t>trader </a:t>
                </a:r>
                <a14:m>
                  <m:oMath xmlns:m="http://schemas.openxmlformats.org/officeDocument/2006/math">
                    <m:r>
                      <a:rPr lang="en-US" sz="2000" i="1">
                        <a:effectLst/>
                        <a:latin typeface="Cambria Math" panose="02040503050406030204" pitchFamily="18" charset="0"/>
                        <a:ea typeface="Arial Unicode MS" panose="020B0604020202020204"/>
                        <a:cs typeface="Times New Roman" panose="02020603050405020304" pitchFamily="18" charset="0"/>
                      </a:rPr>
                      <m:t>𝑧</m:t>
                    </m:r>
                  </m:oMath>
                </a14:m>
                <a:r>
                  <a:rPr lang="en-US" sz="2000">
                    <a:effectLst/>
                    <a:latin typeface="Times New Roman" panose="02020603050405020304" pitchFamily="18" charset="0"/>
                    <a:ea typeface="Arial Unicode MS" panose="020B0604020202020204"/>
                  </a:rPr>
                  <a:t> is better off by using the informed scheme compared to the naïve scheme </a:t>
                </a:r>
                <a:endParaRPr lang="en-US" sz="2000">
                  <a:latin typeface="Times New Roman" panose="02020603050405020304" pitchFamily="18" charset="0"/>
                  <a:cs typeface="Times New Roman" panose="0202060305040502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497818"/>
                <a:ext cx="10515600" cy="4351338"/>
              </a:xfrm>
              <a:blipFill>
                <a:blip r:embed="rId3"/>
                <a:stretch>
                  <a:fillRect l="-232" t="-140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4" name="Table 3"/>
              <p:cNvGraphicFramePr>
                <a:graphicFrameLocks noGrp="1"/>
              </p:cNvGraphicFramePr>
              <p:nvPr>
                <p:extLst>
                  <p:ext uri="{D42A27DB-BD31-4B8C-83A1-F6EECF244321}">
                    <p14:modId xmlns:p14="http://schemas.microsoft.com/office/powerpoint/2010/main" val="2071719491"/>
                  </p:ext>
                </p:extLst>
              </p:nvPr>
            </p:nvGraphicFramePr>
            <p:xfrm>
              <a:off x="979054" y="2056047"/>
              <a:ext cx="10374746" cy="776986"/>
            </p:xfrm>
            <a:graphic>
              <a:graphicData uri="http://schemas.openxmlformats.org/drawingml/2006/table">
                <a:tbl>
                  <a:tblPr firstRow="1" bandRow="1">
                    <a:tableStyleId>{F5AB1C69-6EDB-4FF4-983F-18BD219EF322}</a:tableStyleId>
                  </a:tblPr>
                  <a:tblGrid>
                    <a:gridCol w="9762837">
                      <a:extLst>
                        <a:ext uri="{9D8B030D-6E8A-4147-A177-3AD203B41FA5}">
                          <a16:colId xmlns:a16="http://schemas.microsoft.com/office/drawing/2014/main" val="3511044755"/>
                        </a:ext>
                      </a:extLst>
                    </a:gridCol>
                    <a:gridCol w="611909">
                      <a:extLst>
                        <a:ext uri="{9D8B030D-6E8A-4147-A177-3AD203B41FA5}">
                          <a16:colId xmlns:a16="http://schemas.microsoft.com/office/drawing/2014/main" val="3233241462"/>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sSup>
                                  <m:sSupPr>
                                    <m:ctrlPr>
                                      <a:rPr lang="en-CA" sz="2000" b="1" i="1" kern="1200" smtClean="0">
                                        <a:solidFill>
                                          <a:schemeClr val="tx1"/>
                                        </a:solidFill>
                                        <a:effectLst/>
                                        <a:latin typeface="Cambria Math" panose="02040503050406030204" pitchFamily="18" charset="0"/>
                                        <a:ea typeface="+mn-ea"/>
                                        <a:cs typeface="+mn-cs"/>
                                      </a:rPr>
                                    </m:ctrlPr>
                                  </m:sSupPr>
                                  <m:e>
                                    <m:r>
                                      <a:rPr lang="en-US" sz="2000" b="1" i="1" kern="1200">
                                        <a:solidFill>
                                          <a:schemeClr val="tx1"/>
                                        </a:solidFill>
                                        <a:effectLst/>
                                        <a:latin typeface="Cambria Math" panose="02040503050406030204" pitchFamily="18" charset="0"/>
                                        <a:ea typeface="+mn-ea"/>
                                        <a:cs typeface="+mn-cs"/>
                                      </a:rPr>
                                      <m:t>𝑃𝑂</m:t>
                                    </m:r>
                                  </m:e>
                                  <m:sup>
                                    <m:r>
                                      <a:rPr lang="en-US" sz="2000" b="1" i="1" kern="1200">
                                        <a:solidFill>
                                          <a:schemeClr val="tx1"/>
                                        </a:solidFill>
                                        <a:effectLst/>
                                        <a:latin typeface="Cambria Math" panose="02040503050406030204" pitchFamily="18" charset="0"/>
                                        <a:ea typeface="+mn-ea"/>
                                        <a:cs typeface="+mn-cs"/>
                                      </a:rPr>
                                      <m:t>𝑧</m:t>
                                    </m:r>
                                  </m:sup>
                                </m:sSup>
                                <m:r>
                                  <a:rPr lang="en-US" sz="2000" b="1" i="1" kern="1200">
                                    <a:solidFill>
                                      <a:schemeClr val="tx1"/>
                                    </a:solidFill>
                                    <a:effectLst/>
                                    <a:latin typeface="Cambria Math" panose="02040503050406030204" pitchFamily="18" charset="0"/>
                                    <a:ea typeface="+mn-ea"/>
                                    <a:cs typeface="+mn-cs"/>
                                  </a:rPr>
                                  <m:t>=</m:t>
                                </m:r>
                                <m:sSup>
                                  <m:sSupPr>
                                    <m:ctrlPr>
                                      <a:rPr lang="en-CA" sz="2000" b="1" i="1" kern="1200">
                                        <a:solidFill>
                                          <a:schemeClr val="tx1"/>
                                        </a:solidFill>
                                        <a:effectLst/>
                                        <a:latin typeface="Cambria Math" panose="02040503050406030204" pitchFamily="18" charset="0"/>
                                        <a:ea typeface="+mn-ea"/>
                                        <a:cs typeface="+mn-cs"/>
                                      </a:rPr>
                                    </m:ctrlPr>
                                  </m:sSupPr>
                                  <m:e>
                                    <m:r>
                                      <a:rPr lang="en-US" sz="2000" b="1" i="1" kern="1200">
                                        <a:solidFill>
                                          <a:schemeClr val="tx1"/>
                                        </a:solidFill>
                                        <a:effectLst/>
                                        <a:latin typeface="Cambria Math" panose="02040503050406030204" pitchFamily="18" charset="0"/>
                                        <a:ea typeface="+mn-ea"/>
                                        <a:cs typeface="+mn-cs"/>
                                      </a:rPr>
                                      <m:t>𝑣</m:t>
                                    </m:r>
                                  </m:e>
                                  <m:sup>
                                    <m:r>
                                      <a:rPr lang="en-US" sz="2000" b="1" i="1" kern="1200">
                                        <a:solidFill>
                                          <a:schemeClr val="tx1"/>
                                        </a:solidFill>
                                        <a:effectLst/>
                                        <a:latin typeface="Cambria Math" panose="02040503050406030204" pitchFamily="18" charset="0"/>
                                        <a:ea typeface="+mn-ea"/>
                                        <a:cs typeface="+mn-cs"/>
                                      </a:rPr>
                                      <m:t>𝑧</m:t>
                                    </m:r>
                                  </m:sup>
                                </m:sSup>
                                <m:nary>
                                  <m:naryPr>
                                    <m:limLoc m:val="subSup"/>
                                    <m:ctrlPr>
                                      <a:rPr lang="en-CA" sz="2000" b="1" i="1" kern="1200">
                                        <a:solidFill>
                                          <a:schemeClr val="tx1"/>
                                        </a:solidFill>
                                        <a:effectLst/>
                                        <a:latin typeface="Cambria Math" panose="02040503050406030204" pitchFamily="18" charset="0"/>
                                        <a:ea typeface="+mn-ea"/>
                                        <a:cs typeface="+mn-cs"/>
                                      </a:rPr>
                                    </m:ctrlPr>
                                  </m:naryPr>
                                  <m:sub>
                                    <m:r>
                                      <a:rPr lang="en-US" sz="2000" b="1" i="1" kern="1200">
                                        <a:solidFill>
                                          <a:schemeClr val="tx1"/>
                                        </a:solidFill>
                                        <a:effectLst/>
                                        <a:latin typeface="Cambria Math" panose="02040503050406030204" pitchFamily="18" charset="0"/>
                                        <a:ea typeface="+mn-ea"/>
                                        <a:cs typeface="+mn-cs"/>
                                      </a:rPr>
                                      <m:t>0</m:t>
                                    </m:r>
                                  </m:sub>
                                  <m:sup>
                                    <m:r>
                                      <a:rPr lang="en-US" sz="2000" b="1" i="1" kern="1200">
                                        <a:solidFill>
                                          <a:schemeClr val="tx1"/>
                                        </a:solidFill>
                                        <a:effectLst/>
                                        <a:latin typeface="Cambria Math" panose="02040503050406030204" pitchFamily="18" charset="0"/>
                                        <a:ea typeface="+mn-ea"/>
                                        <a:cs typeface="+mn-cs"/>
                                      </a:rPr>
                                      <m:t>𝑇</m:t>
                                    </m:r>
                                  </m:sup>
                                  <m:e>
                                    <m:sSubSup>
                                      <m:sSubSupPr>
                                        <m:ctrlPr>
                                          <a:rPr lang="en-CA" sz="2000" b="1" i="1" kern="1200">
                                            <a:solidFill>
                                              <a:schemeClr val="tx1"/>
                                            </a:solidFill>
                                            <a:effectLst/>
                                            <a:latin typeface="Cambria Math" panose="02040503050406030204" pitchFamily="18" charset="0"/>
                                            <a:ea typeface="+mn-ea"/>
                                            <a:cs typeface="+mn-cs"/>
                                          </a:rPr>
                                        </m:ctrlPr>
                                      </m:sSubSupPr>
                                      <m:e>
                                        <m:r>
                                          <a:rPr lang="en-US" sz="2000" b="1" i="1" kern="1200">
                                            <a:solidFill>
                                              <a:schemeClr val="tx1"/>
                                            </a:solidFill>
                                            <a:effectLst/>
                                            <a:latin typeface="Cambria Math" panose="02040503050406030204" pitchFamily="18" charset="0"/>
                                            <a:ea typeface="+mn-ea"/>
                                            <a:cs typeface="+mn-cs"/>
                                          </a:rPr>
                                          <m:t>𝒫</m:t>
                                        </m:r>
                                      </m:e>
                                      <m:sub>
                                        <m:r>
                                          <a:rPr lang="en-US" sz="2000" b="1" i="1" kern="1200">
                                            <a:solidFill>
                                              <a:schemeClr val="tx1"/>
                                            </a:solidFill>
                                            <a:effectLst/>
                                            <a:latin typeface="Cambria Math" panose="02040503050406030204" pitchFamily="18" charset="0"/>
                                            <a:ea typeface="+mn-ea"/>
                                            <a:cs typeface="+mn-cs"/>
                                          </a:rPr>
                                          <m:t>𝑡</m:t>
                                        </m:r>
                                      </m:sub>
                                      <m:sup>
                                        <m:r>
                                          <a:rPr lang="en-US" sz="2000" b="1" i="1" kern="1200">
                                            <a:solidFill>
                                              <a:schemeClr val="tx1"/>
                                            </a:solidFill>
                                            <a:effectLst/>
                                            <a:latin typeface="Cambria Math" panose="02040503050406030204" pitchFamily="18" charset="0"/>
                                            <a:ea typeface="+mn-ea"/>
                                            <a:cs typeface="+mn-cs"/>
                                          </a:rPr>
                                          <m:t>𝑧</m:t>
                                        </m:r>
                                      </m:sup>
                                    </m:sSubSup>
                                    <m:r>
                                      <a:rPr lang="en-US" sz="2000" b="1" i="1" kern="1200">
                                        <a:solidFill>
                                          <a:schemeClr val="tx1"/>
                                        </a:solidFill>
                                        <a:effectLst/>
                                        <a:latin typeface="Cambria Math" panose="02040503050406030204" pitchFamily="18" charset="0"/>
                                        <a:ea typeface="+mn-ea"/>
                                        <a:cs typeface="+mn-cs"/>
                                      </a:rPr>
                                      <m:t>𝑑𝑡</m:t>
                                    </m:r>
                                  </m:e>
                                </m:nary>
                                <m:r>
                                  <a:rPr lang="en-US" sz="2000" b="1" i="1" kern="1200">
                                    <a:solidFill>
                                      <a:schemeClr val="tx1"/>
                                    </a:solidFill>
                                    <a:effectLst/>
                                    <a:latin typeface="Cambria Math" panose="02040503050406030204" pitchFamily="18" charset="0"/>
                                    <a:ea typeface="+mn-ea"/>
                                    <a:cs typeface="+mn-cs"/>
                                  </a:rPr>
                                  <m:t>−</m:t>
                                </m:r>
                                <m:nary>
                                  <m:naryPr>
                                    <m:limLoc m:val="subSup"/>
                                    <m:ctrlPr>
                                      <a:rPr lang="en-CA" sz="2000" b="1" i="1" kern="1200">
                                        <a:solidFill>
                                          <a:schemeClr val="tx1"/>
                                        </a:solidFill>
                                        <a:effectLst/>
                                        <a:latin typeface="Cambria Math" panose="02040503050406030204" pitchFamily="18" charset="0"/>
                                        <a:ea typeface="+mn-ea"/>
                                        <a:cs typeface="+mn-cs"/>
                                      </a:rPr>
                                    </m:ctrlPr>
                                  </m:naryPr>
                                  <m:sub>
                                    <m:r>
                                      <a:rPr lang="en-US" sz="2000" b="1" i="1" kern="1200">
                                        <a:solidFill>
                                          <a:schemeClr val="tx1"/>
                                        </a:solidFill>
                                        <a:effectLst/>
                                        <a:latin typeface="Cambria Math" panose="02040503050406030204" pitchFamily="18" charset="0"/>
                                        <a:ea typeface="+mn-ea"/>
                                        <a:cs typeface="+mn-cs"/>
                                      </a:rPr>
                                      <m:t>0</m:t>
                                    </m:r>
                                  </m:sub>
                                  <m:sup>
                                    <m:r>
                                      <a:rPr lang="en-US" sz="2000" b="1" i="1" kern="1200">
                                        <a:solidFill>
                                          <a:schemeClr val="tx1"/>
                                        </a:solidFill>
                                        <a:effectLst/>
                                        <a:latin typeface="Cambria Math" panose="02040503050406030204" pitchFamily="18" charset="0"/>
                                        <a:ea typeface="+mn-ea"/>
                                        <a:cs typeface="+mn-cs"/>
                                      </a:rPr>
                                      <m:t>𝑇</m:t>
                                    </m:r>
                                  </m:sup>
                                  <m:e>
                                    <m:sSubSup>
                                      <m:sSubSupPr>
                                        <m:ctrlPr>
                                          <a:rPr lang="en-CA" sz="2000" b="1" i="1" kern="1200">
                                            <a:solidFill>
                                              <a:schemeClr val="tx1"/>
                                            </a:solidFill>
                                            <a:effectLst/>
                                            <a:latin typeface="Cambria Math" panose="02040503050406030204" pitchFamily="18" charset="0"/>
                                            <a:ea typeface="+mn-ea"/>
                                            <a:cs typeface="+mn-cs"/>
                                          </a:rPr>
                                        </m:ctrlPr>
                                      </m:sSubSupPr>
                                      <m:e>
                                        <m:r>
                                          <a:rPr lang="en-US" sz="2000" b="1" i="1" kern="1200">
                                            <a:solidFill>
                                              <a:schemeClr val="tx1"/>
                                            </a:solidFill>
                                            <a:effectLst/>
                                            <a:latin typeface="Cambria Math" panose="02040503050406030204" pitchFamily="18" charset="0"/>
                                            <a:ea typeface="+mn-ea"/>
                                            <a:cs typeface="+mn-cs"/>
                                          </a:rPr>
                                          <m:t>𝑣</m:t>
                                        </m:r>
                                      </m:e>
                                      <m:sub>
                                        <m:r>
                                          <a:rPr lang="en-US" sz="2000" b="1" i="1" kern="1200">
                                            <a:solidFill>
                                              <a:schemeClr val="tx1"/>
                                            </a:solidFill>
                                            <a:effectLst/>
                                            <a:latin typeface="Cambria Math" panose="02040503050406030204" pitchFamily="18" charset="0"/>
                                            <a:ea typeface="+mn-ea"/>
                                            <a:cs typeface="+mn-cs"/>
                                          </a:rPr>
                                          <m:t>𝑡</m:t>
                                        </m:r>
                                      </m:sub>
                                      <m:sup>
                                        <m:r>
                                          <a:rPr lang="en-US" sz="2000" b="1" i="1" kern="1200">
                                            <a:solidFill>
                                              <a:schemeClr val="tx1"/>
                                            </a:solidFill>
                                            <a:effectLst/>
                                            <a:latin typeface="Cambria Math" panose="02040503050406030204" pitchFamily="18" charset="0"/>
                                            <a:ea typeface="+mn-ea"/>
                                            <a:cs typeface="+mn-cs"/>
                                          </a:rPr>
                                          <m:t>𝑧</m:t>
                                        </m:r>
                                      </m:sup>
                                    </m:sSubSup>
                                    <m:sSubSup>
                                      <m:sSubSupPr>
                                        <m:ctrlPr>
                                          <a:rPr lang="en-CA" sz="2000" b="1" i="1" kern="1200">
                                            <a:solidFill>
                                              <a:schemeClr val="tx1"/>
                                            </a:solidFill>
                                            <a:effectLst/>
                                            <a:latin typeface="Cambria Math" panose="02040503050406030204" pitchFamily="18" charset="0"/>
                                            <a:ea typeface="+mn-ea"/>
                                            <a:cs typeface="+mn-cs"/>
                                          </a:rPr>
                                        </m:ctrlPr>
                                      </m:sSubSupPr>
                                      <m:e>
                                        <m:r>
                                          <a:rPr lang="en-US" sz="2000" b="1" i="1" kern="1200">
                                            <a:solidFill>
                                              <a:schemeClr val="tx1"/>
                                            </a:solidFill>
                                            <a:effectLst/>
                                            <a:latin typeface="Cambria Math" panose="02040503050406030204" pitchFamily="18" charset="0"/>
                                            <a:ea typeface="+mn-ea"/>
                                            <a:cs typeface="+mn-cs"/>
                                          </a:rPr>
                                          <m:t>𝒫</m:t>
                                        </m:r>
                                      </m:e>
                                      <m:sub>
                                        <m:r>
                                          <a:rPr lang="en-US" sz="2000" b="1" i="1" kern="1200">
                                            <a:solidFill>
                                              <a:schemeClr val="tx1"/>
                                            </a:solidFill>
                                            <a:effectLst/>
                                            <a:latin typeface="Cambria Math" panose="02040503050406030204" pitchFamily="18" charset="0"/>
                                            <a:ea typeface="+mn-ea"/>
                                            <a:cs typeface="+mn-cs"/>
                                          </a:rPr>
                                          <m:t>𝑡</m:t>
                                        </m:r>
                                      </m:sub>
                                      <m:sup>
                                        <m:r>
                                          <a:rPr lang="en-US" sz="2000" b="1" i="1" kern="1200">
                                            <a:solidFill>
                                              <a:schemeClr val="tx1"/>
                                            </a:solidFill>
                                            <a:effectLst/>
                                            <a:latin typeface="Cambria Math" panose="02040503050406030204" pitchFamily="18" charset="0"/>
                                            <a:ea typeface="+mn-ea"/>
                                            <a:cs typeface="+mn-cs"/>
                                          </a:rPr>
                                          <m:t>𝑧</m:t>
                                        </m:r>
                                      </m:sup>
                                    </m:sSubSup>
                                    <m:r>
                                      <a:rPr lang="en-US" sz="2000" b="1" i="1" kern="1200">
                                        <a:solidFill>
                                          <a:schemeClr val="tx1"/>
                                        </a:solidFill>
                                        <a:effectLst/>
                                        <a:latin typeface="Cambria Math" panose="02040503050406030204" pitchFamily="18" charset="0"/>
                                        <a:ea typeface="+mn-ea"/>
                                        <a:cs typeface="+mn-cs"/>
                                      </a:rPr>
                                      <m:t>𝑑𝑡</m:t>
                                    </m:r>
                                  </m:e>
                                </m:nary>
                              </m:oMath>
                            </m:oMathPara>
                          </a14:m>
                          <a:endParaRPr lang="en-CA" sz="2400" b="0" i="1">
                            <a:solidFill>
                              <a:schemeClr val="tx1"/>
                            </a:solidFill>
                            <a:latin typeface="Times New Roman" panose="02020603050405020304" pitchFamily="18" charset="0"/>
                            <a:cs typeface="Times New Roman" panose="02020603050405020304" pitchFamily="18" charset="0"/>
                          </a:endParaRPr>
                        </a:p>
                      </a:txBody>
                      <a:tcPr anchor="ctr">
                        <a:noFill/>
                      </a:tcPr>
                    </a:tc>
                    <a:tc>
                      <a:txBody>
                        <a:bodyPr/>
                        <a:lstStyle/>
                        <a:p>
                          <a:pPr algn="ctr"/>
                          <a:r>
                            <a:rPr lang="en-US" b="0">
                              <a:solidFill>
                                <a:schemeClr val="tx1"/>
                              </a:solidFill>
                              <a:latin typeface="Times New Roman" panose="02020603050405020304" pitchFamily="18" charset="0"/>
                              <a:cs typeface="Times New Roman" panose="02020603050405020304" pitchFamily="18" charset="0"/>
                            </a:rPr>
                            <a:t>(11)</a:t>
                          </a:r>
                          <a:endParaRPr lang="en-CA" b="0">
                            <a:solidFill>
                              <a:schemeClr val="tx1"/>
                            </a:solidFill>
                            <a:latin typeface="Times New Roman" panose="02020603050405020304" pitchFamily="18" charset="0"/>
                            <a:cs typeface="Times New Roman" panose="02020603050405020304" pitchFamily="18" charset="0"/>
                          </a:endParaRPr>
                        </a:p>
                      </a:txBody>
                      <a:tcPr anchor="ctr">
                        <a:noFill/>
                      </a:tcPr>
                    </a:tc>
                    <a:extLst>
                      <a:ext uri="{0D108BD9-81ED-4DB2-BD59-A6C34878D82A}">
                        <a16:rowId xmlns:a16="http://schemas.microsoft.com/office/drawing/2014/main" val="3562933215"/>
                      </a:ext>
                    </a:extLst>
                  </a:tr>
                </a:tbl>
              </a:graphicData>
            </a:graphic>
          </p:graphicFrame>
        </mc:Choice>
        <mc:Fallback xmlns="">
          <p:graphicFrame>
            <p:nvGraphicFramePr>
              <p:cNvPr id="4" name="Table 3"/>
              <p:cNvGraphicFramePr>
                <a:graphicFrameLocks noGrp="1"/>
              </p:cNvGraphicFramePr>
              <p:nvPr>
                <p:extLst>
                  <p:ext uri="{D42A27DB-BD31-4B8C-83A1-F6EECF244321}">
                    <p14:modId xmlns:p14="http://schemas.microsoft.com/office/powerpoint/2010/main" val="2071719491"/>
                  </p:ext>
                </p:extLst>
              </p:nvPr>
            </p:nvGraphicFramePr>
            <p:xfrm>
              <a:off x="979054" y="2056047"/>
              <a:ext cx="10374746" cy="776986"/>
            </p:xfrm>
            <a:graphic>
              <a:graphicData uri="http://schemas.openxmlformats.org/drawingml/2006/table">
                <a:tbl>
                  <a:tblPr firstRow="1" bandRow="1">
                    <a:tableStyleId>{F5AB1C69-6EDB-4FF4-983F-18BD219EF322}</a:tableStyleId>
                  </a:tblPr>
                  <a:tblGrid>
                    <a:gridCol w="9762837">
                      <a:extLst>
                        <a:ext uri="{9D8B030D-6E8A-4147-A177-3AD203B41FA5}">
                          <a16:colId xmlns:a16="http://schemas.microsoft.com/office/drawing/2014/main" val="3511044755"/>
                        </a:ext>
                      </a:extLst>
                    </a:gridCol>
                    <a:gridCol w="611909">
                      <a:extLst>
                        <a:ext uri="{9D8B030D-6E8A-4147-A177-3AD203B41FA5}">
                          <a16:colId xmlns:a16="http://schemas.microsoft.com/office/drawing/2014/main" val="3233241462"/>
                        </a:ext>
                      </a:extLst>
                    </a:gridCol>
                  </a:tblGrid>
                  <a:tr h="776986">
                    <a:tc>
                      <a:txBody>
                        <a:bodyPr/>
                        <a:lstStyle/>
                        <a:p>
                          <a:endParaRPr lang="en-US"/>
                        </a:p>
                      </a:txBody>
                      <a:tcPr anchor="ctr">
                        <a:blipFill>
                          <a:blip r:embed="rId4"/>
                          <a:stretch>
                            <a:fillRect l="-62" t="-781" r="-6488" b="-3125"/>
                          </a:stretch>
                        </a:blipFill>
                      </a:tcPr>
                    </a:tc>
                    <a:tc>
                      <a:txBody>
                        <a:bodyPr/>
                        <a:lstStyle/>
                        <a:p>
                          <a:pPr algn="ctr"/>
                          <a:r>
                            <a:rPr lang="en-US" b="0">
                              <a:solidFill>
                                <a:schemeClr val="tx1"/>
                              </a:solidFill>
                              <a:latin typeface="Times New Roman" panose="02020603050405020304" pitchFamily="18" charset="0"/>
                              <a:cs typeface="Times New Roman" panose="02020603050405020304" pitchFamily="18" charset="0"/>
                            </a:rPr>
                            <a:t>(11)</a:t>
                          </a:r>
                          <a:endParaRPr lang="en-CA" b="0">
                            <a:solidFill>
                              <a:schemeClr val="tx1"/>
                            </a:solidFill>
                            <a:latin typeface="Times New Roman" panose="02020603050405020304" pitchFamily="18" charset="0"/>
                            <a:cs typeface="Times New Roman" panose="02020603050405020304" pitchFamily="18" charset="0"/>
                          </a:endParaRPr>
                        </a:p>
                      </a:txBody>
                      <a:tcPr anchor="ctr">
                        <a:noFill/>
                      </a:tcPr>
                    </a:tc>
                    <a:extLst>
                      <a:ext uri="{0D108BD9-81ED-4DB2-BD59-A6C34878D82A}">
                        <a16:rowId xmlns:a16="http://schemas.microsoft.com/office/drawing/2014/main" val="3562933215"/>
                      </a:ext>
                    </a:extLst>
                  </a:tr>
                </a:tbl>
              </a:graphicData>
            </a:graphic>
          </p:graphicFrame>
        </mc:Fallback>
      </mc:AlternateContent>
    </p:spTree>
    <p:extLst>
      <p:ext uri="{BB962C8B-B14F-4D97-AF65-F5344CB8AC3E}">
        <p14:creationId xmlns:p14="http://schemas.microsoft.com/office/powerpoint/2010/main" val="38294197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latin typeface="Times New Roman" panose="02020603050405020304" pitchFamily="18" charset="0"/>
                <a:cs typeface="Times New Roman" panose="02020603050405020304" pitchFamily="18" charset="0"/>
              </a:rPr>
              <a:t>Method – Empirical Procedure</a:t>
            </a:r>
          </a:p>
        </p:txBody>
      </p:sp>
      <p:sp>
        <p:nvSpPr>
          <p:cNvPr id="3" name="Content Placeholder 2"/>
          <p:cNvSpPr>
            <a:spLocks noGrp="1"/>
          </p:cNvSpPr>
          <p:nvPr>
            <p:ph idx="1"/>
          </p:nvPr>
        </p:nvSpPr>
        <p:spPr>
          <a:xfrm>
            <a:off x="838200" y="1497818"/>
            <a:ext cx="10515600" cy="4351338"/>
          </a:xfrm>
        </p:spPr>
        <p:txBody>
          <a:bodyPr>
            <a:noAutofit/>
          </a:bodyPr>
          <a:lstStyle/>
          <a:p>
            <a:pPr marL="433387" indent="-342900">
              <a:lnSpc>
                <a:spcPct val="120000"/>
              </a:lnSpc>
              <a:buClr>
                <a:schemeClr val="accent6">
                  <a:lumMod val="50000"/>
                </a:schemeClr>
              </a:buClr>
              <a:buSzPct val="120000"/>
            </a:pPr>
            <a:r>
              <a:rPr lang="en-US" sz="1800">
                <a:latin typeface="Times New Roman" panose="02020603050405020304" pitchFamily="18" charset="0"/>
                <a:ea typeface="Arial Unicode MS" panose="020B0604020202020204"/>
              </a:rPr>
              <a:t>We slice a 60-minute interval - around the USDA reports releases - from each of the 309 trading sessions </a:t>
            </a:r>
          </a:p>
          <a:p>
            <a:pPr marL="433387" indent="-342900">
              <a:lnSpc>
                <a:spcPct val="120000"/>
              </a:lnSpc>
              <a:buClr>
                <a:schemeClr val="accent6">
                  <a:lumMod val="50000"/>
                </a:schemeClr>
              </a:buClr>
              <a:buSzPct val="120000"/>
              <a:buFont typeface="Courier New" panose="02070309020205020404" pitchFamily="49" charset="0"/>
              <a:buChar char="o"/>
            </a:pPr>
            <a:r>
              <a:rPr lang="en-US" sz="1800">
                <a:latin typeface="Times New Roman" panose="02020603050405020304" pitchFamily="18" charset="0"/>
                <a:ea typeface="Arial Unicode MS" panose="020B0604020202020204"/>
              </a:rPr>
              <a:t>For corn the interval starts at 11:40 am ET and continues until 12:40 pm. </a:t>
            </a:r>
          </a:p>
          <a:p>
            <a:pPr marL="433387" indent="-342900">
              <a:lnSpc>
                <a:spcPct val="120000"/>
              </a:lnSpc>
              <a:buClr>
                <a:schemeClr val="accent6">
                  <a:lumMod val="50000"/>
                </a:schemeClr>
              </a:buClr>
              <a:buSzPct val="120000"/>
              <a:buFont typeface="Courier New" panose="02070309020205020404" pitchFamily="49" charset="0"/>
              <a:buChar char="o"/>
            </a:pPr>
            <a:r>
              <a:rPr lang="en-US" sz="1800">
                <a:latin typeface="Times New Roman" panose="02020603050405020304" pitchFamily="18" charset="0"/>
                <a:ea typeface="Arial Unicode MS" panose="020B0604020202020204"/>
              </a:rPr>
              <a:t>For live cattle, where the USDA reports are released outside trading hours, the 60-minute interval begins at the market open of the day after the reports are released </a:t>
            </a:r>
            <a:endParaRPr lang="en-CA" sz="1800">
              <a:latin typeface="Times New Roman" panose="02020603050405020304" pitchFamily="18" charset="0"/>
              <a:ea typeface="Arial Unicode MS" panose="020B0604020202020204"/>
            </a:endParaRPr>
          </a:p>
          <a:p>
            <a:pPr marL="433387" indent="-342900">
              <a:lnSpc>
                <a:spcPct val="120000"/>
              </a:lnSpc>
              <a:buClr>
                <a:schemeClr val="accent6">
                  <a:lumMod val="50000"/>
                </a:schemeClr>
              </a:buClr>
              <a:buSzPct val="120000"/>
            </a:pPr>
            <a:r>
              <a:rPr lang="en-US" sz="1800">
                <a:latin typeface="Times New Roman" panose="02020603050405020304" pitchFamily="18" charset="0"/>
                <a:ea typeface="Arial Unicode MS" panose="020B0604020202020204"/>
              </a:rPr>
              <a:t>From each 60-minute interval, we take 10-minute windows where the first window starts at the start of the 60-minute interval and moves forward by one second for a total of 3,000 10-minute windows for each day  </a:t>
            </a:r>
          </a:p>
          <a:p>
            <a:pPr marL="433387" indent="-342900">
              <a:lnSpc>
                <a:spcPct val="120000"/>
              </a:lnSpc>
              <a:buClr>
                <a:schemeClr val="accent6">
                  <a:lumMod val="50000"/>
                </a:schemeClr>
              </a:buClr>
              <a:buSzPct val="120000"/>
            </a:pPr>
            <a:r>
              <a:rPr lang="en-US" sz="1800">
                <a:latin typeface="Times New Roman" panose="02020603050405020304" pitchFamily="18" charset="0"/>
                <a:ea typeface="Arial Unicode MS" panose="020B0604020202020204"/>
              </a:rPr>
              <a:t>We estimate the VEC model in equation (2) for each of the 10-minute windows and compute the information shares for a total of 3,000 regressions and sets of information shares per day. </a:t>
            </a:r>
          </a:p>
          <a:p>
            <a:pPr marL="433387" indent="-342900">
              <a:lnSpc>
                <a:spcPct val="120000"/>
              </a:lnSpc>
              <a:buClr>
                <a:schemeClr val="accent6">
                  <a:lumMod val="50000"/>
                </a:schemeClr>
              </a:buClr>
              <a:buSzPct val="120000"/>
              <a:buFont typeface="Courier New" panose="02070309020205020404" pitchFamily="49" charset="0"/>
              <a:buChar char="o"/>
            </a:pPr>
            <a:r>
              <a:rPr lang="en-US" sz="1800">
                <a:latin typeface="Times New Roman" panose="02020603050405020304" pitchFamily="18" charset="0"/>
                <a:ea typeface="Arial Unicode MS" panose="020B0604020202020204"/>
              </a:rPr>
              <a:t>A frame-by-frame picture of the evolution of information shares of the price series around the USDA reports releases. </a:t>
            </a:r>
          </a:p>
          <a:p>
            <a:pPr marL="433387" indent="-342900">
              <a:lnSpc>
                <a:spcPct val="120000"/>
              </a:lnSpc>
              <a:buClr>
                <a:schemeClr val="accent6">
                  <a:lumMod val="50000"/>
                </a:schemeClr>
              </a:buClr>
              <a:buSzPct val="120000"/>
            </a:pPr>
            <a:r>
              <a:rPr lang="en-US" sz="1800">
                <a:latin typeface="Times New Roman" panose="02020603050405020304" pitchFamily="18" charset="0"/>
                <a:ea typeface="Arial Unicode MS" panose="020B0604020202020204"/>
              </a:rPr>
              <a:t>For each 10-minute window, the median information share of the price series are shown in the figures. </a:t>
            </a:r>
            <a:r>
              <a:rPr lang="en-US" sz="1800">
                <a:effectLst/>
                <a:latin typeface="Times New Roman" panose="02020603050405020304" pitchFamily="18" charset="0"/>
                <a:ea typeface="Arial Unicode MS" panose="020B0604020202020204"/>
              </a:rPr>
              <a:t> </a:t>
            </a:r>
            <a:endParaRPr lang="en-US" sz="1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015593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latin typeface="Times New Roman" panose="02020603050405020304" pitchFamily="18" charset="0"/>
                <a:cs typeface="Times New Roman" panose="02020603050405020304" pitchFamily="18" charset="0"/>
              </a:rPr>
              <a:t>Results – Information Shares (Corn)</a:t>
            </a:r>
          </a:p>
        </p:txBody>
      </p:sp>
      <p:pic>
        <p:nvPicPr>
          <p:cNvPr id="21" name="Content Placeholder 20"/>
          <p:cNvPicPr>
            <a:picLocks noGrp="1" noChangeAspect="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826822" y="1908203"/>
            <a:ext cx="3840813" cy="2146588"/>
          </a:xfrm>
          <a:prstGeom prst="rect">
            <a:avLst/>
          </a:prstGeom>
          <a:noFill/>
        </p:spPr>
      </p:pic>
      <p:pic>
        <p:nvPicPr>
          <p:cNvPr id="22" name="Picture 2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6822" y="4250690"/>
            <a:ext cx="3840813" cy="2146588"/>
          </a:xfrm>
          <a:prstGeom prst="rect">
            <a:avLst/>
          </a:prstGeom>
          <a:noFill/>
        </p:spPr>
      </p:pic>
      <p:pic>
        <p:nvPicPr>
          <p:cNvPr id="23" name="Picture 22"/>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83225" y="1908203"/>
            <a:ext cx="3840813" cy="2146588"/>
          </a:xfrm>
          <a:prstGeom prst="rect">
            <a:avLst/>
          </a:prstGeom>
          <a:noFill/>
        </p:spPr>
      </p:pic>
      <p:pic>
        <p:nvPicPr>
          <p:cNvPr id="24" name="Picture 23"/>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43819" y="4250690"/>
            <a:ext cx="3840813" cy="2146588"/>
          </a:xfrm>
          <a:prstGeom prst="rect">
            <a:avLst/>
          </a:prstGeom>
          <a:noFill/>
        </p:spPr>
      </p:pic>
      <p:pic>
        <p:nvPicPr>
          <p:cNvPr id="25" name="Picture 24"/>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126326" y="1908203"/>
            <a:ext cx="3840813" cy="2146588"/>
          </a:xfrm>
          <a:prstGeom prst="rect">
            <a:avLst/>
          </a:prstGeom>
          <a:noFill/>
        </p:spPr>
      </p:pic>
      <p:pic>
        <p:nvPicPr>
          <p:cNvPr id="26" name="Picture 25"/>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126326" y="4250690"/>
            <a:ext cx="3840813" cy="2146588"/>
          </a:xfrm>
          <a:prstGeom prst="rect">
            <a:avLst/>
          </a:prstGeom>
          <a:noFill/>
        </p:spPr>
      </p:pic>
      <p:graphicFrame>
        <p:nvGraphicFramePr>
          <p:cNvPr id="15" name="Table 14"/>
          <p:cNvGraphicFramePr>
            <a:graphicFrameLocks noGrp="1"/>
          </p:cNvGraphicFramePr>
          <p:nvPr>
            <p:extLst>
              <p:ext uri="{D42A27DB-BD31-4B8C-83A1-F6EECF244321}">
                <p14:modId xmlns:p14="http://schemas.microsoft.com/office/powerpoint/2010/main" val="1061556850"/>
              </p:ext>
            </p:extLst>
          </p:nvPr>
        </p:nvGraphicFramePr>
        <p:xfrm>
          <a:off x="443342" y="1561380"/>
          <a:ext cx="489526" cy="4706592"/>
        </p:xfrm>
        <a:graphic>
          <a:graphicData uri="http://schemas.openxmlformats.org/drawingml/2006/table">
            <a:tbl>
              <a:tblPr firstRow="1" bandRow="1">
                <a:tableStyleId>{5C22544A-7EE6-4342-B048-85BDC9FD1C3A}</a:tableStyleId>
              </a:tblPr>
              <a:tblGrid>
                <a:gridCol w="489526">
                  <a:extLst>
                    <a:ext uri="{9D8B030D-6E8A-4147-A177-3AD203B41FA5}">
                      <a16:colId xmlns:a16="http://schemas.microsoft.com/office/drawing/2014/main" val="1674780351"/>
                    </a:ext>
                  </a:extLst>
                </a:gridCol>
              </a:tblGrid>
              <a:tr h="2353296">
                <a:tc>
                  <a:txBody>
                    <a:bodyPr/>
                    <a:lstStyle/>
                    <a:p>
                      <a:pPr algn="ctr"/>
                      <a:r>
                        <a:rPr lang="en-US" b="0">
                          <a:solidFill>
                            <a:schemeClr val="tx1"/>
                          </a:solidFill>
                          <a:latin typeface="Times New Roman" panose="02020603050405020304" pitchFamily="18" charset="0"/>
                          <a:cs typeface="Times New Roman" panose="02020603050405020304" pitchFamily="18" charset="0"/>
                        </a:rPr>
                        <a:t>Non-News</a:t>
                      </a:r>
                      <a:endParaRPr lang="en-CA" b="0">
                        <a:solidFill>
                          <a:schemeClr val="tx1"/>
                        </a:solidFill>
                        <a:latin typeface="Times New Roman" panose="02020603050405020304" pitchFamily="18" charset="0"/>
                        <a:cs typeface="Times New Roman" panose="02020603050405020304" pitchFamily="18" charset="0"/>
                      </a:endParaRPr>
                    </a:p>
                  </a:txBody>
                  <a:tcPr vert="vert270">
                    <a:noFill/>
                  </a:tcPr>
                </a:tc>
                <a:extLst>
                  <a:ext uri="{0D108BD9-81ED-4DB2-BD59-A6C34878D82A}">
                    <a16:rowId xmlns:a16="http://schemas.microsoft.com/office/drawing/2014/main" val="1981154929"/>
                  </a:ext>
                </a:extLst>
              </a:tr>
              <a:tr h="2353296">
                <a:tc>
                  <a:txBody>
                    <a:bodyPr/>
                    <a:lstStyle/>
                    <a:p>
                      <a:pPr algn="ctr"/>
                      <a:r>
                        <a:rPr lang="en-US" b="0">
                          <a:solidFill>
                            <a:schemeClr val="tx1"/>
                          </a:solidFill>
                          <a:latin typeface="Times New Roman" panose="02020603050405020304" pitchFamily="18" charset="0"/>
                          <a:cs typeface="Times New Roman" panose="02020603050405020304" pitchFamily="18" charset="0"/>
                        </a:rPr>
                        <a:t>News</a:t>
                      </a:r>
                      <a:endParaRPr lang="en-CA" b="0">
                        <a:solidFill>
                          <a:schemeClr val="tx1"/>
                        </a:solidFill>
                        <a:latin typeface="Times New Roman" panose="02020603050405020304" pitchFamily="18" charset="0"/>
                        <a:cs typeface="Times New Roman" panose="02020603050405020304" pitchFamily="18" charset="0"/>
                      </a:endParaRPr>
                    </a:p>
                  </a:txBody>
                  <a:tcPr vert="vert270">
                    <a:noFill/>
                  </a:tcPr>
                </a:tc>
                <a:extLst>
                  <a:ext uri="{0D108BD9-81ED-4DB2-BD59-A6C34878D82A}">
                    <a16:rowId xmlns:a16="http://schemas.microsoft.com/office/drawing/2014/main" val="3569606993"/>
                  </a:ext>
                </a:extLst>
              </a:tr>
            </a:tbl>
          </a:graphicData>
        </a:graphic>
      </p:graphicFrame>
    </p:spTree>
    <p:extLst>
      <p:ext uri="{BB962C8B-B14F-4D97-AF65-F5344CB8AC3E}">
        <p14:creationId xmlns:p14="http://schemas.microsoft.com/office/powerpoint/2010/main" val="18561586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latin typeface="Times New Roman" panose="02020603050405020304" pitchFamily="18" charset="0"/>
                <a:cs typeface="Times New Roman" panose="02020603050405020304" pitchFamily="18" charset="0"/>
              </a:rPr>
              <a:t>Results – Information Shares (Live Cattle)</a:t>
            </a:r>
          </a:p>
        </p:txBody>
      </p:sp>
      <p:graphicFrame>
        <p:nvGraphicFramePr>
          <p:cNvPr id="15" name="Table 14"/>
          <p:cNvGraphicFramePr>
            <a:graphicFrameLocks noGrp="1"/>
          </p:cNvGraphicFramePr>
          <p:nvPr>
            <p:extLst>
              <p:ext uri="{D42A27DB-BD31-4B8C-83A1-F6EECF244321}">
                <p14:modId xmlns:p14="http://schemas.microsoft.com/office/powerpoint/2010/main" val="3402034406"/>
              </p:ext>
            </p:extLst>
          </p:nvPr>
        </p:nvGraphicFramePr>
        <p:xfrm>
          <a:off x="443342" y="1561380"/>
          <a:ext cx="489526" cy="4706592"/>
        </p:xfrm>
        <a:graphic>
          <a:graphicData uri="http://schemas.openxmlformats.org/drawingml/2006/table">
            <a:tbl>
              <a:tblPr firstRow="1" bandRow="1">
                <a:tableStyleId>{5C22544A-7EE6-4342-B048-85BDC9FD1C3A}</a:tableStyleId>
              </a:tblPr>
              <a:tblGrid>
                <a:gridCol w="489526">
                  <a:extLst>
                    <a:ext uri="{9D8B030D-6E8A-4147-A177-3AD203B41FA5}">
                      <a16:colId xmlns:a16="http://schemas.microsoft.com/office/drawing/2014/main" val="1674780351"/>
                    </a:ext>
                  </a:extLst>
                </a:gridCol>
              </a:tblGrid>
              <a:tr h="2353296">
                <a:tc>
                  <a:txBody>
                    <a:bodyPr/>
                    <a:lstStyle/>
                    <a:p>
                      <a:pPr algn="ctr"/>
                      <a:r>
                        <a:rPr lang="en-US" b="0">
                          <a:solidFill>
                            <a:schemeClr val="tx1"/>
                          </a:solidFill>
                          <a:latin typeface="Times New Roman" panose="02020603050405020304" pitchFamily="18" charset="0"/>
                          <a:cs typeface="Times New Roman" panose="02020603050405020304" pitchFamily="18" charset="0"/>
                        </a:rPr>
                        <a:t>Non-News</a:t>
                      </a:r>
                      <a:endParaRPr lang="en-CA" b="0">
                        <a:solidFill>
                          <a:schemeClr val="tx1"/>
                        </a:solidFill>
                        <a:latin typeface="Times New Roman" panose="02020603050405020304" pitchFamily="18" charset="0"/>
                        <a:cs typeface="Times New Roman" panose="02020603050405020304" pitchFamily="18" charset="0"/>
                      </a:endParaRPr>
                    </a:p>
                  </a:txBody>
                  <a:tcPr vert="vert270">
                    <a:noFill/>
                  </a:tcPr>
                </a:tc>
                <a:extLst>
                  <a:ext uri="{0D108BD9-81ED-4DB2-BD59-A6C34878D82A}">
                    <a16:rowId xmlns:a16="http://schemas.microsoft.com/office/drawing/2014/main" val="1981154929"/>
                  </a:ext>
                </a:extLst>
              </a:tr>
              <a:tr h="2353296">
                <a:tc>
                  <a:txBody>
                    <a:bodyPr/>
                    <a:lstStyle/>
                    <a:p>
                      <a:pPr algn="ctr"/>
                      <a:r>
                        <a:rPr lang="en-US" b="0">
                          <a:solidFill>
                            <a:schemeClr val="tx1"/>
                          </a:solidFill>
                          <a:latin typeface="Times New Roman" panose="02020603050405020304" pitchFamily="18" charset="0"/>
                          <a:cs typeface="Times New Roman" panose="02020603050405020304" pitchFamily="18" charset="0"/>
                        </a:rPr>
                        <a:t>News</a:t>
                      </a:r>
                      <a:endParaRPr lang="en-CA" b="0">
                        <a:solidFill>
                          <a:schemeClr val="tx1"/>
                        </a:solidFill>
                        <a:latin typeface="Times New Roman" panose="02020603050405020304" pitchFamily="18" charset="0"/>
                        <a:cs typeface="Times New Roman" panose="02020603050405020304" pitchFamily="18" charset="0"/>
                      </a:endParaRPr>
                    </a:p>
                  </a:txBody>
                  <a:tcPr vert="vert270">
                    <a:noFill/>
                  </a:tcPr>
                </a:tc>
                <a:extLst>
                  <a:ext uri="{0D108BD9-81ED-4DB2-BD59-A6C34878D82A}">
                    <a16:rowId xmlns:a16="http://schemas.microsoft.com/office/drawing/2014/main" val="3569606993"/>
                  </a:ext>
                </a:extLst>
              </a:tr>
            </a:tbl>
          </a:graphicData>
        </a:graphic>
      </p:graphicFrame>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0731" y="1916067"/>
            <a:ext cx="3840813" cy="2146588"/>
          </a:xfrm>
          <a:prstGeom prst="rect">
            <a:avLst/>
          </a:prstGeom>
          <a:noFill/>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70215" y="1916067"/>
            <a:ext cx="3840813" cy="2146588"/>
          </a:xfrm>
          <a:prstGeom prst="rect">
            <a:avLst/>
          </a:prstGeom>
          <a:noFill/>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18934" y="1916067"/>
            <a:ext cx="3840813" cy="2146588"/>
          </a:xfrm>
          <a:prstGeom prst="rect">
            <a:avLst/>
          </a:prstGeom>
          <a:noFill/>
        </p:spPr>
      </p:pic>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0730" y="4266436"/>
            <a:ext cx="3840813" cy="2146588"/>
          </a:xfrm>
          <a:prstGeom prst="rect">
            <a:avLst/>
          </a:prstGeom>
          <a:noFill/>
        </p:spPr>
      </p:pic>
      <p:pic>
        <p:nvPicPr>
          <p:cNvPr id="16" name="Picture 15"/>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70215" y="4266436"/>
            <a:ext cx="3840813" cy="2146588"/>
          </a:xfrm>
          <a:prstGeom prst="rect">
            <a:avLst/>
          </a:prstGeom>
          <a:noFill/>
        </p:spPr>
      </p:pic>
      <p:pic>
        <p:nvPicPr>
          <p:cNvPr id="17" name="Picture 16"/>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118934" y="4266436"/>
            <a:ext cx="3840813" cy="2146588"/>
          </a:xfrm>
          <a:prstGeom prst="rect">
            <a:avLst/>
          </a:prstGeom>
          <a:noFill/>
        </p:spPr>
      </p:pic>
    </p:spTree>
    <p:extLst>
      <p:ext uri="{BB962C8B-B14F-4D97-AF65-F5344CB8AC3E}">
        <p14:creationId xmlns:p14="http://schemas.microsoft.com/office/powerpoint/2010/main" val="14352323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latin typeface="Times New Roman" panose="02020603050405020304" pitchFamily="18" charset="0"/>
                <a:cs typeface="Times New Roman" panose="02020603050405020304" pitchFamily="18" charset="0"/>
              </a:rPr>
              <a:t>Introduction</a:t>
            </a:r>
          </a:p>
        </p:txBody>
      </p:sp>
      <p:sp>
        <p:nvSpPr>
          <p:cNvPr id="3" name="Content Placeholder 2"/>
          <p:cNvSpPr>
            <a:spLocks noGrp="1"/>
          </p:cNvSpPr>
          <p:nvPr>
            <p:ph idx="1"/>
          </p:nvPr>
        </p:nvSpPr>
        <p:spPr>
          <a:xfrm>
            <a:off x="838200" y="1497818"/>
            <a:ext cx="10515600" cy="4351338"/>
          </a:xfrm>
        </p:spPr>
        <p:txBody>
          <a:bodyPr>
            <a:noAutofit/>
          </a:bodyPr>
          <a:lstStyle/>
          <a:p>
            <a:pPr>
              <a:lnSpc>
                <a:spcPct val="120000"/>
              </a:lnSpc>
            </a:pPr>
            <a:r>
              <a:rPr lang="en-US" sz="2000">
                <a:latin typeface="Times New Roman" panose="02020603050405020304" pitchFamily="18" charset="0"/>
                <a:cs typeface="Times New Roman" panose="02020603050405020304" pitchFamily="18" charset="0"/>
              </a:rPr>
              <a:t>The effect of public news on markets have been studied in the finance literature</a:t>
            </a:r>
          </a:p>
          <a:p>
            <a:pPr>
              <a:lnSpc>
                <a:spcPct val="120000"/>
              </a:lnSpc>
            </a:pPr>
            <a:r>
              <a:rPr lang="en-US" sz="2000">
                <a:latin typeface="Times New Roman" panose="02020603050405020304" pitchFamily="18" charset="0"/>
                <a:cs typeface="Times New Roman" panose="02020603050405020304" pitchFamily="18" charset="0"/>
              </a:rPr>
              <a:t>The USDA started to publish agricultural commodity reports containing commodity current situation and expectations in the 1970s </a:t>
            </a:r>
          </a:p>
          <a:p>
            <a:pPr>
              <a:lnSpc>
                <a:spcPct val="120000"/>
              </a:lnSpc>
            </a:pPr>
            <a:r>
              <a:rPr lang="en-US" sz="2000">
                <a:latin typeface="Times New Roman" panose="02020603050405020304" pitchFamily="18" charset="0"/>
                <a:cs typeface="Times New Roman" panose="02020603050405020304" pitchFamily="18" charset="0"/>
              </a:rPr>
              <a:t>Falk and </a:t>
            </a:r>
            <a:r>
              <a:rPr lang="en-US" sz="2000" err="1">
                <a:latin typeface="Times New Roman" panose="02020603050405020304" pitchFamily="18" charset="0"/>
                <a:cs typeface="Times New Roman" panose="02020603050405020304" pitchFamily="18" charset="0"/>
              </a:rPr>
              <a:t>Orazem</a:t>
            </a:r>
            <a:r>
              <a:rPr lang="en-US" sz="2000">
                <a:latin typeface="Times New Roman" panose="02020603050405020304" pitchFamily="18" charset="0"/>
                <a:cs typeface="Times New Roman" panose="02020603050405020304" pitchFamily="18" charset="0"/>
              </a:rPr>
              <a:t> (1984): government crop forecast reports can generate economic value</a:t>
            </a:r>
          </a:p>
          <a:p>
            <a:pPr>
              <a:lnSpc>
                <a:spcPct val="120000"/>
              </a:lnSpc>
            </a:pPr>
            <a:r>
              <a:rPr lang="en-US" sz="2000">
                <a:latin typeface="Times New Roman" panose="02020603050405020304" pitchFamily="18" charset="0"/>
                <a:cs typeface="Times New Roman" panose="02020603050405020304" pitchFamily="18" charset="0"/>
              </a:rPr>
              <a:t>Subsequent studies found that prices react significantly to USDA reports e.g., </a:t>
            </a:r>
            <a:r>
              <a:rPr lang="en-US" sz="1800" err="1">
                <a:latin typeface="Times New Roman" panose="02020603050405020304" pitchFamily="18" charset="0"/>
                <a:cs typeface="Times New Roman" panose="02020603050405020304" pitchFamily="18" charset="0"/>
              </a:rPr>
              <a:t>Fortenbery</a:t>
            </a:r>
            <a:r>
              <a:rPr lang="en-US" sz="1800">
                <a:latin typeface="Times New Roman" panose="02020603050405020304" pitchFamily="18" charset="0"/>
                <a:cs typeface="Times New Roman" panose="02020603050405020304" pitchFamily="18" charset="0"/>
              </a:rPr>
              <a:t> and Summer (1990), Colling and Irwin (1990), </a:t>
            </a:r>
            <a:r>
              <a:rPr lang="en-US" sz="1800" err="1">
                <a:latin typeface="Times New Roman" panose="02020603050405020304" pitchFamily="18" charset="0"/>
                <a:cs typeface="Times New Roman" panose="02020603050405020304" pitchFamily="18" charset="0"/>
              </a:rPr>
              <a:t>Isengildian</a:t>
            </a:r>
            <a:r>
              <a:rPr lang="en-US" sz="1800">
                <a:latin typeface="Times New Roman" panose="02020603050405020304" pitchFamily="18" charset="0"/>
                <a:cs typeface="Times New Roman" panose="02020603050405020304" pitchFamily="18" charset="0"/>
              </a:rPr>
              <a:t> et al. (2006), </a:t>
            </a:r>
            <a:r>
              <a:rPr lang="en-US" sz="1800" err="1">
                <a:latin typeface="Times New Roman" panose="02020603050405020304" pitchFamily="18" charset="0"/>
                <a:cs typeface="Times New Roman" panose="02020603050405020304" pitchFamily="18" charset="0"/>
              </a:rPr>
              <a:t>Isengildina</a:t>
            </a:r>
            <a:r>
              <a:rPr lang="en-US" sz="1800">
                <a:latin typeface="Times New Roman" panose="02020603050405020304" pitchFamily="18" charset="0"/>
                <a:cs typeface="Times New Roman" panose="02020603050405020304" pitchFamily="18" charset="0"/>
              </a:rPr>
              <a:t>-Massa et al. (2008)</a:t>
            </a:r>
          </a:p>
          <a:p>
            <a:pPr>
              <a:lnSpc>
                <a:spcPct val="120000"/>
              </a:lnSpc>
            </a:pPr>
            <a:r>
              <a:rPr lang="en-US" sz="1800">
                <a:latin typeface="Times New Roman" panose="02020603050405020304" pitchFamily="18" charset="0"/>
                <a:cs typeface="Times New Roman" panose="02020603050405020304" pitchFamily="18" charset="0"/>
              </a:rPr>
              <a:t>Agricultural commodity futures markets migrated to electronic trading systems: direct interaction of buyers and sellers.</a:t>
            </a:r>
          </a:p>
          <a:p>
            <a:pPr>
              <a:lnSpc>
                <a:spcPct val="120000"/>
              </a:lnSpc>
              <a:buFont typeface="Courier New" panose="02070309020205020404" pitchFamily="49" charset="0"/>
              <a:buChar char="o"/>
            </a:pPr>
            <a:r>
              <a:rPr lang="en-US" sz="1800">
                <a:latin typeface="Times New Roman" panose="02020603050405020304" pitchFamily="18" charset="0"/>
                <a:cs typeface="Times New Roman" panose="02020603050405020304" pitchFamily="18" charset="0"/>
              </a:rPr>
              <a:t>Trading occurs through the presence of the limit order book (LOB) </a:t>
            </a:r>
          </a:p>
          <a:p>
            <a:pPr>
              <a:lnSpc>
                <a:spcPct val="120000"/>
              </a:lnSpc>
              <a:buFont typeface="Courier New" panose="02070309020205020404" pitchFamily="49" charset="0"/>
              <a:buChar char="o"/>
            </a:pPr>
            <a:r>
              <a:rPr lang="en-US" sz="1800">
                <a:latin typeface="Times New Roman" panose="02020603050405020304" pitchFamily="18" charset="0"/>
                <a:cs typeface="Times New Roman" panose="02020603050405020304" pitchFamily="18" charset="0"/>
              </a:rPr>
              <a:t>Reduced trading latency</a:t>
            </a:r>
          </a:p>
          <a:p>
            <a:pPr>
              <a:lnSpc>
                <a:spcPct val="120000"/>
              </a:lnSpc>
              <a:buFont typeface="Courier New" panose="02070309020205020404" pitchFamily="49" charset="0"/>
              <a:buChar char="o"/>
            </a:pPr>
            <a:r>
              <a:rPr lang="en-US" sz="1800">
                <a:latin typeface="Times New Roman" panose="02020603050405020304" pitchFamily="18" charset="0"/>
                <a:cs typeface="Times New Roman" panose="02020603050405020304" pitchFamily="18" charset="0"/>
              </a:rPr>
              <a:t>Studies with intraday data are needed </a:t>
            </a:r>
          </a:p>
          <a:p>
            <a:pPr>
              <a:lnSpc>
                <a:spcPct val="120000"/>
              </a:lnSpc>
            </a:pPr>
            <a:endParaRPr lang="en-US" sz="1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636080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latin typeface="Times New Roman" panose="02020603050405020304" pitchFamily="18" charset="0"/>
                <a:cs typeface="Times New Roman" panose="02020603050405020304" pitchFamily="18" charset="0"/>
              </a:rPr>
              <a:t>Results – </a:t>
            </a:r>
            <a:r>
              <a:rPr lang="en-US">
                <a:solidFill>
                  <a:srgbClr val="000000"/>
                </a:solidFill>
                <a:latin typeface="Times New Roman" panose="02020603050405020304" pitchFamily="18" charset="0"/>
                <a:ea typeface="Arial Unicode MS" panose="020B0604020202020204"/>
              </a:rPr>
              <a:t>Wilcoxon Rank-Sum Test</a:t>
            </a:r>
            <a:endParaRPr lang="en-CA">
              <a:latin typeface="Times New Roman" panose="02020603050405020304" pitchFamily="18" charset="0"/>
              <a:cs typeface="Times New Roman" panose="02020603050405020304" pitchFamily="18" charset="0"/>
            </a:endParaRPr>
          </a:p>
        </p:txBody>
      </p:sp>
      <p:graphicFrame>
        <p:nvGraphicFramePr>
          <p:cNvPr id="15" name="Table 14"/>
          <p:cNvGraphicFramePr>
            <a:graphicFrameLocks noGrp="1"/>
          </p:cNvGraphicFramePr>
          <p:nvPr>
            <p:extLst>
              <p:ext uri="{D42A27DB-BD31-4B8C-83A1-F6EECF244321}">
                <p14:modId xmlns:p14="http://schemas.microsoft.com/office/powerpoint/2010/main" val="2430770868"/>
              </p:ext>
            </p:extLst>
          </p:nvPr>
        </p:nvGraphicFramePr>
        <p:xfrm>
          <a:off x="160131" y="2605506"/>
          <a:ext cx="489526" cy="3065622"/>
        </p:xfrm>
        <a:graphic>
          <a:graphicData uri="http://schemas.openxmlformats.org/drawingml/2006/table">
            <a:tbl>
              <a:tblPr firstRow="1" bandRow="1">
                <a:tableStyleId>{5C22544A-7EE6-4342-B048-85BDC9FD1C3A}</a:tableStyleId>
              </a:tblPr>
              <a:tblGrid>
                <a:gridCol w="489526">
                  <a:extLst>
                    <a:ext uri="{9D8B030D-6E8A-4147-A177-3AD203B41FA5}">
                      <a16:colId xmlns:a16="http://schemas.microsoft.com/office/drawing/2014/main" val="1674780351"/>
                    </a:ext>
                  </a:extLst>
                </a:gridCol>
              </a:tblGrid>
              <a:tr h="1532811">
                <a:tc>
                  <a:txBody>
                    <a:bodyPr/>
                    <a:lstStyle/>
                    <a:p>
                      <a:pPr algn="ctr"/>
                      <a:r>
                        <a:rPr lang="en-US" b="0">
                          <a:solidFill>
                            <a:schemeClr val="tx1"/>
                          </a:solidFill>
                          <a:latin typeface="Times New Roman" panose="02020603050405020304" pitchFamily="18" charset="0"/>
                          <a:cs typeface="Times New Roman" panose="02020603050405020304" pitchFamily="18" charset="0"/>
                        </a:rPr>
                        <a:t>Corn</a:t>
                      </a:r>
                      <a:endParaRPr lang="en-CA" b="0">
                        <a:solidFill>
                          <a:schemeClr val="tx1"/>
                        </a:solidFill>
                        <a:latin typeface="Times New Roman" panose="02020603050405020304" pitchFamily="18" charset="0"/>
                        <a:cs typeface="Times New Roman" panose="02020603050405020304" pitchFamily="18" charset="0"/>
                      </a:endParaRPr>
                    </a:p>
                  </a:txBody>
                  <a:tcPr vert="vert270">
                    <a:noFill/>
                  </a:tcPr>
                </a:tc>
                <a:extLst>
                  <a:ext uri="{0D108BD9-81ED-4DB2-BD59-A6C34878D82A}">
                    <a16:rowId xmlns:a16="http://schemas.microsoft.com/office/drawing/2014/main" val="1981154929"/>
                  </a:ext>
                </a:extLst>
              </a:tr>
              <a:tr h="1532811">
                <a:tc>
                  <a:txBody>
                    <a:bodyPr/>
                    <a:lstStyle/>
                    <a:p>
                      <a:pPr algn="ctr"/>
                      <a:r>
                        <a:rPr lang="en-US" b="0">
                          <a:solidFill>
                            <a:schemeClr val="tx1"/>
                          </a:solidFill>
                          <a:latin typeface="Times New Roman" panose="02020603050405020304" pitchFamily="18" charset="0"/>
                          <a:cs typeface="Times New Roman" panose="02020603050405020304" pitchFamily="18" charset="0"/>
                        </a:rPr>
                        <a:t>Live Cattle</a:t>
                      </a:r>
                      <a:endParaRPr lang="en-CA" b="0">
                        <a:solidFill>
                          <a:schemeClr val="tx1"/>
                        </a:solidFill>
                        <a:latin typeface="Times New Roman" panose="02020603050405020304" pitchFamily="18" charset="0"/>
                        <a:cs typeface="Times New Roman" panose="02020603050405020304" pitchFamily="18" charset="0"/>
                      </a:endParaRPr>
                    </a:p>
                  </a:txBody>
                  <a:tcPr vert="vert270">
                    <a:noFill/>
                  </a:tcPr>
                </a:tc>
                <a:extLst>
                  <a:ext uri="{0D108BD9-81ED-4DB2-BD59-A6C34878D82A}">
                    <a16:rowId xmlns:a16="http://schemas.microsoft.com/office/drawing/2014/main" val="3569606993"/>
                  </a:ext>
                </a:extLst>
              </a:tr>
            </a:tbl>
          </a:graphicData>
        </a:graphic>
      </p:graphicFrame>
      <p:pic>
        <p:nvPicPr>
          <p:cNvPr id="6" name="Picture 5"/>
          <p:cNvPicPr>
            <a:picLocks noChangeAspect="1"/>
          </p:cNvPicPr>
          <p:nvPr/>
        </p:nvPicPr>
        <p:blipFill>
          <a:blip r:embed="rId3"/>
          <a:stretch>
            <a:fillRect/>
          </a:stretch>
        </p:blipFill>
        <p:spPr>
          <a:xfrm>
            <a:off x="509606" y="1347211"/>
            <a:ext cx="11682394" cy="4523149"/>
          </a:xfrm>
          <a:prstGeom prst="rect">
            <a:avLst/>
          </a:prstGeom>
        </p:spPr>
      </p:pic>
    </p:spTree>
    <p:extLst>
      <p:ext uri="{BB962C8B-B14F-4D97-AF65-F5344CB8AC3E}">
        <p14:creationId xmlns:p14="http://schemas.microsoft.com/office/powerpoint/2010/main" val="6154100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latin typeface="Times New Roman" panose="02020603050405020304" pitchFamily="18" charset="0"/>
                <a:cs typeface="Times New Roman" panose="02020603050405020304" pitchFamily="18" charset="0"/>
              </a:rPr>
              <a:t>Results – </a:t>
            </a:r>
            <a:r>
              <a:rPr lang="en-CA" err="1">
                <a:latin typeface="Times New Roman" panose="02020603050405020304" pitchFamily="18" charset="0"/>
                <a:cs typeface="Times New Roman" panose="02020603050405020304" pitchFamily="18" charset="0"/>
              </a:rPr>
              <a:t>ISm</a:t>
            </a:r>
            <a:r>
              <a:rPr lang="en-CA">
                <a:latin typeface="Times New Roman" panose="02020603050405020304" pitchFamily="18" charset="0"/>
                <a:cs typeface="Times New Roman" panose="02020603050405020304" pitchFamily="18" charset="0"/>
              </a:rPr>
              <a:t> (Corn)</a:t>
            </a:r>
          </a:p>
        </p:txBody>
      </p:sp>
      <p:pic>
        <p:nvPicPr>
          <p:cNvPr id="13" name="Content Placeholder 12"/>
          <p:cNvPicPr>
            <a:picLocks noGrp="1" noChangeAspect="1"/>
          </p:cNvPicPr>
          <p:nvPr>
            <p:ph idx="1"/>
          </p:nvPr>
        </p:nvPicPr>
        <p:blipFill>
          <a:blip r:embed="rId3"/>
          <a:stretch>
            <a:fillRect/>
          </a:stretch>
        </p:blipFill>
        <p:spPr>
          <a:xfrm>
            <a:off x="914400" y="1828800"/>
            <a:ext cx="10096348" cy="4684166"/>
          </a:xfrm>
          <a:prstGeom prst="rect">
            <a:avLst/>
          </a:prstGeom>
        </p:spPr>
      </p:pic>
    </p:spTree>
    <p:extLst>
      <p:ext uri="{BB962C8B-B14F-4D97-AF65-F5344CB8AC3E}">
        <p14:creationId xmlns:p14="http://schemas.microsoft.com/office/powerpoint/2010/main" val="692044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latin typeface="Times New Roman" panose="02020603050405020304" pitchFamily="18" charset="0"/>
                <a:cs typeface="Times New Roman" panose="02020603050405020304" pitchFamily="18" charset="0"/>
              </a:rPr>
              <a:t>Results – </a:t>
            </a:r>
            <a:r>
              <a:rPr lang="en-CA" err="1">
                <a:latin typeface="Times New Roman" panose="02020603050405020304" pitchFamily="18" charset="0"/>
                <a:cs typeface="Times New Roman" panose="02020603050405020304" pitchFamily="18" charset="0"/>
              </a:rPr>
              <a:t>ISm</a:t>
            </a:r>
            <a:r>
              <a:rPr lang="en-CA">
                <a:latin typeface="Times New Roman" panose="02020603050405020304" pitchFamily="18" charset="0"/>
                <a:cs typeface="Times New Roman" panose="02020603050405020304" pitchFamily="18" charset="0"/>
              </a:rPr>
              <a:t> (Live Cattle)</a:t>
            </a:r>
          </a:p>
        </p:txBody>
      </p:sp>
      <p:pic>
        <p:nvPicPr>
          <p:cNvPr id="6" name="Content Placeholder 5"/>
          <p:cNvPicPr>
            <a:picLocks noGrp="1" noChangeAspect="1"/>
          </p:cNvPicPr>
          <p:nvPr>
            <p:ph idx="1"/>
          </p:nvPr>
        </p:nvPicPr>
        <p:blipFill>
          <a:blip r:embed="rId3"/>
          <a:stretch>
            <a:fillRect/>
          </a:stretch>
        </p:blipFill>
        <p:spPr>
          <a:xfrm>
            <a:off x="914400" y="1828800"/>
            <a:ext cx="10096348" cy="4684166"/>
          </a:xfrm>
          <a:prstGeom prst="rect">
            <a:avLst/>
          </a:prstGeom>
        </p:spPr>
      </p:pic>
    </p:spTree>
    <p:extLst>
      <p:ext uri="{BB962C8B-B14F-4D97-AF65-F5344CB8AC3E}">
        <p14:creationId xmlns:p14="http://schemas.microsoft.com/office/powerpoint/2010/main" val="16948619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latin typeface="Times New Roman" panose="02020603050405020304" pitchFamily="18" charset="0"/>
                <a:cs typeface="Times New Roman" panose="02020603050405020304" pitchFamily="18" charset="0"/>
              </a:rPr>
              <a:t>Results – MIS (Corn)</a:t>
            </a:r>
          </a:p>
        </p:txBody>
      </p:sp>
      <p:pic>
        <p:nvPicPr>
          <p:cNvPr id="4" name="Content Placeholder 3"/>
          <p:cNvPicPr>
            <a:picLocks noGrp="1" noChangeAspect="1"/>
          </p:cNvPicPr>
          <p:nvPr>
            <p:ph idx="1"/>
          </p:nvPr>
        </p:nvPicPr>
        <p:blipFill>
          <a:blip r:embed="rId3"/>
          <a:stretch>
            <a:fillRect/>
          </a:stretch>
        </p:blipFill>
        <p:spPr>
          <a:xfrm>
            <a:off x="914400" y="1828800"/>
            <a:ext cx="10096348" cy="4684166"/>
          </a:xfrm>
          <a:prstGeom prst="rect">
            <a:avLst/>
          </a:prstGeom>
        </p:spPr>
      </p:pic>
    </p:spTree>
    <p:extLst>
      <p:ext uri="{BB962C8B-B14F-4D97-AF65-F5344CB8AC3E}">
        <p14:creationId xmlns:p14="http://schemas.microsoft.com/office/powerpoint/2010/main" val="21644691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latin typeface="Times New Roman" panose="02020603050405020304" pitchFamily="18" charset="0"/>
                <a:cs typeface="Times New Roman" panose="02020603050405020304" pitchFamily="18" charset="0"/>
              </a:rPr>
              <a:t>Results – MIS (Live Cattle)</a:t>
            </a:r>
          </a:p>
        </p:txBody>
      </p:sp>
      <p:pic>
        <p:nvPicPr>
          <p:cNvPr id="4" name="Content Placeholder 3"/>
          <p:cNvPicPr>
            <a:picLocks noGrp="1" noChangeAspect="1"/>
          </p:cNvPicPr>
          <p:nvPr>
            <p:ph idx="1"/>
          </p:nvPr>
        </p:nvPicPr>
        <p:blipFill>
          <a:blip r:embed="rId3"/>
          <a:stretch>
            <a:fillRect/>
          </a:stretch>
        </p:blipFill>
        <p:spPr>
          <a:xfrm>
            <a:off x="914400" y="1828800"/>
            <a:ext cx="10096348" cy="4684166"/>
          </a:xfrm>
          <a:prstGeom prst="rect">
            <a:avLst/>
          </a:prstGeom>
        </p:spPr>
      </p:pic>
    </p:spTree>
    <p:extLst>
      <p:ext uri="{BB962C8B-B14F-4D97-AF65-F5344CB8AC3E}">
        <p14:creationId xmlns:p14="http://schemas.microsoft.com/office/powerpoint/2010/main" val="23747878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latin typeface="Times New Roman" panose="02020603050405020304" pitchFamily="18" charset="0"/>
                <a:cs typeface="Times New Roman" panose="02020603050405020304" pitchFamily="18" charset="0"/>
              </a:rPr>
              <a:t>Results – PT (Corn)</a:t>
            </a:r>
          </a:p>
        </p:txBody>
      </p:sp>
      <p:pic>
        <p:nvPicPr>
          <p:cNvPr id="7" name="Content Placeholder 6"/>
          <p:cNvPicPr>
            <a:picLocks noGrp="1" noChangeAspect="1"/>
          </p:cNvPicPr>
          <p:nvPr>
            <p:ph idx="1"/>
          </p:nvPr>
        </p:nvPicPr>
        <p:blipFill>
          <a:blip r:embed="rId3"/>
          <a:stretch>
            <a:fillRect/>
          </a:stretch>
        </p:blipFill>
        <p:spPr>
          <a:xfrm>
            <a:off x="914400" y="1828800"/>
            <a:ext cx="10096348" cy="4684166"/>
          </a:xfrm>
          <a:prstGeom prst="rect">
            <a:avLst/>
          </a:prstGeom>
        </p:spPr>
      </p:pic>
    </p:spTree>
    <p:extLst>
      <p:ext uri="{BB962C8B-B14F-4D97-AF65-F5344CB8AC3E}">
        <p14:creationId xmlns:p14="http://schemas.microsoft.com/office/powerpoint/2010/main" val="1704313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latin typeface="Times New Roman" panose="02020603050405020304" pitchFamily="18" charset="0"/>
                <a:cs typeface="Times New Roman" panose="02020603050405020304" pitchFamily="18" charset="0"/>
              </a:rPr>
              <a:t>Results – PT (Live Cattle)</a:t>
            </a:r>
          </a:p>
        </p:txBody>
      </p:sp>
      <p:pic>
        <p:nvPicPr>
          <p:cNvPr id="7" name="Content Placeholder 6"/>
          <p:cNvPicPr>
            <a:picLocks noGrp="1" noChangeAspect="1"/>
          </p:cNvPicPr>
          <p:nvPr>
            <p:ph idx="1"/>
          </p:nvPr>
        </p:nvPicPr>
        <p:blipFill>
          <a:blip r:embed="rId3"/>
          <a:stretch>
            <a:fillRect/>
          </a:stretch>
        </p:blipFill>
        <p:spPr>
          <a:xfrm>
            <a:off x="914400" y="1828800"/>
            <a:ext cx="10096348" cy="4684166"/>
          </a:xfrm>
          <a:prstGeom prst="rect">
            <a:avLst/>
          </a:prstGeom>
        </p:spPr>
      </p:pic>
    </p:spTree>
    <p:extLst>
      <p:ext uri="{BB962C8B-B14F-4D97-AF65-F5344CB8AC3E}">
        <p14:creationId xmlns:p14="http://schemas.microsoft.com/office/powerpoint/2010/main" val="9738055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r>
                  <a:rPr lang="en-CA">
                    <a:latin typeface="Times New Roman" panose="02020603050405020304" pitchFamily="18" charset="0"/>
                    <a:cs typeface="Times New Roman" panose="02020603050405020304" pitchFamily="18" charset="0"/>
                  </a:rPr>
                  <a:t>Results – </a:t>
                </a:r>
                <a:r>
                  <a:rPr lang="en-US">
                    <a:solidFill>
                      <a:srgbClr val="000000"/>
                    </a:solidFill>
                    <a:latin typeface="Times New Roman" panose="02020603050405020304" pitchFamily="18" charset="0"/>
                    <a:ea typeface="Arial Unicode MS" panose="020B0604020202020204"/>
                  </a:rPr>
                  <a:t>Corn Trader </a:t>
                </a:r>
                <a14:m>
                  <m:oMath xmlns:m="http://schemas.openxmlformats.org/officeDocument/2006/math">
                    <m:r>
                      <a:rPr lang="en-US" b="0" i="1">
                        <a:solidFill>
                          <a:srgbClr val="000000"/>
                        </a:solidFill>
                        <a:latin typeface="Cambria Math" panose="02040503050406030204" pitchFamily="18" charset="0"/>
                        <a:ea typeface="Arial Unicode MS" panose="020B0604020202020204"/>
                        <a:cs typeface="Times New Roman" panose="02020603050405020304" pitchFamily="18" charset="0"/>
                      </a:rPr>
                      <m:t>𝑆</m:t>
                    </m:r>
                  </m:oMath>
                </a14:m>
                <a:r>
                  <a:rPr lang="en-US">
                    <a:solidFill>
                      <a:srgbClr val="000000"/>
                    </a:solidFill>
                    <a:latin typeface="Times New Roman" panose="02020603050405020304" pitchFamily="18" charset="0"/>
                    <a:ea typeface="Arial Unicode MS" panose="020B0604020202020204"/>
                  </a:rPr>
                  <a:t>’s Payoff</a:t>
                </a:r>
                <a:endParaRPr lang="en-CA">
                  <a:latin typeface="Times New Roman" panose="02020603050405020304" pitchFamily="18" charset="0"/>
                  <a:cs typeface="Times New Roman" panose="02020603050405020304" pitchFamily="18" charset="0"/>
                </a:endParaRP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3"/>
                <a:stretch>
                  <a:fillRect l="-2377"/>
                </a:stretch>
              </a:blipFill>
            </p:spPr>
            <p:txBody>
              <a:bodyPr/>
              <a:lstStyle/>
              <a:p>
                <a:r>
                  <a:rPr lang="en-US">
                    <a:noFill/>
                  </a:rPr>
                  <a:t> </a:t>
                </a:r>
              </a:p>
            </p:txBody>
          </p:sp>
        </mc:Fallback>
      </mc:AlternateContent>
      <p:pic>
        <p:nvPicPr>
          <p:cNvPr id="4" name="Content Placeholder 3"/>
          <p:cNvPicPr>
            <a:picLocks noGrp="1" noChangeAspect="1"/>
          </p:cNvPicPr>
          <p:nvPr>
            <p:ph idx="1"/>
          </p:nvPr>
        </p:nvPicPr>
        <p:blipFill>
          <a:blip r:embed="rId4"/>
          <a:stretch>
            <a:fillRect/>
          </a:stretch>
        </p:blipFill>
        <p:spPr>
          <a:xfrm>
            <a:off x="951346" y="1371600"/>
            <a:ext cx="10113818" cy="5567629"/>
          </a:xfrm>
          <a:prstGeom prst="rect">
            <a:avLst/>
          </a:prstGeom>
        </p:spPr>
      </p:pic>
    </p:spTree>
    <p:extLst>
      <p:ext uri="{BB962C8B-B14F-4D97-AF65-F5344CB8AC3E}">
        <p14:creationId xmlns:p14="http://schemas.microsoft.com/office/powerpoint/2010/main" val="5044750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r>
                  <a:rPr lang="en-CA">
                    <a:latin typeface="Times New Roman" panose="02020603050405020304" pitchFamily="18" charset="0"/>
                    <a:cs typeface="Times New Roman" panose="02020603050405020304" pitchFamily="18" charset="0"/>
                  </a:rPr>
                  <a:t>Results – </a:t>
                </a:r>
                <a:r>
                  <a:rPr lang="en-US">
                    <a:solidFill>
                      <a:srgbClr val="000000"/>
                    </a:solidFill>
                    <a:latin typeface="Times New Roman" panose="02020603050405020304" pitchFamily="18" charset="0"/>
                    <a:ea typeface="Arial Unicode MS" panose="020B0604020202020204"/>
                  </a:rPr>
                  <a:t>Corn Trader </a:t>
                </a:r>
                <a14:m>
                  <m:oMath xmlns:m="http://schemas.openxmlformats.org/officeDocument/2006/math">
                    <m:r>
                      <a:rPr lang="en-US" b="0" i="1" smtClean="0">
                        <a:solidFill>
                          <a:srgbClr val="000000"/>
                        </a:solidFill>
                        <a:latin typeface="Cambria Math" panose="02040503050406030204" pitchFamily="18" charset="0"/>
                        <a:ea typeface="Arial Unicode MS" panose="020B0604020202020204"/>
                        <a:cs typeface="Times New Roman" panose="02020603050405020304" pitchFamily="18" charset="0"/>
                      </a:rPr>
                      <m:t>𝐵</m:t>
                    </m:r>
                  </m:oMath>
                </a14:m>
                <a:r>
                  <a:rPr lang="en-US">
                    <a:solidFill>
                      <a:srgbClr val="000000"/>
                    </a:solidFill>
                    <a:latin typeface="Times New Roman" panose="02020603050405020304" pitchFamily="18" charset="0"/>
                    <a:ea typeface="Arial Unicode MS" panose="020B0604020202020204"/>
                  </a:rPr>
                  <a:t>’s Payoff</a:t>
                </a:r>
                <a:endParaRPr lang="en-CA">
                  <a:latin typeface="Times New Roman" panose="02020603050405020304" pitchFamily="18" charset="0"/>
                  <a:cs typeface="Times New Roman" panose="02020603050405020304" pitchFamily="18" charset="0"/>
                </a:endParaRP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3"/>
                <a:stretch>
                  <a:fillRect l="-2377"/>
                </a:stretch>
              </a:blipFill>
            </p:spPr>
            <p:txBody>
              <a:bodyPr/>
              <a:lstStyle/>
              <a:p>
                <a:r>
                  <a:rPr lang="en-US">
                    <a:noFill/>
                  </a:rPr>
                  <a:t> </a:t>
                </a:r>
              </a:p>
            </p:txBody>
          </p:sp>
        </mc:Fallback>
      </mc:AlternateContent>
      <p:pic>
        <p:nvPicPr>
          <p:cNvPr id="5" name="Content Placeholder 4"/>
          <p:cNvPicPr>
            <a:picLocks noGrp="1" noChangeAspect="1"/>
          </p:cNvPicPr>
          <p:nvPr>
            <p:ph idx="1"/>
          </p:nvPr>
        </p:nvPicPr>
        <p:blipFill>
          <a:blip r:embed="rId4"/>
          <a:stretch>
            <a:fillRect/>
          </a:stretch>
        </p:blipFill>
        <p:spPr>
          <a:xfrm>
            <a:off x="914400" y="1371600"/>
            <a:ext cx="10119665" cy="5567629"/>
          </a:xfrm>
          <a:prstGeom prst="rect">
            <a:avLst/>
          </a:prstGeom>
        </p:spPr>
      </p:pic>
    </p:spTree>
    <p:extLst>
      <p:ext uri="{BB962C8B-B14F-4D97-AF65-F5344CB8AC3E}">
        <p14:creationId xmlns:p14="http://schemas.microsoft.com/office/powerpoint/2010/main" val="12351546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r>
                  <a:rPr lang="en-CA">
                    <a:latin typeface="Times New Roman" panose="02020603050405020304" pitchFamily="18" charset="0"/>
                    <a:cs typeface="Times New Roman" panose="02020603050405020304" pitchFamily="18" charset="0"/>
                  </a:rPr>
                  <a:t>Results – </a:t>
                </a:r>
                <a:r>
                  <a:rPr lang="en-US">
                    <a:solidFill>
                      <a:srgbClr val="000000"/>
                    </a:solidFill>
                    <a:latin typeface="Times New Roman" panose="02020603050405020304" pitchFamily="18" charset="0"/>
                    <a:ea typeface="Arial Unicode MS" panose="020B0604020202020204"/>
                  </a:rPr>
                  <a:t>Live Cattle Trader </a:t>
                </a:r>
                <a14:m>
                  <m:oMath xmlns:m="http://schemas.openxmlformats.org/officeDocument/2006/math">
                    <m:r>
                      <a:rPr lang="en-US" b="0" i="1" smtClean="0">
                        <a:solidFill>
                          <a:srgbClr val="000000"/>
                        </a:solidFill>
                        <a:latin typeface="Cambria Math" panose="02040503050406030204" pitchFamily="18" charset="0"/>
                        <a:ea typeface="Arial Unicode MS" panose="020B0604020202020204"/>
                        <a:cs typeface="Times New Roman" panose="02020603050405020304" pitchFamily="18" charset="0"/>
                      </a:rPr>
                      <m:t>𝑧</m:t>
                    </m:r>
                  </m:oMath>
                </a14:m>
                <a:r>
                  <a:rPr lang="en-US">
                    <a:solidFill>
                      <a:srgbClr val="000000"/>
                    </a:solidFill>
                    <a:latin typeface="Times New Roman" panose="02020603050405020304" pitchFamily="18" charset="0"/>
                    <a:ea typeface="Arial Unicode MS" panose="020B0604020202020204"/>
                  </a:rPr>
                  <a:t>’s Payoff</a:t>
                </a:r>
                <a:endParaRPr lang="en-CA">
                  <a:latin typeface="Times New Roman" panose="02020603050405020304" pitchFamily="18" charset="0"/>
                  <a:cs typeface="Times New Roman" panose="02020603050405020304" pitchFamily="18" charset="0"/>
                </a:endParaRP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3"/>
                <a:stretch>
                  <a:fillRect l="-2377"/>
                </a:stretch>
              </a:blipFill>
            </p:spPr>
            <p:txBody>
              <a:bodyPr/>
              <a:lstStyle/>
              <a:p>
                <a:r>
                  <a:rPr lang="en-US">
                    <a:noFill/>
                  </a:rPr>
                  <a:t> </a:t>
                </a:r>
              </a:p>
            </p:txBody>
          </p:sp>
        </mc:Fallback>
      </mc:AlternateContent>
      <p:pic>
        <p:nvPicPr>
          <p:cNvPr id="7" name="Content Placeholder 6"/>
          <p:cNvPicPr>
            <a:picLocks noGrp="1" noChangeAspect="1"/>
          </p:cNvPicPr>
          <p:nvPr>
            <p:ph idx="1"/>
          </p:nvPr>
        </p:nvPicPr>
        <p:blipFill>
          <a:blip r:embed="rId4"/>
          <a:stretch>
            <a:fillRect/>
          </a:stretch>
        </p:blipFill>
        <p:spPr>
          <a:xfrm>
            <a:off x="3126486" y="1548535"/>
            <a:ext cx="5939028" cy="5350764"/>
          </a:xfrm>
          <a:prstGeom prst="rect">
            <a:avLst/>
          </a:prstGeom>
        </p:spPr>
      </p:pic>
    </p:spTree>
    <p:extLst>
      <p:ext uri="{BB962C8B-B14F-4D97-AF65-F5344CB8AC3E}">
        <p14:creationId xmlns:p14="http://schemas.microsoft.com/office/powerpoint/2010/main" val="30121711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latin typeface="Times New Roman" panose="02020603050405020304" pitchFamily="18" charset="0"/>
                <a:cs typeface="Times New Roman" panose="02020603050405020304" pitchFamily="18" charset="0"/>
              </a:rPr>
              <a:t>Introduction</a:t>
            </a:r>
          </a:p>
        </p:txBody>
      </p:sp>
      <p:sp>
        <p:nvSpPr>
          <p:cNvPr id="3" name="Content Placeholder 2"/>
          <p:cNvSpPr>
            <a:spLocks noGrp="1"/>
          </p:cNvSpPr>
          <p:nvPr>
            <p:ph idx="1"/>
          </p:nvPr>
        </p:nvSpPr>
        <p:spPr>
          <a:xfrm>
            <a:off x="838200" y="1497818"/>
            <a:ext cx="10515600" cy="4351338"/>
          </a:xfrm>
        </p:spPr>
        <p:txBody>
          <a:bodyPr>
            <a:noAutofit/>
          </a:bodyPr>
          <a:lstStyle/>
          <a:p>
            <a:pPr>
              <a:lnSpc>
                <a:spcPct val="120000"/>
              </a:lnSpc>
            </a:pPr>
            <a:r>
              <a:rPr lang="en-US" sz="1800">
                <a:latin typeface="Times New Roman" panose="02020603050405020304" pitchFamily="18" charset="0"/>
                <a:cs typeface="Times New Roman" panose="02020603050405020304" pitchFamily="18" charset="0"/>
              </a:rPr>
              <a:t>Few studies are performed on agricultural futures market reaction to new information using intraday data </a:t>
            </a:r>
          </a:p>
          <a:p>
            <a:pPr>
              <a:lnSpc>
                <a:spcPct val="120000"/>
              </a:lnSpc>
              <a:buFont typeface="Courier New" panose="02070309020205020404" pitchFamily="49" charset="0"/>
              <a:buChar char="o"/>
            </a:pPr>
            <a:r>
              <a:rPr lang="en-US" sz="1800">
                <a:latin typeface="Times New Roman" panose="02020603050405020304" pitchFamily="18" charset="0"/>
                <a:cs typeface="Times New Roman" panose="02020603050405020304" pitchFamily="18" charset="0"/>
              </a:rPr>
              <a:t>Perez et al. (2019) and Shang et al. (2018): the adverse selection component of the bid-ask spread (BAS) increases during the first 20 minutes and 30 minutes to an hour, respectively, after the announcements</a:t>
            </a:r>
          </a:p>
          <a:p>
            <a:pPr>
              <a:lnSpc>
                <a:spcPct val="120000"/>
              </a:lnSpc>
              <a:buFont typeface="Courier New" panose="02070309020205020404" pitchFamily="49" charset="0"/>
              <a:buChar char="o"/>
            </a:pPr>
            <a:r>
              <a:rPr lang="en-US" sz="1800" err="1">
                <a:latin typeface="Times New Roman" panose="02020603050405020304" pitchFamily="18" charset="0"/>
                <a:cs typeface="Times New Roman" panose="02020603050405020304" pitchFamily="18" charset="0"/>
              </a:rPr>
              <a:t>Adjemian</a:t>
            </a:r>
            <a:r>
              <a:rPr lang="en-US" sz="1800">
                <a:latin typeface="Times New Roman" panose="02020603050405020304" pitchFamily="18" charset="0"/>
                <a:cs typeface="Times New Roman" panose="02020603050405020304" pitchFamily="18" charset="0"/>
              </a:rPr>
              <a:t> and Irwin (2018): volatility increases and the average size per trade decreases after USDA announcements; new information is incorporated into prices within a few minutes</a:t>
            </a:r>
          </a:p>
          <a:p>
            <a:pPr>
              <a:lnSpc>
                <a:spcPct val="120000"/>
              </a:lnSpc>
              <a:buFont typeface="Courier New" panose="02070309020205020404" pitchFamily="49" charset="0"/>
              <a:buChar char="o"/>
            </a:pPr>
            <a:r>
              <a:rPr lang="en-US" sz="1800">
                <a:latin typeface="Times New Roman" panose="02020603050405020304" pitchFamily="18" charset="0"/>
                <a:cs typeface="Times New Roman" panose="02020603050405020304" pitchFamily="18" charset="0"/>
              </a:rPr>
              <a:t>Kauffman (2013) and Joseph and Garcia (2018): volatility increases after the announcement</a:t>
            </a:r>
          </a:p>
          <a:p>
            <a:pPr>
              <a:lnSpc>
                <a:spcPct val="120000"/>
              </a:lnSpc>
              <a:buFont typeface="Courier New" panose="02070309020205020404" pitchFamily="49" charset="0"/>
              <a:buChar char="o"/>
            </a:pPr>
            <a:r>
              <a:rPr lang="en-US" sz="1800" err="1">
                <a:latin typeface="Times New Roman" panose="02020603050405020304" pitchFamily="18" charset="0"/>
                <a:cs typeface="Times New Roman" panose="02020603050405020304" pitchFamily="18" charset="0"/>
              </a:rPr>
              <a:t>Lehecka</a:t>
            </a:r>
            <a:r>
              <a:rPr lang="en-US" sz="1800">
                <a:latin typeface="Times New Roman" panose="02020603050405020304" pitchFamily="18" charset="0"/>
                <a:cs typeface="Times New Roman" panose="02020603050405020304" pitchFamily="18" charset="0"/>
              </a:rPr>
              <a:t> et al. (2014): price reacts strongly to the announcements; the effect lasts about ten minutes. </a:t>
            </a:r>
          </a:p>
          <a:p>
            <a:pPr>
              <a:lnSpc>
                <a:spcPct val="120000"/>
              </a:lnSpc>
            </a:pPr>
            <a:r>
              <a:rPr lang="en-US" sz="1800">
                <a:latin typeface="Times New Roman" panose="02020603050405020304" pitchFamily="18" charset="0"/>
                <a:cs typeface="Times New Roman" panose="02020603050405020304" pitchFamily="18" charset="0"/>
              </a:rPr>
              <a:t>Previous studies have used either transaction level prices and volumes or the best bid and ask</a:t>
            </a:r>
          </a:p>
          <a:p>
            <a:pPr>
              <a:lnSpc>
                <a:spcPct val="120000"/>
              </a:lnSpc>
            </a:pPr>
            <a:r>
              <a:rPr lang="en-US" sz="1800" err="1">
                <a:latin typeface="Times New Roman" panose="02020603050405020304" pitchFamily="18" charset="0"/>
                <a:cs typeface="Times New Roman" panose="02020603050405020304" pitchFamily="18" charset="0"/>
              </a:rPr>
              <a:t>Siikanen</a:t>
            </a:r>
            <a:r>
              <a:rPr lang="en-US" sz="1800">
                <a:latin typeface="Times New Roman" panose="02020603050405020304" pitchFamily="18" charset="0"/>
                <a:cs typeface="Times New Roman" panose="02020603050405020304" pitchFamily="18" charset="0"/>
              </a:rPr>
              <a:t> et al. (2017): order book liquidity in NASDAQ Nordic stocks is significantly affected by public news arrivals – improved liquidity with scheduled news; book imbalances with unscheduled news</a:t>
            </a:r>
          </a:p>
          <a:p>
            <a:pPr>
              <a:lnSpc>
                <a:spcPct val="120000"/>
              </a:lnSpc>
            </a:pPr>
            <a:r>
              <a:rPr lang="en-US" sz="1800">
                <a:latin typeface="Times New Roman" panose="02020603050405020304" pitchFamily="18" charset="0"/>
                <a:cs typeface="Times New Roman" panose="02020603050405020304" pitchFamily="18" charset="0"/>
              </a:rPr>
              <a:t>Arzandeh and Frank (2019): there is a contribution of over 30% from the LOB, beyond the BAS, to price discovery in major agricultural commodity markets</a:t>
            </a:r>
          </a:p>
        </p:txBody>
      </p:sp>
    </p:spTree>
    <p:extLst>
      <p:ext uri="{BB962C8B-B14F-4D97-AF65-F5344CB8AC3E}">
        <p14:creationId xmlns:p14="http://schemas.microsoft.com/office/powerpoint/2010/main" val="36413036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latin typeface="Times New Roman" panose="02020603050405020304" pitchFamily="18" charset="0"/>
                <a:cs typeface="Times New Roman" panose="02020603050405020304" pitchFamily="18" charset="0"/>
              </a:rPr>
              <a:t>Results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1497818"/>
                <a:ext cx="10515600" cy="4351338"/>
              </a:xfrm>
            </p:spPr>
            <p:txBody>
              <a:bodyPr>
                <a:noAutofit/>
              </a:bodyPr>
              <a:lstStyle/>
              <a:p>
                <a:pPr marL="342900" lvl="0" indent="-342900" defTabSz="457200">
                  <a:lnSpc>
                    <a:spcPct val="120000"/>
                  </a:lnSpc>
                  <a:spcBef>
                    <a:spcPct val="20000"/>
                  </a:spcBef>
                  <a:buFont typeface="Arial"/>
                  <a:buChar char="•"/>
                </a:pPr>
                <a:r>
                  <a:rPr lang="en-US" sz="1800">
                    <a:solidFill>
                      <a:srgbClr val="000000"/>
                    </a:solidFill>
                    <a:latin typeface="Times New Roman" panose="02020603050405020304" pitchFamily="18" charset="0"/>
                    <a:ea typeface="Arial Unicode MS"/>
                  </a:rPr>
                  <a:t>For live cattle, the information share of 𝑃𝑟𝑖𝑐𝑒, </a:t>
                </a:r>
                <a14:m>
                  <m:oMath xmlns:m="http://schemas.openxmlformats.org/officeDocument/2006/math">
                    <m:sSup>
                      <m:sSupPr>
                        <m:ctrlPr>
                          <a:rPr lang="en-CA" sz="1800" i="1" smtClean="0">
                            <a:latin typeface="Cambria Math" panose="02040503050406030204" pitchFamily="18" charset="0"/>
                            <a:cs typeface="Arabic Typesetting" panose="03020402040406030203" pitchFamily="66" charset="-78"/>
                          </a:rPr>
                        </m:ctrlPr>
                      </m:sSupPr>
                      <m:e>
                        <m:r>
                          <a:rPr lang="en-CA" sz="1800" i="1">
                            <a:latin typeface="Cambria Math" panose="02040503050406030204" pitchFamily="18" charset="0"/>
                            <a:cs typeface="Arabic Typesetting" panose="03020402040406030203" pitchFamily="66" charset="-78"/>
                          </a:rPr>
                          <m:t>𝑊𝑃</m:t>
                        </m:r>
                      </m:e>
                      <m:sup>
                        <m:r>
                          <a:rPr lang="en-US" sz="1800" i="1">
                            <a:latin typeface="Cambria Math" panose="02040503050406030204" pitchFamily="18" charset="0"/>
                            <a:cs typeface="Arabic Typesetting" panose="03020402040406030203" pitchFamily="66" charset="-78"/>
                          </a:rPr>
                          <m:t>1</m:t>
                        </m:r>
                      </m:sup>
                    </m:sSup>
                  </m:oMath>
                </a14:m>
                <a:r>
                  <a:rPr lang="en-US" sz="1800">
                    <a:solidFill>
                      <a:srgbClr val="000000"/>
                    </a:solidFill>
                    <a:latin typeface="Times New Roman" panose="02020603050405020304" pitchFamily="18" charset="0"/>
                    <a:ea typeface="Arial Unicode MS"/>
                  </a:rPr>
                  <a:t>, </a:t>
                </a:r>
                <a14:m>
                  <m:oMath xmlns:m="http://schemas.openxmlformats.org/officeDocument/2006/math">
                    <m:sSup>
                      <m:sSupPr>
                        <m:ctrlPr>
                          <a:rPr lang="en-CA" sz="1800" i="1">
                            <a:latin typeface="Cambria Math" panose="02040503050406030204" pitchFamily="18" charset="0"/>
                            <a:cs typeface="Arabic Typesetting" panose="03020402040406030203" pitchFamily="66" charset="-78"/>
                          </a:rPr>
                        </m:ctrlPr>
                      </m:sSupPr>
                      <m:e>
                        <m:r>
                          <a:rPr lang="en-CA" sz="1800" i="1">
                            <a:latin typeface="Cambria Math" panose="02040503050406030204" pitchFamily="18" charset="0"/>
                            <a:cs typeface="Arabic Typesetting" panose="03020402040406030203" pitchFamily="66" charset="-78"/>
                          </a:rPr>
                          <m:t>𝑊𝑃</m:t>
                        </m:r>
                      </m:e>
                      <m:sup>
                        <m:r>
                          <a:rPr lang="en-CA" sz="1800" b="0" i="1" smtClean="0">
                            <a:latin typeface="Cambria Math" panose="02040503050406030204" pitchFamily="18" charset="0"/>
                            <a:cs typeface="Arabic Typesetting" panose="03020402040406030203" pitchFamily="66" charset="-78"/>
                          </a:rPr>
                          <m:t>2</m:t>
                        </m:r>
                        <m:r>
                          <a:rPr lang="en-US" sz="1800" i="1">
                            <a:latin typeface="Cambria Math" panose="02040503050406030204" pitchFamily="18" charset="0"/>
                            <a:cs typeface="Arabic Typesetting" panose="03020402040406030203" pitchFamily="66" charset="-78"/>
                          </a:rPr>
                          <m:t>−</m:t>
                        </m:r>
                        <m:r>
                          <a:rPr lang="en-CA" sz="1800" b="0" i="1" smtClean="0">
                            <a:latin typeface="Cambria Math" panose="02040503050406030204" pitchFamily="18" charset="0"/>
                            <a:cs typeface="Arabic Typesetting" panose="03020402040406030203" pitchFamily="66" charset="-78"/>
                          </a:rPr>
                          <m:t>3</m:t>
                        </m:r>
                      </m:sup>
                    </m:sSup>
                  </m:oMath>
                </a14:m>
                <a:r>
                  <a:rPr lang="en-US" sz="1800">
                    <a:solidFill>
                      <a:srgbClr val="000000"/>
                    </a:solidFill>
                    <a:latin typeface="Times New Roman" panose="02020603050405020304" pitchFamily="18" charset="0"/>
                    <a:ea typeface="Arial Unicode MS"/>
                  </a:rPr>
                  <a:t>, and </a:t>
                </a:r>
                <a14:m>
                  <m:oMath xmlns:m="http://schemas.openxmlformats.org/officeDocument/2006/math">
                    <m:sSup>
                      <m:sSupPr>
                        <m:ctrlPr>
                          <a:rPr lang="en-CA" sz="1800" i="1">
                            <a:latin typeface="Cambria Math" panose="02040503050406030204" pitchFamily="18" charset="0"/>
                            <a:cs typeface="Arabic Typesetting" panose="03020402040406030203" pitchFamily="66" charset="-78"/>
                          </a:rPr>
                        </m:ctrlPr>
                      </m:sSupPr>
                      <m:e>
                        <m:r>
                          <a:rPr lang="en-CA" sz="1800" i="1">
                            <a:latin typeface="Cambria Math" panose="02040503050406030204" pitchFamily="18" charset="0"/>
                            <a:cs typeface="Arabic Typesetting" panose="03020402040406030203" pitchFamily="66" charset="-78"/>
                          </a:rPr>
                          <m:t>𝑊𝑃</m:t>
                        </m:r>
                      </m:e>
                      <m:sup>
                        <m:r>
                          <a:rPr lang="en-CA" sz="1800" b="0" i="1" smtClean="0">
                            <a:latin typeface="Cambria Math" panose="02040503050406030204" pitchFamily="18" charset="0"/>
                            <a:cs typeface="Arabic Typesetting" panose="03020402040406030203" pitchFamily="66" charset="-78"/>
                          </a:rPr>
                          <m:t>4</m:t>
                        </m:r>
                        <m:r>
                          <a:rPr lang="en-US" sz="1800" i="1">
                            <a:latin typeface="Cambria Math" panose="02040503050406030204" pitchFamily="18" charset="0"/>
                            <a:cs typeface="Arabic Typesetting" panose="03020402040406030203" pitchFamily="66" charset="-78"/>
                          </a:rPr>
                          <m:t>−</m:t>
                        </m:r>
                        <m:r>
                          <a:rPr lang="en-CA" sz="1800" b="0" i="1" smtClean="0">
                            <a:latin typeface="Cambria Math" panose="02040503050406030204" pitchFamily="18" charset="0"/>
                            <a:cs typeface="Arabic Typesetting" panose="03020402040406030203" pitchFamily="66" charset="-78"/>
                          </a:rPr>
                          <m:t>5</m:t>
                        </m:r>
                      </m:sup>
                    </m:sSup>
                  </m:oMath>
                </a14:m>
                <a:r>
                  <a:rPr lang="en-US" sz="1800">
                    <a:solidFill>
                      <a:srgbClr val="000000"/>
                    </a:solidFill>
                    <a:latin typeface="Times New Roman" panose="02020603050405020304" pitchFamily="18" charset="0"/>
                    <a:ea typeface="Arial Unicode MS"/>
                  </a:rPr>
                  <a:t> are in the range of 19%-33%, 27%-33%, 19%-33%, 16%-21% (little significance and almost never significant at 1 percent)</a:t>
                </a:r>
              </a:p>
              <a:p>
                <a:pPr marL="342900" indent="-342900" defTabSz="457200">
                  <a:lnSpc>
                    <a:spcPct val="120000"/>
                  </a:lnSpc>
                  <a:spcBef>
                    <a:spcPct val="20000"/>
                  </a:spcBef>
                  <a:buFont typeface="Arial"/>
                  <a:buChar char="•"/>
                </a:pPr>
                <a:r>
                  <a:rPr lang="en-US" sz="1800">
                    <a:solidFill>
                      <a:srgbClr val="000000"/>
                    </a:solidFill>
                    <a:latin typeface="Times New Roman" panose="02020603050405020304" pitchFamily="18" charset="0"/>
                    <a:ea typeface="Arial Unicode MS"/>
                  </a:rPr>
                  <a:t>For corn on USDA days (non-USDA days), the information share of 𝑃𝑟𝑖𝑐𝑒, </a:t>
                </a:r>
                <a14:m>
                  <m:oMath xmlns:m="http://schemas.openxmlformats.org/officeDocument/2006/math">
                    <m:sSup>
                      <m:sSupPr>
                        <m:ctrlPr>
                          <a:rPr lang="en-CA" sz="1800" i="1" smtClean="0">
                            <a:latin typeface="Cambria Math" panose="02040503050406030204" pitchFamily="18" charset="0"/>
                            <a:cs typeface="Arabic Typesetting" panose="03020402040406030203" pitchFamily="66" charset="-78"/>
                          </a:rPr>
                        </m:ctrlPr>
                      </m:sSupPr>
                      <m:e>
                        <m:r>
                          <a:rPr lang="en-CA" sz="1800" i="1">
                            <a:latin typeface="Cambria Math" panose="02040503050406030204" pitchFamily="18" charset="0"/>
                            <a:cs typeface="Arabic Typesetting" panose="03020402040406030203" pitchFamily="66" charset="-78"/>
                          </a:rPr>
                          <m:t>𝑊𝑃</m:t>
                        </m:r>
                      </m:e>
                      <m:sup>
                        <m:r>
                          <a:rPr lang="en-US" sz="1800" i="1">
                            <a:latin typeface="Cambria Math" panose="02040503050406030204" pitchFamily="18" charset="0"/>
                            <a:cs typeface="Arabic Typesetting" panose="03020402040406030203" pitchFamily="66" charset="-78"/>
                          </a:rPr>
                          <m:t>1</m:t>
                        </m:r>
                      </m:sup>
                    </m:sSup>
                  </m:oMath>
                </a14:m>
                <a:r>
                  <a:rPr lang="en-US" sz="1800">
                    <a:solidFill>
                      <a:srgbClr val="000000"/>
                    </a:solidFill>
                    <a:latin typeface="Times New Roman" panose="02020603050405020304" pitchFamily="18" charset="0"/>
                    <a:ea typeface="Arial Unicode MS"/>
                  </a:rPr>
                  <a:t>, </a:t>
                </a:r>
                <a14:m>
                  <m:oMath xmlns:m="http://schemas.openxmlformats.org/officeDocument/2006/math">
                    <m:sSup>
                      <m:sSupPr>
                        <m:ctrlPr>
                          <a:rPr lang="en-CA" sz="1800" i="1">
                            <a:latin typeface="Cambria Math" panose="02040503050406030204" pitchFamily="18" charset="0"/>
                            <a:cs typeface="Arabic Typesetting" panose="03020402040406030203" pitchFamily="66" charset="-78"/>
                          </a:rPr>
                        </m:ctrlPr>
                      </m:sSupPr>
                      <m:e>
                        <m:r>
                          <a:rPr lang="en-CA" sz="1800" i="1">
                            <a:latin typeface="Cambria Math" panose="02040503050406030204" pitchFamily="18" charset="0"/>
                            <a:cs typeface="Arabic Typesetting" panose="03020402040406030203" pitchFamily="66" charset="-78"/>
                          </a:rPr>
                          <m:t>𝑊𝑃</m:t>
                        </m:r>
                      </m:e>
                      <m:sup>
                        <m:r>
                          <a:rPr lang="en-CA" sz="1800" b="0" i="1" smtClean="0">
                            <a:latin typeface="Cambria Math" panose="02040503050406030204" pitchFamily="18" charset="0"/>
                            <a:cs typeface="Arabic Typesetting" panose="03020402040406030203" pitchFamily="66" charset="-78"/>
                          </a:rPr>
                          <m:t>2</m:t>
                        </m:r>
                        <m:r>
                          <a:rPr lang="en-US" sz="1800" i="1">
                            <a:latin typeface="Cambria Math" panose="02040503050406030204" pitchFamily="18" charset="0"/>
                            <a:cs typeface="Arabic Typesetting" panose="03020402040406030203" pitchFamily="66" charset="-78"/>
                          </a:rPr>
                          <m:t>−</m:t>
                        </m:r>
                        <m:r>
                          <a:rPr lang="en-CA" sz="1800" b="0" i="1" smtClean="0">
                            <a:latin typeface="Cambria Math" panose="02040503050406030204" pitchFamily="18" charset="0"/>
                            <a:cs typeface="Arabic Typesetting" panose="03020402040406030203" pitchFamily="66" charset="-78"/>
                          </a:rPr>
                          <m:t>3</m:t>
                        </m:r>
                      </m:sup>
                    </m:sSup>
                  </m:oMath>
                </a14:m>
                <a:r>
                  <a:rPr lang="en-US" sz="1800">
                    <a:solidFill>
                      <a:srgbClr val="000000"/>
                    </a:solidFill>
                    <a:latin typeface="Times New Roman" panose="02020603050405020304" pitchFamily="18" charset="0"/>
                    <a:ea typeface="Arial Unicode MS"/>
                  </a:rPr>
                  <a:t>, and </a:t>
                </a:r>
                <a14:m>
                  <m:oMath xmlns:m="http://schemas.openxmlformats.org/officeDocument/2006/math">
                    <m:sSup>
                      <m:sSupPr>
                        <m:ctrlPr>
                          <a:rPr lang="en-CA" sz="1800" i="1">
                            <a:latin typeface="Cambria Math" panose="02040503050406030204" pitchFamily="18" charset="0"/>
                            <a:cs typeface="Arabic Typesetting" panose="03020402040406030203" pitchFamily="66" charset="-78"/>
                          </a:rPr>
                        </m:ctrlPr>
                      </m:sSupPr>
                      <m:e>
                        <m:r>
                          <a:rPr lang="en-CA" sz="1800" i="1">
                            <a:latin typeface="Cambria Math" panose="02040503050406030204" pitchFamily="18" charset="0"/>
                            <a:cs typeface="Arabic Typesetting" panose="03020402040406030203" pitchFamily="66" charset="-78"/>
                          </a:rPr>
                          <m:t>𝑊𝑃</m:t>
                        </m:r>
                      </m:e>
                      <m:sup>
                        <m:r>
                          <a:rPr lang="en-CA" sz="1800" b="0" i="1" smtClean="0">
                            <a:latin typeface="Cambria Math" panose="02040503050406030204" pitchFamily="18" charset="0"/>
                            <a:cs typeface="Arabic Typesetting" panose="03020402040406030203" pitchFamily="66" charset="-78"/>
                          </a:rPr>
                          <m:t>4</m:t>
                        </m:r>
                        <m:r>
                          <a:rPr lang="en-US" sz="1800" i="1">
                            <a:latin typeface="Cambria Math" panose="02040503050406030204" pitchFamily="18" charset="0"/>
                            <a:cs typeface="Arabic Typesetting" panose="03020402040406030203" pitchFamily="66" charset="-78"/>
                          </a:rPr>
                          <m:t>−</m:t>
                        </m:r>
                        <m:r>
                          <a:rPr lang="en-CA" sz="1800" b="0" i="1" smtClean="0">
                            <a:latin typeface="Cambria Math" panose="02040503050406030204" pitchFamily="18" charset="0"/>
                            <a:cs typeface="Arabic Typesetting" panose="03020402040406030203" pitchFamily="66" charset="-78"/>
                          </a:rPr>
                          <m:t>10</m:t>
                        </m:r>
                      </m:sup>
                    </m:sSup>
                    <m:r>
                      <a:rPr lang="en-CA" sz="1800" b="0" i="1" smtClean="0">
                        <a:latin typeface="Cambria Math" panose="02040503050406030204" pitchFamily="18" charset="0"/>
                        <a:cs typeface="Arabic Typesetting" panose="03020402040406030203" pitchFamily="66" charset="-78"/>
                      </a:rPr>
                      <m:t> </m:t>
                    </m:r>
                  </m:oMath>
                </a14:m>
                <a:r>
                  <a:rPr lang="en-US" sz="1800">
                    <a:solidFill>
                      <a:srgbClr val="000000"/>
                    </a:solidFill>
                    <a:latin typeface="Times New Roman" panose="02020603050405020304" pitchFamily="18" charset="0"/>
                    <a:ea typeface="Arial Unicode MS"/>
                  </a:rPr>
                  <a:t>are in the range of </a:t>
                </a:r>
                <a:r>
                  <a:rPr lang="en-US" sz="1800">
                    <a:solidFill>
                      <a:srgbClr val="00B050"/>
                    </a:solidFill>
                    <a:latin typeface="Times New Roman" panose="02020603050405020304" pitchFamily="18" charset="0"/>
                    <a:ea typeface="Arial Unicode MS"/>
                  </a:rPr>
                  <a:t>7%-24% </a:t>
                </a:r>
                <a:r>
                  <a:rPr lang="en-US" sz="1800">
                    <a:solidFill>
                      <a:srgbClr val="000000"/>
                    </a:solidFill>
                    <a:latin typeface="Times New Roman" panose="02020603050405020304" pitchFamily="18" charset="0"/>
                    <a:ea typeface="Arial Unicode MS"/>
                  </a:rPr>
                  <a:t>(3%-9%), </a:t>
                </a:r>
                <a:r>
                  <a:rPr lang="en-US" sz="1800">
                    <a:solidFill>
                      <a:srgbClr val="FF0000"/>
                    </a:solidFill>
                    <a:latin typeface="Times New Roman" panose="02020603050405020304" pitchFamily="18" charset="0"/>
                    <a:ea typeface="Arial Unicode MS"/>
                  </a:rPr>
                  <a:t>15%-42% </a:t>
                </a:r>
                <a:r>
                  <a:rPr lang="en-US" sz="1800">
                    <a:solidFill>
                      <a:srgbClr val="000000"/>
                    </a:solidFill>
                    <a:latin typeface="Times New Roman" panose="02020603050405020304" pitchFamily="18" charset="0"/>
                    <a:ea typeface="Arial Unicode MS"/>
                  </a:rPr>
                  <a:t>(19%-48%), </a:t>
                </a:r>
                <a:r>
                  <a:rPr lang="en-US" sz="1800">
                    <a:solidFill>
                      <a:srgbClr val="00B050"/>
                    </a:solidFill>
                    <a:latin typeface="Times New Roman" panose="02020603050405020304" pitchFamily="18" charset="0"/>
                    <a:ea typeface="Arial Unicode MS"/>
                  </a:rPr>
                  <a:t>34%-52% </a:t>
                </a:r>
                <a:r>
                  <a:rPr lang="en-US" sz="1800">
                    <a:solidFill>
                      <a:srgbClr val="000000"/>
                    </a:solidFill>
                    <a:latin typeface="Times New Roman" panose="02020603050405020304" pitchFamily="18" charset="0"/>
                    <a:ea typeface="Arial Unicode MS"/>
                  </a:rPr>
                  <a:t>(23%-35%), </a:t>
                </a:r>
                <a:r>
                  <a:rPr lang="en-US" sz="1800">
                    <a:solidFill>
                      <a:srgbClr val="FF0000"/>
                    </a:solidFill>
                    <a:latin typeface="Times New Roman" panose="02020603050405020304" pitchFamily="18" charset="0"/>
                    <a:ea typeface="Arial Unicode MS"/>
                  </a:rPr>
                  <a:t>12%-33% </a:t>
                </a:r>
                <a:r>
                  <a:rPr lang="en-US" sz="1800">
                    <a:solidFill>
                      <a:srgbClr val="000000"/>
                    </a:solidFill>
                    <a:latin typeface="Times New Roman" panose="02020603050405020304" pitchFamily="18" charset="0"/>
                    <a:ea typeface="Arial Unicode MS"/>
                  </a:rPr>
                  <a:t>(21%-44%) (always significant and many at 1 percent)</a:t>
                </a:r>
              </a:p>
              <a:p>
                <a:pPr marL="342900" lvl="0" indent="-342900" defTabSz="457200">
                  <a:lnSpc>
                    <a:spcPct val="120000"/>
                  </a:lnSpc>
                  <a:spcBef>
                    <a:spcPct val="20000"/>
                  </a:spcBef>
                  <a:buFont typeface="Arial"/>
                  <a:buChar char="•"/>
                </a:pPr>
                <a:r>
                  <a:rPr lang="en-US" sz="1800">
                    <a:solidFill>
                      <a:srgbClr val="000000"/>
                    </a:solidFill>
                    <a:latin typeface="Times New Roman" panose="02020603050405020304" pitchFamily="18" charset="0"/>
                    <a:ea typeface="Arial Unicode MS"/>
                  </a:rPr>
                  <a:t>Trader 𝑆 can liquidate her order on USDA days with a higher cash flow with an average 0.27%, 0.26%, and 0.22% return if </a:t>
                </a:r>
                <a:r>
                  <a:rPr lang="en-US" sz="1800" err="1">
                    <a:solidFill>
                      <a:srgbClr val="000000"/>
                    </a:solidFill>
                    <a:latin typeface="Times New Roman" panose="02020603050405020304" pitchFamily="18" charset="0"/>
                    <a:ea typeface="Arial Unicode MS"/>
                  </a:rPr>
                  <a:t>ISm</a:t>
                </a:r>
                <a:r>
                  <a:rPr lang="en-US" sz="1800">
                    <a:solidFill>
                      <a:srgbClr val="000000"/>
                    </a:solidFill>
                    <a:latin typeface="Times New Roman" panose="02020603050405020304" pitchFamily="18" charset="0"/>
                    <a:ea typeface="Arial Unicode MS"/>
                  </a:rPr>
                  <a:t>, MIS, and PT informed scheme are used </a:t>
                </a:r>
              </a:p>
              <a:p>
                <a:pPr marL="342900" lvl="0" indent="-342900" defTabSz="457200">
                  <a:lnSpc>
                    <a:spcPct val="120000"/>
                  </a:lnSpc>
                  <a:spcBef>
                    <a:spcPct val="20000"/>
                  </a:spcBef>
                  <a:buFont typeface="Arial"/>
                  <a:buChar char="•"/>
                </a:pPr>
                <a:r>
                  <a:rPr lang="en-US" sz="1800">
                    <a:solidFill>
                      <a:srgbClr val="000000"/>
                    </a:solidFill>
                    <a:latin typeface="Times New Roman" panose="02020603050405020304" pitchFamily="18" charset="0"/>
                    <a:ea typeface="Arial Unicode MS"/>
                  </a:rPr>
                  <a:t>Trader 𝐵 can acquire her order on USDA days with a higher cash flow with an average 0.24%, 0.22%, and 0.20% return if PT, MIS, and </a:t>
                </a:r>
                <a:r>
                  <a:rPr lang="en-US" sz="1800" err="1">
                    <a:solidFill>
                      <a:srgbClr val="000000"/>
                    </a:solidFill>
                    <a:latin typeface="Times New Roman" panose="02020603050405020304" pitchFamily="18" charset="0"/>
                    <a:ea typeface="Arial Unicode MS"/>
                  </a:rPr>
                  <a:t>ISm</a:t>
                </a:r>
                <a:r>
                  <a:rPr lang="en-US" sz="1800">
                    <a:solidFill>
                      <a:srgbClr val="000000"/>
                    </a:solidFill>
                    <a:latin typeface="Times New Roman" panose="02020603050405020304" pitchFamily="18" charset="0"/>
                    <a:ea typeface="Arial Unicode MS"/>
                  </a:rPr>
                  <a:t> informed scheme are used </a:t>
                </a:r>
              </a:p>
              <a:p>
                <a:pPr lvl="0" defTabSz="457200">
                  <a:lnSpc>
                    <a:spcPct val="120000"/>
                  </a:lnSpc>
                  <a:spcBef>
                    <a:spcPct val="20000"/>
                  </a:spcBef>
                  <a:buFont typeface="Courier New" panose="02070309020205020404" pitchFamily="49" charset="0"/>
                  <a:buChar char="o"/>
                </a:pPr>
                <a:r>
                  <a:rPr lang="en-US" sz="1800">
                    <a:solidFill>
                      <a:srgbClr val="000000"/>
                    </a:solidFill>
                    <a:latin typeface="Times New Roman" panose="02020603050405020304" pitchFamily="18" charset="0"/>
                    <a:ea typeface="Arial Unicode MS"/>
                  </a:rPr>
                  <a:t>In dollar terms, a 0.25% return on a 3,000-corn contract order with 3.33 dollar per bushel is equivalent to around 125,000 dollars.</a:t>
                </a:r>
              </a:p>
              <a:p>
                <a:pPr marL="342900" lvl="0" indent="-342900" defTabSz="457200">
                  <a:lnSpc>
                    <a:spcPct val="120000"/>
                  </a:lnSpc>
                  <a:spcBef>
                    <a:spcPct val="20000"/>
                  </a:spcBef>
                  <a:buFont typeface="Arial"/>
                  <a:buChar char="•"/>
                </a:pPr>
                <a:r>
                  <a:rPr lang="en-US" sz="1800">
                    <a:solidFill>
                      <a:srgbClr val="000000"/>
                    </a:solidFill>
                    <a:latin typeface="Times New Roman" panose="02020603050405020304" pitchFamily="18" charset="0"/>
                    <a:ea typeface="Arial Unicode MS"/>
                  </a:rPr>
                  <a:t>For live cattle in half of the USDA days the naïve trading scheme outperforms the informed scheme and overall the naïve scheme marginally is more profitable. </a:t>
                </a:r>
                <a:endParaRPr lang="en-US" sz="1800">
                  <a:latin typeface="Times New Roman" panose="02020603050405020304" pitchFamily="18" charset="0"/>
                  <a:cs typeface="Times New Roman" panose="0202060305040502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497818"/>
                <a:ext cx="10515600" cy="4351338"/>
              </a:xfrm>
              <a:blipFill>
                <a:blip r:embed="rId3"/>
                <a:stretch>
                  <a:fillRect l="-406" t="-280" b="-8403"/>
                </a:stretch>
              </a:blipFill>
            </p:spPr>
            <p:txBody>
              <a:bodyPr/>
              <a:lstStyle/>
              <a:p>
                <a:r>
                  <a:rPr lang="en-US">
                    <a:noFill/>
                  </a:rPr>
                  <a:t> </a:t>
                </a:r>
              </a:p>
            </p:txBody>
          </p:sp>
        </mc:Fallback>
      </mc:AlternateContent>
    </p:spTree>
    <p:extLst>
      <p:ext uri="{BB962C8B-B14F-4D97-AF65-F5344CB8AC3E}">
        <p14:creationId xmlns:p14="http://schemas.microsoft.com/office/powerpoint/2010/main" val="25878399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latin typeface="Times New Roman" panose="02020603050405020304" pitchFamily="18" charset="0"/>
                <a:cs typeface="Times New Roman" panose="02020603050405020304" pitchFamily="18" charset="0"/>
              </a:rPr>
              <a:t>Conclusion</a:t>
            </a:r>
          </a:p>
        </p:txBody>
      </p:sp>
      <p:sp>
        <p:nvSpPr>
          <p:cNvPr id="3" name="Content Placeholder 2"/>
          <p:cNvSpPr>
            <a:spLocks noGrp="1"/>
          </p:cNvSpPr>
          <p:nvPr>
            <p:ph idx="1"/>
          </p:nvPr>
        </p:nvSpPr>
        <p:spPr>
          <a:xfrm>
            <a:off x="838200" y="1497818"/>
            <a:ext cx="10515600" cy="4351338"/>
          </a:xfrm>
        </p:spPr>
        <p:txBody>
          <a:bodyPr>
            <a:noAutofit/>
          </a:bodyPr>
          <a:lstStyle/>
          <a:p>
            <a:pPr marL="342900" lvl="0" indent="-342900" defTabSz="457200">
              <a:lnSpc>
                <a:spcPct val="120000"/>
              </a:lnSpc>
              <a:spcBef>
                <a:spcPct val="20000"/>
              </a:spcBef>
              <a:buFont typeface="Arial"/>
              <a:buChar char="•"/>
            </a:pPr>
            <a:r>
              <a:rPr lang="en-US" sz="2000">
                <a:solidFill>
                  <a:srgbClr val="000000"/>
                </a:solidFill>
                <a:latin typeface="Times New Roman" panose="02020603050405020304" pitchFamily="18" charset="0"/>
                <a:ea typeface="Arial Unicode MS"/>
              </a:rPr>
              <a:t>The relative depth decreases at the top of the book after the USDA announcements for corn while it increases for live cattle</a:t>
            </a:r>
          </a:p>
          <a:p>
            <a:pPr marL="342900" lvl="0" indent="-342900" defTabSz="457200">
              <a:lnSpc>
                <a:spcPct val="120000"/>
              </a:lnSpc>
              <a:spcBef>
                <a:spcPct val="20000"/>
              </a:spcBef>
              <a:buFont typeface="Arial"/>
              <a:buChar char="•"/>
            </a:pPr>
            <a:r>
              <a:rPr lang="en-US" sz="2000">
                <a:solidFill>
                  <a:srgbClr val="000000"/>
                </a:solidFill>
                <a:latin typeface="Times New Roman" panose="02020603050405020304" pitchFamily="18" charset="0"/>
                <a:ea typeface="Arial Unicode MS"/>
              </a:rPr>
              <a:t>USDA reports contain information that is incorporated into the underlying price of commodities more through transaction prices than the rest of the LOB </a:t>
            </a:r>
          </a:p>
          <a:p>
            <a:pPr marL="342900" indent="-342900" defTabSz="457200">
              <a:lnSpc>
                <a:spcPct val="120000"/>
              </a:lnSpc>
              <a:spcBef>
                <a:spcPct val="20000"/>
              </a:spcBef>
              <a:buFont typeface="Arial"/>
              <a:buChar char="•"/>
            </a:pPr>
            <a:r>
              <a:rPr lang="en-US" sz="2000">
                <a:solidFill>
                  <a:srgbClr val="000000"/>
                </a:solidFill>
                <a:latin typeface="Times New Roman" panose="02020603050405020304" pitchFamily="18" charset="0"/>
                <a:ea typeface="Arial Unicode MS"/>
              </a:rPr>
              <a:t>Informed traders become more aggressive in their strategies when new public information enters the market</a:t>
            </a:r>
          </a:p>
          <a:p>
            <a:pPr marL="342900" lvl="0" indent="-342900" defTabSz="457200">
              <a:lnSpc>
                <a:spcPct val="120000"/>
              </a:lnSpc>
              <a:spcBef>
                <a:spcPct val="20000"/>
              </a:spcBef>
              <a:buFont typeface="Arial"/>
              <a:buChar char="•"/>
            </a:pPr>
            <a:r>
              <a:rPr lang="en-US" sz="2000">
                <a:solidFill>
                  <a:srgbClr val="000000"/>
                </a:solidFill>
                <a:latin typeface="Times New Roman" panose="02020603050405020304" pitchFamily="18" charset="0"/>
                <a:ea typeface="Arial Unicode MS"/>
              </a:rPr>
              <a:t>On non-announcement days, the LOB is more informative</a:t>
            </a:r>
          </a:p>
          <a:p>
            <a:pPr marL="342900" lvl="0" indent="-342900" defTabSz="457200">
              <a:lnSpc>
                <a:spcPct val="120000"/>
              </a:lnSpc>
              <a:spcBef>
                <a:spcPct val="20000"/>
              </a:spcBef>
              <a:buFont typeface="Arial"/>
              <a:buChar char="•"/>
            </a:pPr>
            <a:r>
              <a:rPr lang="en-US" sz="2000">
                <a:solidFill>
                  <a:srgbClr val="000000"/>
                </a:solidFill>
                <a:latin typeface="Times New Roman" panose="02020603050405020304" pitchFamily="18" charset="0"/>
                <a:ea typeface="Arial Unicode MS"/>
              </a:rPr>
              <a:t>The arrival of news during trading session has a different impact on the price discovery mechanism than outside trading session</a:t>
            </a:r>
          </a:p>
          <a:p>
            <a:pPr marL="342900" lvl="0" indent="-342900" defTabSz="457200">
              <a:lnSpc>
                <a:spcPct val="120000"/>
              </a:lnSpc>
              <a:spcBef>
                <a:spcPct val="20000"/>
              </a:spcBef>
              <a:buFont typeface="Arial"/>
              <a:buChar char="•"/>
            </a:pPr>
            <a:r>
              <a:rPr lang="en-US" sz="2000">
                <a:solidFill>
                  <a:srgbClr val="000000"/>
                </a:solidFill>
                <a:latin typeface="Times New Roman" panose="02020603050405020304" pitchFamily="18" charset="0"/>
                <a:ea typeface="Arial Unicode MS"/>
              </a:rPr>
              <a:t>The informed trading scheme is on most USDA report days more profitable than the naïve scheme</a:t>
            </a:r>
          </a:p>
          <a:p>
            <a:pPr marL="342900" indent="-342900" defTabSz="457200">
              <a:lnSpc>
                <a:spcPct val="120000"/>
              </a:lnSpc>
              <a:spcBef>
                <a:spcPct val="20000"/>
              </a:spcBef>
              <a:buFont typeface="Arial"/>
              <a:buChar char="•"/>
            </a:pPr>
            <a:r>
              <a:rPr lang="en-US" sz="2000">
                <a:solidFill>
                  <a:srgbClr val="000000"/>
                </a:solidFill>
                <a:latin typeface="Times New Roman" panose="02020603050405020304" pitchFamily="18" charset="0"/>
                <a:ea typeface="Arial Unicode MS"/>
              </a:rPr>
              <a:t> When unwinding very large orders, the informed trading scheme does not outperform the naïve scheme for corn on non-USDA report days and for live cattle on USDA and on non-USDA days </a:t>
            </a:r>
            <a:endParaRPr lang="en-US" sz="2000">
              <a:solidFill>
                <a:prstClr val="black"/>
              </a:solidFill>
              <a:latin typeface="Garamond" panose="02020404030301010803" pitchFamily="18" charset="0"/>
              <a:cs typeface="Arabic Typesetting" panose="03020402040406030203" pitchFamily="66" charset="-78"/>
            </a:endParaRPr>
          </a:p>
          <a:p>
            <a:pPr marL="90487" indent="0">
              <a:lnSpc>
                <a:spcPct val="120000"/>
              </a:lnSpc>
              <a:buClr>
                <a:schemeClr val="accent6">
                  <a:lumMod val="50000"/>
                </a:schemeClr>
              </a:buClr>
              <a:buSzPct val="120000"/>
              <a:buNone/>
            </a:pPr>
            <a:endParaRPr lang="en-US" sz="20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964333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0"/>
            <a:ext cx="6083447" cy="685800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55558" y="637762"/>
            <a:ext cx="4284397" cy="5576770"/>
          </a:xfrm>
        </p:spPr>
        <p:txBody>
          <a:bodyPr vert="horz" lIns="91440" tIns="45720" rIns="91440" bIns="45720" rtlCol="0" anchor="ctr">
            <a:normAutofit/>
          </a:bodyPr>
          <a:lstStyle/>
          <a:p>
            <a:r>
              <a:rPr lang="en-US" sz="6600" kern="1200">
                <a:solidFill>
                  <a:schemeClr val="bg1"/>
                </a:solidFill>
                <a:latin typeface="Times New Roman" panose="02020603050405020304" pitchFamily="18" charset="0"/>
                <a:cs typeface="Times New Roman" panose="02020603050405020304" pitchFamily="18" charset="0"/>
              </a:rPr>
              <a:t>Thank you!</a:t>
            </a:r>
          </a:p>
        </p:txBody>
      </p:sp>
      <p:sp>
        <p:nvSpPr>
          <p:cNvPr id="28" name="Rectangle 27">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5990"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94315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latin typeface="Times New Roman" panose="02020603050405020304" pitchFamily="18" charset="0"/>
                <a:cs typeface="Times New Roman" panose="02020603050405020304" pitchFamily="18" charset="0"/>
              </a:rPr>
              <a:t>Introduction</a:t>
            </a:r>
          </a:p>
        </p:txBody>
      </p:sp>
      <p:sp>
        <p:nvSpPr>
          <p:cNvPr id="3" name="Content Placeholder 2"/>
          <p:cNvSpPr>
            <a:spLocks noGrp="1"/>
          </p:cNvSpPr>
          <p:nvPr>
            <p:ph idx="1"/>
          </p:nvPr>
        </p:nvSpPr>
        <p:spPr>
          <a:xfrm>
            <a:off x="838200" y="1497818"/>
            <a:ext cx="10515600" cy="4351338"/>
          </a:xfrm>
        </p:spPr>
        <p:txBody>
          <a:bodyPr>
            <a:noAutofit/>
          </a:bodyPr>
          <a:lstStyle/>
          <a:p>
            <a:pPr>
              <a:lnSpc>
                <a:spcPct val="120000"/>
              </a:lnSpc>
            </a:pPr>
            <a:r>
              <a:rPr lang="en-US" sz="2400">
                <a:latin typeface="Times New Roman" panose="02020603050405020304" pitchFamily="18" charset="0"/>
                <a:cs typeface="Times New Roman" panose="02020603050405020304" pitchFamily="18" charset="0"/>
              </a:rPr>
              <a:t>In 2013, the USDA changed the release time of some of the major grain reports from 8:30 am ET to 12:00 pm ET, including most of the major reports for corn. </a:t>
            </a:r>
          </a:p>
          <a:p>
            <a:pPr lvl="1">
              <a:lnSpc>
                <a:spcPct val="120000"/>
              </a:lnSpc>
            </a:pPr>
            <a:r>
              <a:rPr lang="en-US" sz="2000">
                <a:latin typeface="Times New Roman" panose="02020603050405020304" pitchFamily="18" charset="0"/>
                <a:cs typeface="Times New Roman" panose="02020603050405020304" pitchFamily="18" charset="0"/>
              </a:rPr>
              <a:t>This structural change moved USDA announcements from being released before the market is open to during market trading, making it possible to study how the market digests news in real time. </a:t>
            </a:r>
          </a:p>
          <a:p>
            <a:pPr>
              <a:lnSpc>
                <a:spcPct val="120000"/>
              </a:lnSpc>
            </a:pPr>
            <a:r>
              <a:rPr lang="en-US" sz="2400">
                <a:latin typeface="Times New Roman" panose="02020603050405020304" pitchFamily="18" charset="0"/>
                <a:cs typeface="Times New Roman" panose="02020603050405020304" pitchFamily="18" charset="0"/>
              </a:rPr>
              <a:t>For live cattle, the release time of the reports remains the same (3:00 pm ET)</a:t>
            </a:r>
          </a:p>
          <a:p>
            <a:pPr>
              <a:lnSpc>
                <a:spcPct val="120000"/>
              </a:lnSpc>
            </a:pPr>
            <a:endParaRPr lang="en-US" sz="20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7308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latin typeface="Times New Roman" panose="02020603050405020304" pitchFamily="18" charset="0"/>
                <a:cs typeface="Times New Roman" panose="02020603050405020304" pitchFamily="18" charset="0"/>
              </a:rPr>
              <a:t>Objective</a:t>
            </a:r>
          </a:p>
        </p:txBody>
      </p:sp>
      <p:sp>
        <p:nvSpPr>
          <p:cNvPr id="3" name="Content Placeholder 2"/>
          <p:cNvSpPr>
            <a:spLocks noGrp="1"/>
          </p:cNvSpPr>
          <p:nvPr>
            <p:ph idx="1"/>
          </p:nvPr>
        </p:nvSpPr>
        <p:spPr>
          <a:xfrm>
            <a:off x="838200" y="1497818"/>
            <a:ext cx="10515600" cy="4351338"/>
          </a:xfrm>
        </p:spPr>
        <p:txBody>
          <a:bodyPr>
            <a:noAutofit/>
          </a:bodyPr>
          <a:lstStyle/>
          <a:p>
            <a:pPr>
              <a:lnSpc>
                <a:spcPct val="120000"/>
              </a:lnSpc>
            </a:pPr>
            <a:r>
              <a:rPr lang="en-US" sz="2400">
                <a:latin typeface="Times New Roman" panose="02020603050405020304" pitchFamily="18" charset="0"/>
                <a:cs typeface="Times New Roman" panose="02020603050405020304" pitchFamily="18" charset="0"/>
              </a:rPr>
              <a:t>Study the effect of the USDA announcements on the price discovery process of two agricultural commodities using the LOB</a:t>
            </a:r>
          </a:p>
          <a:p>
            <a:pPr>
              <a:lnSpc>
                <a:spcPct val="120000"/>
              </a:lnSpc>
            </a:pPr>
            <a:r>
              <a:rPr lang="en-US" sz="2400">
                <a:latin typeface="Times New Roman" panose="02020603050405020304" pitchFamily="18" charset="0"/>
                <a:cs typeface="Times New Roman" panose="02020603050405020304" pitchFamily="18" charset="0"/>
              </a:rPr>
              <a:t>Investigate both real-time and after-market close USDA announcement effects on price discovery</a:t>
            </a:r>
          </a:p>
          <a:p>
            <a:pPr>
              <a:lnSpc>
                <a:spcPct val="120000"/>
              </a:lnSpc>
            </a:pPr>
            <a:r>
              <a:rPr lang="en-US" sz="2400">
                <a:latin typeface="Times New Roman" panose="02020603050405020304" pitchFamily="18" charset="0"/>
                <a:cs typeface="Times New Roman" panose="02020603050405020304" pitchFamily="18" charset="0"/>
              </a:rPr>
              <a:t>Develop a trading scheme that uses the information in the LOB to unwind a large trade order</a:t>
            </a:r>
          </a:p>
          <a:p>
            <a:pPr>
              <a:lnSpc>
                <a:spcPct val="120000"/>
              </a:lnSpc>
            </a:pPr>
            <a:r>
              <a:rPr lang="en-US" sz="2400">
                <a:latin typeface="Times New Roman" panose="02020603050405020304" pitchFamily="18" charset="0"/>
                <a:cs typeface="Times New Roman" panose="02020603050405020304" pitchFamily="18" charset="0"/>
              </a:rPr>
              <a:t>Estimate the economic value of the USDA reports</a:t>
            </a:r>
          </a:p>
          <a:p>
            <a:pPr>
              <a:lnSpc>
                <a:spcPct val="120000"/>
              </a:lnSpc>
            </a:pPr>
            <a:endParaRPr lang="en-US" sz="20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84545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latin typeface="Times New Roman" panose="02020603050405020304" pitchFamily="18" charset="0"/>
                <a:cs typeface="Times New Roman" panose="02020603050405020304" pitchFamily="18" charset="0"/>
              </a:rPr>
              <a:t>Data</a:t>
            </a:r>
          </a:p>
        </p:txBody>
      </p:sp>
      <p:sp>
        <p:nvSpPr>
          <p:cNvPr id="3" name="Content Placeholder 2"/>
          <p:cNvSpPr>
            <a:spLocks noGrp="1"/>
          </p:cNvSpPr>
          <p:nvPr>
            <p:ph idx="1"/>
          </p:nvPr>
        </p:nvSpPr>
        <p:spPr>
          <a:xfrm>
            <a:off x="838200" y="1497818"/>
            <a:ext cx="10515600" cy="4351338"/>
          </a:xfrm>
        </p:spPr>
        <p:txBody>
          <a:bodyPr>
            <a:noAutofit/>
          </a:bodyPr>
          <a:lstStyle/>
          <a:p>
            <a:pPr>
              <a:lnSpc>
                <a:spcPct val="120000"/>
              </a:lnSpc>
            </a:pPr>
            <a:r>
              <a:rPr lang="en-US" sz="1800">
                <a:latin typeface="Times New Roman" panose="02020603050405020304" pitchFamily="18" charset="0"/>
                <a:cs typeface="Times New Roman" panose="02020603050405020304" pitchFamily="18" charset="0"/>
              </a:rPr>
              <a:t>All messages needed to recreate the 5/10-step LOB (CME </a:t>
            </a:r>
            <a:r>
              <a:rPr lang="en-US" sz="1800" err="1">
                <a:latin typeface="Times New Roman" panose="02020603050405020304" pitchFamily="18" charset="0"/>
                <a:cs typeface="Times New Roman" panose="02020603050405020304" pitchFamily="18" charset="0"/>
              </a:rPr>
              <a:t>Globex</a:t>
            </a:r>
            <a:r>
              <a:rPr lang="en-US" sz="1800">
                <a:latin typeface="Times New Roman" panose="02020603050405020304" pitchFamily="18" charset="0"/>
                <a:cs typeface="Times New Roman" panose="02020603050405020304" pitchFamily="18" charset="0"/>
              </a:rPr>
              <a:t> Market Data Platform FIX/Binary feeds) </a:t>
            </a:r>
          </a:p>
          <a:p>
            <a:pPr>
              <a:lnSpc>
                <a:spcPct val="120000"/>
              </a:lnSpc>
            </a:pPr>
            <a:r>
              <a:rPr lang="en-US" sz="1800">
                <a:latin typeface="Times New Roman" panose="02020603050405020304" pitchFamily="18" charset="0"/>
                <a:cs typeface="Times New Roman" panose="02020603050405020304" pitchFamily="18" charset="0"/>
              </a:rPr>
              <a:t>Reconstruct LOB with nanosecond granularity – take 1 second snapshots</a:t>
            </a:r>
          </a:p>
          <a:p>
            <a:pPr>
              <a:lnSpc>
                <a:spcPct val="120000"/>
              </a:lnSpc>
            </a:pPr>
            <a:r>
              <a:rPr lang="en-US" sz="1800">
                <a:latin typeface="Times New Roman" panose="02020603050405020304" pitchFamily="18" charset="0"/>
                <a:cs typeface="Times New Roman" panose="02020603050405020304" pitchFamily="18" charset="0"/>
              </a:rPr>
              <a:t>The period of analysis is between November 14, 2015 and February 14, 2017 </a:t>
            </a:r>
          </a:p>
          <a:p>
            <a:pPr>
              <a:lnSpc>
                <a:spcPct val="120000"/>
              </a:lnSpc>
            </a:pPr>
            <a:r>
              <a:rPr lang="en-US" sz="1800">
                <a:latin typeface="Times New Roman" panose="02020603050405020304" pitchFamily="18" charset="0"/>
                <a:cs typeface="Times New Roman" panose="02020603050405020304" pitchFamily="18" charset="0"/>
              </a:rPr>
              <a:t>Exclude weekends and public holidays, total of 309 trading days</a:t>
            </a:r>
          </a:p>
          <a:p>
            <a:pPr>
              <a:lnSpc>
                <a:spcPct val="120000"/>
              </a:lnSpc>
            </a:pPr>
            <a:r>
              <a:rPr lang="en-US" sz="1800">
                <a:latin typeface="Times New Roman" panose="02020603050405020304" pitchFamily="18" charset="0"/>
                <a:cs typeface="Times New Roman" panose="02020603050405020304" pitchFamily="18" charset="0"/>
              </a:rPr>
              <a:t>Most actively traded futures contracts (nearby contracts) for live cattle and corn.</a:t>
            </a:r>
          </a:p>
          <a:p>
            <a:pPr>
              <a:lnSpc>
                <a:spcPct val="120000"/>
              </a:lnSpc>
            </a:pPr>
            <a:r>
              <a:rPr lang="en-US" sz="1800">
                <a:latin typeface="Times New Roman" panose="02020603050405020304" pitchFamily="18" charset="0"/>
                <a:cs typeface="Times New Roman" panose="02020603050405020304" pitchFamily="18" charset="0"/>
              </a:rPr>
              <a:t>There is a total of 18 reports days for corn and 32 days for live cattle. </a:t>
            </a:r>
          </a:p>
          <a:p>
            <a:pPr>
              <a:lnSpc>
                <a:spcPct val="120000"/>
              </a:lnSpc>
            </a:pPr>
            <a:r>
              <a:rPr lang="en-US" sz="1800">
                <a:latin typeface="Times New Roman" panose="02020603050405020304" pitchFamily="18" charset="0"/>
                <a:cs typeface="Times New Roman" panose="02020603050405020304" pitchFamily="18" charset="0"/>
              </a:rPr>
              <a:t>Morning session</a:t>
            </a:r>
          </a:p>
          <a:p>
            <a:pPr>
              <a:lnSpc>
                <a:spcPct val="120000"/>
              </a:lnSpc>
            </a:pPr>
            <a:r>
              <a:rPr lang="en-US" sz="1800">
                <a:latin typeface="Times New Roman" panose="02020603050405020304" pitchFamily="18" charset="0"/>
                <a:cs typeface="Times New Roman" panose="02020603050405020304" pitchFamily="18" charset="0"/>
              </a:rPr>
              <a:t>Use a 60-minute interval around the USDA announcements for corn</a:t>
            </a:r>
          </a:p>
          <a:p>
            <a:pPr>
              <a:lnSpc>
                <a:spcPct val="120000"/>
              </a:lnSpc>
            </a:pPr>
            <a:r>
              <a:rPr lang="en-US" sz="1800">
                <a:latin typeface="Times New Roman" panose="02020603050405020304" pitchFamily="18" charset="0"/>
                <a:cs typeface="Times New Roman" panose="02020603050405020304" pitchFamily="18" charset="0"/>
              </a:rPr>
              <a:t>Use a 60-minute interval at the market open of the next trading day for live cattle</a:t>
            </a:r>
          </a:p>
        </p:txBody>
      </p:sp>
    </p:spTree>
    <p:extLst>
      <p:ext uri="{BB962C8B-B14F-4D97-AF65-F5344CB8AC3E}">
        <p14:creationId xmlns:p14="http://schemas.microsoft.com/office/powerpoint/2010/main" val="30450063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latin typeface="Times New Roman" panose="02020603050405020304" pitchFamily="18" charset="0"/>
                <a:cs typeface="Times New Roman" panose="02020603050405020304" pitchFamily="18" charset="0"/>
              </a:rPr>
              <a:t>USDA Reports</a:t>
            </a:r>
          </a:p>
        </p:txBody>
      </p:sp>
      <p:sp>
        <p:nvSpPr>
          <p:cNvPr id="3" name="Content Placeholder 2"/>
          <p:cNvSpPr>
            <a:spLocks noGrp="1"/>
          </p:cNvSpPr>
          <p:nvPr>
            <p:ph idx="1"/>
          </p:nvPr>
        </p:nvSpPr>
        <p:spPr>
          <a:xfrm>
            <a:off x="838200" y="1497818"/>
            <a:ext cx="10515600" cy="4351338"/>
          </a:xfrm>
        </p:spPr>
        <p:txBody>
          <a:bodyPr>
            <a:noAutofit/>
          </a:bodyPr>
          <a:lstStyle/>
          <a:p>
            <a:pPr>
              <a:lnSpc>
                <a:spcPct val="120000"/>
              </a:lnSpc>
            </a:pPr>
            <a:r>
              <a:rPr lang="en-US" sz="1800">
                <a:latin typeface="Times New Roman" panose="02020603050405020304" pitchFamily="18" charset="0"/>
                <a:cs typeface="Times New Roman" panose="02020603050405020304" pitchFamily="18" charset="0"/>
              </a:rPr>
              <a:t>Corn: WASDE, Prospective Planting (PP), Grain Stock (GS), Crop Production (CP)</a:t>
            </a:r>
          </a:p>
          <a:p>
            <a:pPr>
              <a:lnSpc>
                <a:spcPct val="120000"/>
              </a:lnSpc>
            </a:pPr>
            <a:r>
              <a:rPr lang="en-US" sz="1800">
                <a:latin typeface="Times New Roman" panose="02020603050405020304" pitchFamily="18" charset="0"/>
                <a:cs typeface="Times New Roman" panose="02020603050405020304" pitchFamily="18" charset="0"/>
              </a:rPr>
              <a:t>Live cattle: Cattle on Feed (</a:t>
            </a:r>
            <a:r>
              <a:rPr lang="en-US" sz="1800" err="1">
                <a:latin typeface="Times New Roman" panose="02020603050405020304" pitchFamily="18" charset="0"/>
                <a:cs typeface="Times New Roman" panose="02020603050405020304" pitchFamily="18" charset="0"/>
              </a:rPr>
              <a:t>CoF</a:t>
            </a:r>
            <a:r>
              <a:rPr lang="en-US" sz="1800">
                <a:latin typeface="Times New Roman" panose="02020603050405020304" pitchFamily="18" charset="0"/>
                <a:cs typeface="Times New Roman" panose="02020603050405020304" pitchFamily="18" charset="0"/>
              </a:rPr>
              <a:t>), Livestock Slaughter (LS), and Cold Storage (CS) </a:t>
            </a:r>
          </a:p>
          <a:p>
            <a:pPr>
              <a:lnSpc>
                <a:spcPct val="120000"/>
              </a:lnSpc>
            </a:pPr>
            <a:endParaRPr lang="en-US" sz="1600">
              <a:latin typeface="Times New Roman" panose="02020603050405020304" pitchFamily="18" charset="0"/>
              <a:cs typeface="Times New Roman" panose="02020603050405020304" pitchFamily="18" charset="0"/>
            </a:endParaRPr>
          </a:p>
          <a:p>
            <a:pPr>
              <a:lnSpc>
                <a:spcPct val="120000"/>
              </a:lnSpc>
            </a:pPr>
            <a:endParaRPr lang="en-US" sz="1600">
              <a:latin typeface="Times New Roman" panose="02020603050405020304" pitchFamily="18" charset="0"/>
              <a:cs typeface="Times New Roman" panose="02020603050405020304" pitchFamily="18" charset="0"/>
            </a:endParaRPr>
          </a:p>
          <a:p>
            <a:pPr>
              <a:lnSpc>
                <a:spcPct val="120000"/>
              </a:lnSpc>
            </a:pPr>
            <a:endParaRPr lang="en-US" sz="1600">
              <a:latin typeface="Times New Roman" panose="02020603050405020304" pitchFamily="18" charset="0"/>
              <a:cs typeface="Times New Roman" panose="02020603050405020304" pitchFamily="18" charset="0"/>
            </a:endParaRPr>
          </a:p>
          <a:p>
            <a:pPr>
              <a:lnSpc>
                <a:spcPct val="120000"/>
              </a:lnSpc>
            </a:pPr>
            <a:endParaRPr lang="en-US" sz="1600">
              <a:latin typeface="Times New Roman" panose="02020603050405020304" pitchFamily="18" charset="0"/>
              <a:cs typeface="Times New Roman" panose="02020603050405020304" pitchFamily="18" charset="0"/>
            </a:endParaRPr>
          </a:p>
          <a:p>
            <a:pPr>
              <a:lnSpc>
                <a:spcPct val="120000"/>
              </a:lnSpc>
            </a:pPr>
            <a:endParaRPr lang="en-US" sz="1600">
              <a:latin typeface="Times New Roman" panose="02020603050405020304" pitchFamily="18" charset="0"/>
              <a:cs typeface="Times New Roman" panose="02020603050405020304" pitchFamily="18" charset="0"/>
            </a:endParaRPr>
          </a:p>
          <a:p>
            <a:pPr>
              <a:lnSpc>
                <a:spcPct val="120000"/>
              </a:lnSpc>
            </a:pPr>
            <a:endParaRPr lang="en-US" sz="1600">
              <a:latin typeface="Times New Roman" panose="02020603050405020304" pitchFamily="18" charset="0"/>
              <a:cs typeface="Times New Roman" panose="02020603050405020304" pitchFamily="18" charset="0"/>
            </a:endParaRPr>
          </a:p>
          <a:p>
            <a:pPr>
              <a:lnSpc>
                <a:spcPct val="120000"/>
              </a:lnSpc>
            </a:pPr>
            <a:r>
              <a:rPr lang="en-US" sz="1800">
                <a:latin typeface="Times New Roman" panose="02020603050405020304" pitchFamily="18" charset="0"/>
                <a:cs typeface="Times New Roman" panose="02020603050405020304" pitchFamily="18" charset="0"/>
              </a:rPr>
              <a:t>Corn: 11:40 am - 12:40 pm E.T. interval</a:t>
            </a:r>
          </a:p>
          <a:p>
            <a:pPr>
              <a:lnSpc>
                <a:spcPct val="120000"/>
              </a:lnSpc>
            </a:pPr>
            <a:r>
              <a:rPr lang="en-US" sz="1800">
                <a:latin typeface="Times New Roman" panose="02020603050405020304" pitchFamily="18" charset="0"/>
                <a:cs typeface="Times New Roman" panose="02020603050405020304" pitchFamily="18" charset="0"/>
              </a:rPr>
              <a:t>Live cattle: 9:30 am-10:30 am E.T. interval on the next trading day</a:t>
            </a:r>
          </a:p>
        </p:txBody>
      </p:sp>
      <p:graphicFrame>
        <p:nvGraphicFramePr>
          <p:cNvPr id="5" name="Table 4"/>
          <p:cNvGraphicFramePr>
            <a:graphicFrameLocks noGrp="1"/>
          </p:cNvGraphicFramePr>
          <p:nvPr>
            <p:extLst>
              <p:ext uri="{D42A27DB-BD31-4B8C-83A1-F6EECF244321}">
                <p14:modId xmlns:p14="http://schemas.microsoft.com/office/powerpoint/2010/main" val="1548845784"/>
              </p:ext>
            </p:extLst>
          </p:nvPr>
        </p:nvGraphicFramePr>
        <p:xfrm>
          <a:off x="1394690" y="2456874"/>
          <a:ext cx="9401592" cy="2293011"/>
        </p:xfrm>
        <a:graphic>
          <a:graphicData uri="http://schemas.openxmlformats.org/drawingml/2006/table">
            <a:tbl>
              <a:tblPr firstRow="1" bandRow="1">
                <a:tableStyleId>{F2DE63D5-997A-4646-A377-4702673A728D}</a:tableStyleId>
              </a:tblPr>
              <a:tblGrid>
                <a:gridCol w="1175199">
                  <a:extLst>
                    <a:ext uri="{9D8B030D-6E8A-4147-A177-3AD203B41FA5}">
                      <a16:colId xmlns:a16="http://schemas.microsoft.com/office/drawing/2014/main" val="2470518492"/>
                    </a:ext>
                  </a:extLst>
                </a:gridCol>
                <a:gridCol w="1175199">
                  <a:extLst>
                    <a:ext uri="{9D8B030D-6E8A-4147-A177-3AD203B41FA5}">
                      <a16:colId xmlns:a16="http://schemas.microsoft.com/office/drawing/2014/main" val="1485938755"/>
                    </a:ext>
                  </a:extLst>
                </a:gridCol>
                <a:gridCol w="1175199">
                  <a:extLst>
                    <a:ext uri="{9D8B030D-6E8A-4147-A177-3AD203B41FA5}">
                      <a16:colId xmlns:a16="http://schemas.microsoft.com/office/drawing/2014/main" val="1560972244"/>
                    </a:ext>
                  </a:extLst>
                </a:gridCol>
                <a:gridCol w="1175199">
                  <a:extLst>
                    <a:ext uri="{9D8B030D-6E8A-4147-A177-3AD203B41FA5}">
                      <a16:colId xmlns:a16="http://schemas.microsoft.com/office/drawing/2014/main" val="407343843"/>
                    </a:ext>
                  </a:extLst>
                </a:gridCol>
                <a:gridCol w="1175199">
                  <a:extLst>
                    <a:ext uri="{9D8B030D-6E8A-4147-A177-3AD203B41FA5}">
                      <a16:colId xmlns:a16="http://schemas.microsoft.com/office/drawing/2014/main" val="1747148622"/>
                    </a:ext>
                  </a:extLst>
                </a:gridCol>
                <a:gridCol w="1175199">
                  <a:extLst>
                    <a:ext uri="{9D8B030D-6E8A-4147-A177-3AD203B41FA5}">
                      <a16:colId xmlns:a16="http://schemas.microsoft.com/office/drawing/2014/main" val="3284785040"/>
                    </a:ext>
                  </a:extLst>
                </a:gridCol>
                <a:gridCol w="1175199">
                  <a:extLst>
                    <a:ext uri="{9D8B030D-6E8A-4147-A177-3AD203B41FA5}">
                      <a16:colId xmlns:a16="http://schemas.microsoft.com/office/drawing/2014/main" val="3048244297"/>
                    </a:ext>
                  </a:extLst>
                </a:gridCol>
                <a:gridCol w="1175199">
                  <a:extLst>
                    <a:ext uri="{9D8B030D-6E8A-4147-A177-3AD203B41FA5}">
                      <a16:colId xmlns:a16="http://schemas.microsoft.com/office/drawing/2014/main" val="4051088022"/>
                    </a:ext>
                  </a:extLst>
                </a:gridCol>
              </a:tblGrid>
              <a:tr h="1102254">
                <a:tc>
                  <a:txBody>
                    <a:bodyPr/>
                    <a:lstStyle/>
                    <a:p>
                      <a:endParaRPr lang="en-CA">
                        <a:latin typeface="Times New Roman" panose="02020603050405020304" pitchFamily="18" charset="0"/>
                        <a:cs typeface="Times New Roman" panose="02020603050405020304" pitchFamily="18" charset="0"/>
                      </a:endParaRPr>
                    </a:p>
                  </a:txBody>
                  <a:tcPr anchor="ctr"/>
                </a:tc>
                <a:tc>
                  <a:txBody>
                    <a:bodyPr/>
                    <a:lstStyle/>
                    <a:p>
                      <a:pPr algn="ctr"/>
                      <a:r>
                        <a:rPr lang="en-US" b="0">
                          <a:solidFill>
                            <a:schemeClr val="tx1"/>
                          </a:solidFill>
                          <a:latin typeface="Times New Roman" panose="02020603050405020304" pitchFamily="18" charset="0"/>
                          <a:cs typeface="Times New Roman" panose="02020603050405020304" pitchFamily="18" charset="0"/>
                        </a:rPr>
                        <a:t>WASDE Monthly 12 noon</a:t>
                      </a:r>
                      <a:endParaRPr lang="en-CA" b="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en-US" b="0">
                          <a:solidFill>
                            <a:schemeClr val="tx1"/>
                          </a:solidFill>
                          <a:latin typeface="Times New Roman" panose="02020603050405020304" pitchFamily="18" charset="0"/>
                          <a:cs typeface="Times New Roman" panose="02020603050405020304" pitchFamily="18" charset="0"/>
                        </a:rPr>
                        <a:t>PP</a:t>
                      </a:r>
                    </a:p>
                    <a:p>
                      <a:pPr algn="ctr"/>
                      <a:r>
                        <a:rPr lang="en-US" b="0">
                          <a:solidFill>
                            <a:schemeClr val="tx1"/>
                          </a:solidFill>
                          <a:latin typeface="Times New Roman" panose="02020603050405020304" pitchFamily="18" charset="0"/>
                          <a:cs typeface="Times New Roman" panose="02020603050405020304" pitchFamily="18" charset="0"/>
                        </a:rPr>
                        <a:t>Annual</a:t>
                      </a:r>
                    </a:p>
                    <a:p>
                      <a:pPr algn="ctr"/>
                      <a:r>
                        <a:rPr lang="en-US" b="0">
                          <a:solidFill>
                            <a:schemeClr val="tx1"/>
                          </a:solidFill>
                          <a:latin typeface="Times New Roman" panose="02020603050405020304" pitchFamily="18" charset="0"/>
                          <a:cs typeface="Times New Roman" panose="02020603050405020304" pitchFamily="18" charset="0"/>
                        </a:rPr>
                        <a:t>12</a:t>
                      </a:r>
                      <a:r>
                        <a:rPr lang="en-US" b="0" baseline="0">
                          <a:solidFill>
                            <a:schemeClr val="tx1"/>
                          </a:solidFill>
                          <a:latin typeface="Times New Roman" panose="02020603050405020304" pitchFamily="18" charset="0"/>
                          <a:cs typeface="Times New Roman" panose="02020603050405020304" pitchFamily="18" charset="0"/>
                        </a:rPr>
                        <a:t> noon</a:t>
                      </a:r>
                      <a:endParaRPr lang="en-CA" b="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en-US" b="0">
                          <a:solidFill>
                            <a:schemeClr val="tx1"/>
                          </a:solidFill>
                          <a:latin typeface="Times New Roman" panose="02020603050405020304" pitchFamily="18" charset="0"/>
                          <a:cs typeface="Times New Roman" panose="02020603050405020304" pitchFamily="18" charset="0"/>
                        </a:rPr>
                        <a:t>GS </a:t>
                      </a:r>
                    </a:p>
                    <a:p>
                      <a:pPr algn="ctr"/>
                      <a:r>
                        <a:rPr lang="en-US" b="0">
                          <a:solidFill>
                            <a:schemeClr val="tx1"/>
                          </a:solidFill>
                          <a:latin typeface="Times New Roman" panose="02020603050405020304" pitchFamily="18" charset="0"/>
                          <a:cs typeface="Times New Roman" panose="02020603050405020304" pitchFamily="18" charset="0"/>
                        </a:rPr>
                        <a:t>Quarterly</a:t>
                      </a:r>
                    </a:p>
                    <a:p>
                      <a:pPr algn="ctr"/>
                      <a:r>
                        <a:rPr lang="en-US" b="0">
                          <a:solidFill>
                            <a:schemeClr val="tx1"/>
                          </a:solidFill>
                          <a:latin typeface="Times New Roman" panose="02020603050405020304" pitchFamily="18" charset="0"/>
                          <a:cs typeface="Times New Roman" panose="02020603050405020304" pitchFamily="18" charset="0"/>
                        </a:rPr>
                        <a:t>12</a:t>
                      </a:r>
                      <a:r>
                        <a:rPr lang="en-US" b="0" baseline="0">
                          <a:solidFill>
                            <a:schemeClr val="tx1"/>
                          </a:solidFill>
                          <a:latin typeface="Times New Roman" panose="02020603050405020304" pitchFamily="18" charset="0"/>
                          <a:cs typeface="Times New Roman" panose="02020603050405020304" pitchFamily="18" charset="0"/>
                        </a:rPr>
                        <a:t> noon</a:t>
                      </a:r>
                      <a:endParaRPr lang="en-CA" b="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en-US" b="0">
                          <a:solidFill>
                            <a:schemeClr val="tx1"/>
                          </a:solidFill>
                          <a:latin typeface="Times New Roman" panose="02020603050405020304" pitchFamily="18" charset="0"/>
                          <a:cs typeface="Times New Roman" panose="02020603050405020304" pitchFamily="18" charset="0"/>
                        </a:rPr>
                        <a:t>CP</a:t>
                      </a:r>
                    </a:p>
                    <a:p>
                      <a:pPr algn="ctr"/>
                      <a:r>
                        <a:rPr lang="en-US" b="0">
                          <a:solidFill>
                            <a:schemeClr val="tx1"/>
                          </a:solidFill>
                          <a:latin typeface="Times New Roman" panose="02020603050405020304" pitchFamily="18" charset="0"/>
                          <a:cs typeface="Times New Roman" panose="02020603050405020304" pitchFamily="18" charset="0"/>
                        </a:rPr>
                        <a:t>Monthly</a:t>
                      </a:r>
                      <a:endParaRPr lang="en-US" b="0" baseline="0">
                        <a:solidFill>
                          <a:schemeClr val="tx1"/>
                        </a:solidFill>
                        <a:latin typeface="Times New Roman" panose="02020603050405020304" pitchFamily="18" charset="0"/>
                        <a:cs typeface="Times New Roman" panose="02020603050405020304" pitchFamily="18" charset="0"/>
                      </a:endParaRPr>
                    </a:p>
                    <a:p>
                      <a:pPr algn="ctr"/>
                      <a:r>
                        <a:rPr lang="en-US" b="0" baseline="0">
                          <a:solidFill>
                            <a:schemeClr val="tx1"/>
                          </a:solidFill>
                          <a:latin typeface="Times New Roman" panose="02020603050405020304" pitchFamily="18" charset="0"/>
                          <a:cs typeface="Times New Roman" panose="02020603050405020304" pitchFamily="18" charset="0"/>
                        </a:rPr>
                        <a:t>12 noon</a:t>
                      </a:r>
                      <a:endParaRPr lang="en-CA" b="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en-US" b="0">
                          <a:solidFill>
                            <a:schemeClr val="tx1"/>
                          </a:solidFill>
                          <a:latin typeface="Times New Roman" panose="02020603050405020304" pitchFamily="18" charset="0"/>
                          <a:cs typeface="Times New Roman" panose="02020603050405020304" pitchFamily="18" charset="0"/>
                        </a:rPr>
                        <a:t>CS</a:t>
                      </a:r>
                    </a:p>
                    <a:p>
                      <a:pPr algn="ctr"/>
                      <a:r>
                        <a:rPr lang="en-US" b="0">
                          <a:solidFill>
                            <a:schemeClr val="tx1"/>
                          </a:solidFill>
                          <a:latin typeface="Times New Roman" panose="02020603050405020304" pitchFamily="18" charset="0"/>
                          <a:cs typeface="Times New Roman" panose="02020603050405020304" pitchFamily="18" charset="0"/>
                        </a:rPr>
                        <a:t>Monthly</a:t>
                      </a:r>
                    </a:p>
                    <a:p>
                      <a:pPr algn="ctr"/>
                      <a:r>
                        <a:rPr lang="en-US" b="0">
                          <a:solidFill>
                            <a:schemeClr val="tx1"/>
                          </a:solidFill>
                          <a:latin typeface="Times New Roman" panose="02020603050405020304" pitchFamily="18" charset="0"/>
                          <a:cs typeface="Times New Roman" panose="02020603050405020304" pitchFamily="18" charset="0"/>
                        </a:rPr>
                        <a:t>3 PM</a:t>
                      </a:r>
                      <a:endParaRPr lang="en-CA" b="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en-US" b="0">
                          <a:solidFill>
                            <a:schemeClr val="tx1"/>
                          </a:solidFill>
                          <a:latin typeface="Times New Roman" panose="02020603050405020304" pitchFamily="18" charset="0"/>
                          <a:cs typeface="Times New Roman" panose="02020603050405020304" pitchFamily="18" charset="0"/>
                        </a:rPr>
                        <a:t>LS</a:t>
                      </a:r>
                    </a:p>
                    <a:p>
                      <a:pPr algn="ctr"/>
                      <a:r>
                        <a:rPr lang="en-US" b="0">
                          <a:solidFill>
                            <a:schemeClr val="tx1"/>
                          </a:solidFill>
                          <a:latin typeface="Times New Roman" panose="02020603050405020304" pitchFamily="18" charset="0"/>
                          <a:cs typeface="Times New Roman" panose="02020603050405020304" pitchFamily="18" charset="0"/>
                        </a:rPr>
                        <a:t>Monthly</a:t>
                      </a:r>
                    </a:p>
                    <a:p>
                      <a:pPr algn="ctr"/>
                      <a:r>
                        <a:rPr lang="en-US" b="0">
                          <a:solidFill>
                            <a:schemeClr val="tx1"/>
                          </a:solidFill>
                          <a:latin typeface="Times New Roman" panose="02020603050405020304" pitchFamily="18" charset="0"/>
                          <a:cs typeface="Times New Roman" panose="02020603050405020304" pitchFamily="18" charset="0"/>
                        </a:rPr>
                        <a:t>3 PM</a:t>
                      </a:r>
                      <a:endParaRPr lang="en-CA" b="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en-US" b="0" err="1">
                          <a:solidFill>
                            <a:schemeClr val="tx1"/>
                          </a:solidFill>
                          <a:latin typeface="Times New Roman" panose="02020603050405020304" pitchFamily="18" charset="0"/>
                          <a:cs typeface="Times New Roman" panose="02020603050405020304" pitchFamily="18" charset="0"/>
                        </a:rPr>
                        <a:t>CoF</a:t>
                      </a:r>
                      <a:endParaRPr lang="en-US" b="0">
                        <a:solidFill>
                          <a:schemeClr val="tx1"/>
                        </a:solidFill>
                        <a:latin typeface="Times New Roman" panose="02020603050405020304" pitchFamily="18" charset="0"/>
                        <a:cs typeface="Times New Roman" panose="02020603050405020304" pitchFamily="18" charset="0"/>
                      </a:endParaRPr>
                    </a:p>
                    <a:p>
                      <a:pPr algn="ctr"/>
                      <a:r>
                        <a:rPr lang="en-US" b="0">
                          <a:solidFill>
                            <a:schemeClr val="tx1"/>
                          </a:solidFill>
                          <a:latin typeface="Times New Roman" panose="02020603050405020304" pitchFamily="18" charset="0"/>
                          <a:cs typeface="Times New Roman" panose="02020603050405020304" pitchFamily="18" charset="0"/>
                        </a:rPr>
                        <a:t>Monthly</a:t>
                      </a:r>
                    </a:p>
                    <a:p>
                      <a:pPr algn="ctr"/>
                      <a:r>
                        <a:rPr lang="en-US" b="0">
                          <a:solidFill>
                            <a:schemeClr val="tx1"/>
                          </a:solidFill>
                          <a:latin typeface="Times New Roman" panose="02020603050405020304" pitchFamily="18" charset="0"/>
                          <a:cs typeface="Times New Roman" panose="02020603050405020304" pitchFamily="18" charset="0"/>
                        </a:rPr>
                        <a:t>3 PM</a:t>
                      </a:r>
                      <a:endParaRPr lang="en-CA" b="0">
                        <a:solidFill>
                          <a:schemeClr val="tx1"/>
                        </a:solidFill>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2885610274"/>
                  </a:ext>
                </a:extLst>
              </a:tr>
              <a:tr h="597236">
                <a:tc>
                  <a:txBody>
                    <a:bodyPr/>
                    <a:lstStyle/>
                    <a:p>
                      <a:r>
                        <a:rPr lang="en-US">
                          <a:latin typeface="Times New Roman" panose="02020603050405020304" pitchFamily="18" charset="0"/>
                          <a:cs typeface="Times New Roman" panose="02020603050405020304" pitchFamily="18" charset="0"/>
                        </a:rPr>
                        <a:t>Corn</a:t>
                      </a:r>
                      <a:endParaRPr lang="en-CA">
                        <a:latin typeface="Times New Roman" panose="02020603050405020304" pitchFamily="18" charset="0"/>
                        <a:cs typeface="Times New Roman" panose="02020603050405020304" pitchFamily="18" charset="0"/>
                      </a:endParaRPr>
                    </a:p>
                  </a:txBody>
                  <a:tcPr anchor="ctr"/>
                </a:tc>
                <a:tc>
                  <a:txBody>
                    <a:bodyPr/>
                    <a:lstStyle/>
                    <a:p>
                      <a:pPr algn="ctr"/>
                      <a:r>
                        <a:rPr lang="en-US">
                          <a:latin typeface="Times New Roman" panose="02020603050405020304" pitchFamily="18" charset="0"/>
                          <a:cs typeface="Times New Roman" panose="02020603050405020304" pitchFamily="18" charset="0"/>
                        </a:rPr>
                        <a:t>15 days</a:t>
                      </a:r>
                      <a:endParaRPr lang="en-CA">
                        <a:latin typeface="Times New Roman" panose="02020603050405020304" pitchFamily="18" charset="0"/>
                        <a:cs typeface="Times New Roman" panose="02020603050405020304" pitchFamily="18" charset="0"/>
                      </a:endParaRPr>
                    </a:p>
                  </a:txBody>
                  <a:tcPr anchor="ctr"/>
                </a:tc>
                <a:tc>
                  <a:txBody>
                    <a:bodyPr/>
                    <a:lstStyle/>
                    <a:p>
                      <a:pPr algn="ctr"/>
                      <a:r>
                        <a:rPr lang="en-US">
                          <a:latin typeface="Times New Roman" panose="02020603050405020304" pitchFamily="18" charset="0"/>
                          <a:cs typeface="Times New Roman" panose="02020603050405020304" pitchFamily="18" charset="0"/>
                        </a:rPr>
                        <a:t>1 day</a:t>
                      </a:r>
                      <a:endParaRPr lang="en-CA">
                        <a:latin typeface="Times New Roman" panose="02020603050405020304" pitchFamily="18" charset="0"/>
                        <a:cs typeface="Times New Roman" panose="02020603050405020304" pitchFamily="18" charset="0"/>
                      </a:endParaRPr>
                    </a:p>
                  </a:txBody>
                  <a:tcPr anchor="ctr"/>
                </a:tc>
                <a:tc>
                  <a:txBody>
                    <a:bodyPr/>
                    <a:lstStyle/>
                    <a:p>
                      <a:pPr algn="ctr"/>
                      <a:r>
                        <a:rPr lang="en-US">
                          <a:latin typeface="Times New Roman" panose="02020603050405020304" pitchFamily="18" charset="0"/>
                          <a:cs typeface="Times New Roman" panose="02020603050405020304" pitchFamily="18" charset="0"/>
                        </a:rPr>
                        <a:t>5 days</a:t>
                      </a:r>
                      <a:endParaRPr lang="en-CA">
                        <a:latin typeface="Times New Roman" panose="02020603050405020304" pitchFamily="18" charset="0"/>
                        <a:cs typeface="Times New Roman" panose="02020603050405020304" pitchFamily="18" charset="0"/>
                      </a:endParaRPr>
                    </a:p>
                  </a:txBody>
                  <a:tcPr anchor="ctr"/>
                </a:tc>
                <a:tc>
                  <a:txBody>
                    <a:bodyPr/>
                    <a:lstStyle/>
                    <a:p>
                      <a:pPr algn="ctr"/>
                      <a:r>
                        <a:rPr lang="en-US">
                          <a:latin typeface="Times New Roman" panose="02020603050405020304" pitchFamily="18" charset="0"/>
                          <a:cs typeface="Times New Roman" panose="02020603050405020304" pitchFamily="18" charset="0"/>
                        </a:rPr>
                        <a:t>15 days</a:t>
                      </a:r>
                      <a:endParaRPr lang="en-CA">
                        <a:latin typeface="Times New Roman" panose="02020603050405020304" pitchFamily="18" charset="0"/>
                        <a:cs typeface="Times New Roman" panose="02020603050405020304" pitchFamily="18" charset="0"/>
                      </a:endParaRPr>
                    </a:p>
                  </a:txBody>
                  <a:tcPr anchor="ctr"/>
                </a:tc>
                <a:tc>
                  <a:txBody>
                    <a:bodyPr/>
                    <a:lstStyle/>
                    <a:p>
                      <a:pPr algn="ctr"/>
                      <a:endParaRPr lang="en-CA">
                        <a:latin typeface="Times New Roman" panose="02020603050405020304" pitchFamily="18" charset="0"/>
                        <a:cs typeface="Times New Roman" panose="02020603050405020304" pitchFamily="18" charset="0"/>
                      </a:endParaRPr>
                    </a:p>
                  </a:txBody>
                  <a:tcPr anchor="ctr"/>
                </a:tc>
                <a:tc>
                  <a:txBody>
                    <a:bodyPr/>
                    <a:lstStyle/>
                    <a:p>
                      <a:pPr algn="ctr"/>
                      <a:endParaRPr lang="en-CA">
                        <a:latin typeface="Times New Roman" panose="02020603050405020304" pitchFamily="18" charset="0"/>
                        <a:cs typeface="Times New Roman" panose="02020603050405020304" pitchFamily="18" charset="0"/>
                      </a:endParaRPr>
                    </a:p>
                  </a:txBody>
                  <a:tcPr anchor="ctr"/>
                </a:tc>
                <a:tc>
                  <a:txBody>
                    <a:bodyPr/>
                    <a:lstStyle/>
                    <a:p>
                      <a:pPr algn="ctr"/>
                      <a:endParaRPr lang="en-CA">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2973705338"/>
                  </a:ext>
                </a:extLst>
              </a:tr>
              <a:tr h="593521">
                <a:tc>
                  <a:txBody>
                    <a:bodyPr/>
                    <a:lstStyle/>
                    <a:p>
                      <a:r>
                        <a:rPr lang="en-US">
                          <a:latin typeface="Times New Roman" panose="02020603050405020304" pitchFamily="18" charset="0"/>
                          <a:cs typeface="Times New Roman" panose="02020603050405020304" pitchFamily="18" charset="0"/>
                        </a:rPr>
                        <a:t>Live cattle</a:t>
                      </a:r>
                      <a:endParaRPr lang="en-CA">
                        <a:latin typeface="Times New Roman" panose="02020603050405020304" pitchFamily="18" charset="0"/>
                        <a:cs typeface="Times New Roman" panose="02020603050405020304" pitchFamily="18" charset="0"/>
                      </a:endParaRPr>
                    </a:p>
                  </a:txBody>
                  <a:tcPr anchor="ctr"/>
                </a:tc>
                <a:tc>
                  <a:txBody>
                    <a:bodyPr/>
                    <a:lstStyle/>
                    <a:p>
                      <a:pPr algn="ctr"/>
                      <a:endParaRPr lang="en-CA">
                        <a:latin typeface="Times New Roman" panose="02020603050405020304" pitchFamily="18" charset="0"/>
                        <a:cs typeface="Times New Roman" panose="02020603050405020304" pitchFamily="18" charset="0"/>
                      </a:endParaRPr>
                    </a:p>
                  </a:txBody>
                  <a:tcPr anchor="ctr"/>
                </a:tc>
                <a:tc>
                  <a:txBody>
                    <a:bodyPr/>
                    <a:lstStyle/>
                    <a:p>
                      <a:pPr algn="ctr"/>
                      <a:endParaRPr lang="en-CA">
                        <a:latin typeface="Times New Roman" panose="02020603050405020304" pitchFamily="18" charset="0"/>
                        <a:cs typeface="Times New Roman" panose="02020603050405020304" pitchFamily="18" charset="0"/>
                      </a:endParaRPr>
                    </a:p>
                  </a:txBody>
                  <a:tcPr anchor="ctr"/>
                </a:tc>
                <a:tc>
                  <a:txBody>
                    <a:bodyPr/>
                    <a:lstStyle/>
                    <a:p>
                      <a:pPr algn="ctr"/>
                      <a:endParaRPr lang="en-CA">
                        <a:latin typeface="Times New Roman" panose="02020603050405020304" pitchFamily="18" charset="0"/>
                        <a:cs typeface="Times New Roman" panose="02020603050405020304" pitchFamily="18" charset="0"/>
                      </a:endParaRPr>
                    </a:p>
                  </a:txBody>
                  <a:tcPr anchor="ctr"/>
                </a:tc>
                <a:tc>
                  <a:txBody>
                    <a:bodyPr/>
                    <a:lstStyle/>
                    <a:p>
                      <a:pPr algn="ctr"/>
                      <a:endParaRPr lang="en-CA">
                        <a:latin typeface="Times New Roman" panose="02020603050405020304" pitchFamily="18" charset="0"/>
                        <a:cs typeface="Times New Roman" panose="02020603050405020304" pitchFamily="18" charset="0"/>
                      </a:endParaRPr>
                    </a:p>
                  </a:txBody>
                  <a:tcPr anchor="ctr"/>
                </a:tc>
                <a:tc>
                  <a:txBody>
                    <a:bodyPr/>
                    <a:lstStyle/>
                    <a:p>
                      <a:pPr algn="ctr"/>
                      <a:r>
                        <a:rPr lang="en-US">
                          <a:latin typeface="Times New Roman" panose="02020603050405020304" pitchFamily="18" charset="0"/>
                          <a:cs typeface="Times New Roman" panose="02020603050405020304" pitchFamily="18" charset="0"/>
                        </a:rPr>
                        <a:t>14 days</a:t>
                      </a:r>
                      <a:endParaRPr lang="en-CA">
                        <a:latin typeface="Times New Roman" panose="02020603050405020304" pitchFamily="18" charset="0"/>
                        <a:cs typeface="Times New Roman" panose="02020603050405020304" pitchFamily="18" charset="0"/>
                      </a:endParaRPr>
                    </a:p>
                  </a:txBody>
                  <a:tcPr anchor="ctr"/>
                </a:tc>
                <a:tc>
                  <a:txBody>
                    <a:bodyPr/>
                    <a:lstStyle/>
                    <a:p>
                      <a:pPr algn="ctr"/>
                      <a:r>
                        <a:rPr lang="en-US">
                          <a:latin typeface="Times New Roman" panose="02020603050405020304" pitchFamily="18" charset="0"/>
                          <a:cs typeface="Times New Roman" panose="02020603050405020304" pitchFamily="18" charset="0"/>
                        </a:rPr>
                        <a:t>14 days</a:t>
                      </a:r>
                      <a:endParaRPr lang="en-CA">
                        <a:latin typeface="Times New Roman" panose="02020603050405020304" pitchFamily="18" charset="0"/>
                        <a:cs typeface="Times New Roman" panose="02020603050405020304" pitchFamily="18" charset="0"/>
                      </a:endParaRPr>
                    </a:p>
                  </a:txBody>
                  <a:tcPr anchor="ctr"/>
                </a:tc>
                <a:tc>
                  <a:txBody>
                    <a:bodyPr/>
                    <a:lstStyle/>
                    <a:p>
                      <a:pPr algn="ctr"/>
                      <a:r>
                        <a:rPr lang="en-US">
                          <a:latin typeface="Times New Roman" panose="02020603050405020304" pitchFamily="18" charset="0"/>
                          <a:cs typeface="Times New Roman" panose="02020603050405020304" pitchFamily="18" charset="0"/>
                        </a:rPr>
                        <a:t>14 days</a:t>
                      </a:r>
                      <a:endParaRPr lang="en-CA">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625198302"/>
                  </a:ext>
                </a:extLst>
              </a:tr>
            </a:tbl>
          </a:graphicData>
        </a:graphic>
      </p:graphicFrame>
    </p:spTree>
    <p:extLst>
      <p:ext uri="{BB962C8B-B14F-4D97-AF65-F5344CB8AC3E}">
        <p14:creationId xmlns:p14="http://schemas.microsoft.com/office/powerpoint/2010/main" val="22335551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524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CA"/>
          </a:p>
        </p:txBody>
      </p:sp>
      <p:sp>
        <p:nvSpPr>
          <p:cNvPr id="9"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a:latin typeface="Times New Roman" panose="02020603050405020304" pitchFamily="18" charset="0"/>
                <a:cs typeface="Times New Roman" panose="02020603050405020304" pitchFamily="18" charset="0"/>
              </a:rPr>
              <a:t>Shape of LOB – Corn</a:t>
            </a:r>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1767" y="1560448"/>
            <a:ext cx="8944787" cy="4787628"/>
          </a:xfrm>
          <a:prstGeom prst="rect">
            <a:avLst/>
          </a:prstGeom>
        </p:spPr>
      </p:pic>
    </p:spTree>
    <p:extLst>
      <p:ext uri="{BB962C8B-B14F-4D97-AF65-F5344CB8AC3E}">
        <p14:creationId xmlns:p14="http://schemas.microsoft.com/office/powerpoint/2010/main" val="37067292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524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CA"/>
          </a:p>
        </p:txBody>
      </p:sp>
      <p:sp>
        <p:nvSpPr>
          <p:cNvPr id="9"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a:latin typeface="Times New Roman" panose="02020603050405020304" pitchFamily="18" charset="0"/>
                <a:cs typeface="Times New Roman" panose="02020603050405020304" pitchFamily="18" charset="0"/>
              </a:rPr>
              <a:t>Shape of LOB – Live Cattle</a:t>
            </a: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5833" y="1450528"/>
            <a:ext cx="8113665" cy="5071041"/>
          </a:xfrm>
          <a:prstGeom prst="rect">
            <a:avLst/>
          </a:prstGeom>
        </p:spPr>
      </p:pic>
    </p:spTree>
    <p:extLst>
      <p:ext uri="{BB962C8B-B14F-4D97-AF65-F5344CB8AC3E}">
        <p14:creationId xmlns:p14="http://schemas.microsoft.com/office/powerpoint/2010/main" val="3955539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2393</Words>
  <Application>Microsoft Macintosh PowerPoint</Application>
  <PresentationFormat>Widescreen</PresentationFormat>
  <Paragraphs>255</Paragraphs>
  <Slides>32</Slides>
  <Notes>30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Calibri</vt:lpstr>
      <vt:lpstr>Calibri Light</vt:lpstr>
      <vt:lpstr>Cambria Math</vt:lpstr>
      <vt:lpstr>Courier New</vt:lpstr>
      <vt:lpstr>Garamond</vt:lpstr>
      <vt:lpstr>Times New Roman</vt:lpstr>
      <vt:lpstr>Wingdings</vt:lpstr>
      <vt:lpstr>Office Theme</vt:lpstr>
      <vt:lpstr>Real-Time Tracking of Public Announcements in the Limit Order Book</vt:lpstr>
      <vt:lpstr>Introduction</vt:lpstr>
      <vt:lpstr>Introduction</vt:lpstr>
      <vt:lpstr>Introduction</vt:lpstr>
      <vt:lpstr>Objective</vt:lpstr>
      <vt:lpstr>Data</vt:lpstr>
      <vt:lpstr>USDA Reports</vt:lpstr>
      <vt:lpstr>PowerPoint Presentation</vt:lpstr>
      <vt:lpstr>PowerPoint Presentation</vt:lpstr>
      <vt:lpstr>Measure of the LOB</vt:lpstr>
      <vt:lpstr>Method – Information Shares</vt:lpstr>
      <vt:lpstr>Method – Information Shares</vt:lpstr>
      <vt:lpstr>Method – Information Shares</vt:lpstr>
      <vt:lpstr>Method – Trading Scheme</vt:lpstr>
      <vt:lpstr>Method – Trading Scheme</vt:lpstr>
      <vt:lpstr>Method – Trading Scheme</vt:lpstr>
      <vt:lpstr>Method – Empirical Procedure</vt:lpstr>
      <vt:lpstr>Results – Information Shares (Corn)</vt:lpstr>
      <vt:lpstr>Results – Information Shares (Live Cattle)</vt:lpstr>
      <vt:lpstr>Results – Wilcoxon Rank-Sum Test</vt:lpstr>
      <vt:lpstr>Results – ISm (Corn)</vt:lpstr>
      <vt:lpstr>Results – ISm (Live Cattle)</vt:lpstr>
      <vt:lpstr>Results – MIS (Corn)</vt:lpstr>
      <vt:lpstr>Results – MIS (Live Cattle)</vt:lpstr>
      <vt:lpstr>Results – PT (Corn)</vt:lpstr>
      <vt:lpstr>Results – PT (Live Cattle)</vt:lpstr>
      <vt:lpstr>Results – Corn Trader S’s Payoff</vt:lpstr>
      <vt:lpstr>Results – Corn Trader B’s Payoff</vt:lpstr>
      <vt:lpstr>Results – Live Cattle Trader z’s Payoff</vt:lpstr>
      <vt:lpstr>Results</vt:lpstr>
      <vt:lpstr>Conclusion</vt:lpstr>
      <vt:lpstr>Thank you!</vt:lpstr>
    </vt:vector>
  </TitlesOfParts>
  <Company>TSC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Real-Time Tracking of Public Announcements in the Limit Order Book</dc:title>
  <dc:creator>Mehdi Arzandeh</dc:creator>
  <cp:lastModifiedBy>Cooper, Michele</cp:lastModifiedBy>
  <cp:revision>2</cp:revision>
  <dcterms:created xsi:type="dcterms:W3CDTF">2024-07-31T15:26:46Z</dcterms:created>
  <dcterms:modified xsi:type="dcterms:W3CDTF">2024-08-12T17:19:34Z</dcterms:modified>
</cp:coreProperties>
</file>