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820" r:id="rId1"/>
  </p:sldMasterIdLst>
  <p:notesMasterIdLst>
    <p:notesMasterId r:id="rId25"/>
  </p:notesMasterIdLst>
  <p:handoutMasterIdLst>
    <p:handoutMasterId r:id="rId26"/>
  </p:handoutMasterIdLst>
  <p:sldIdLst>
    <p:sldId id="369" r:id="rId2"/>
    <p:sldId id="465" r:id="rId3"/>
    <p:sldId id="468" r:id="rId4"/>
    <p:sldId id="385" r:id="rId5"/>
    <p:sldId id="449" r:id="rId6"/>
    <p:sldId id="444" r:id="rId7"/>
    <p:sldId id="429" r:id="rId8"/>
    <p:sldId id="427" r:id="rId9"/>
    <p:sldId id="426" r:id="rId10"/>
    <p:sldId id="448" r:id="rId11"/>
    <p:sldId id="450" r:id="rId12"/>
    <p:sldId id="454" r:id="rId13"/>
    <p:sldId id="453" r:id="rId14"/>
    <p:sldId id="407" r:id="rId15"/>
    <p:sldId id="455" r:id="rId16"/>
    <p:sldId id="456" r:id="rId17"/>
    <p:sldId id="461" r:id="rId18"/>
    <p:sldId id="457" r:id="rId19"/>
    <p:sldId id="458" r:id="rId20"/>
    <p:sldId id="459" r:id="rId21"/>
    <p:sldId id="460" r:id="rId22"/>
    <p:sldId id="467" r:id="rId23"/>
    <p:sldId id="452" r:id="rId24"/>
  </p:sldIdLst>
  <p:sldSz cx="12192000" cy="6858000"/>
  <p:notesSz cx="6858000" cy="9313863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4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00"/>
    <a:srgbClr val="CC3300"/>
    <a:srgbClr val="A0ADE4"/>
    <a:srgbClr val="C4CCEE"/>
    <a:srgbClr val="0066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0" autoAdjust="0"/>
    <p:restoredTop sz="87320" autoAdjust="0"/>
  </p:normalViewPr>
  <p:slideViewPr>
    <p:cSldViewPr>
      <p:cViewPr varScale="1">
        <p:scale>
          <a:sx n="64" d="100"/>
          <a:sy n="64" d="100"/>
        </p:scale>
        <p:origin x="62" y="168"/>
      </p:cViewPr>
      <p:guideLst>
        <p:guide orient="horz" pos="384"/>
        <p:guide pos="41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386" y="-87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0213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t" anchorCtr="0" compatLnSpc="1">
            <a:prstTxWarp prst="textNoShape">
              <a:avLst/>
            </a:prstTxWarp>
          </a:bodyPr>
          <a:lstStyle>
            <a:lvl1pPr algn="l" defTabSz="927342" eaLnBrk="0" hangingPunct="0">
              <a:defRPr sz="1200" i="1"/>
            </a:lvl1pPr>
          </a:lstStyle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1"/>
            <a:ext cx="2970212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t" anchorCtr="0" compatLnSpc="1">
            <a:prstTxWarp prst="textNoShape">
              <a:avLst/>
            </a:prstTxWarp>
          </a:bodyPr>
          <a:lstStyle>
            <a:lvl1pPr algn="r" defTabSz="92734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7854"/>
            <a:ext cx="297021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b" anchorCtr="0" compatLnSpc="1">
            <a:prstTxWarp prst="textNoShape">
              <a:avLst/>
            </a:prstTxWarp>
          </a:bodyPr>
          <a:lstStyle>
            <a:lvl1pPr algn="l" defTabSz="92734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847854"/>
            <a:ext cx="2970212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b" anchorCtr="0" compatLnSpc="1">
            <a:prstTxWarp prst="textNoShape">
              <a:avLst/>
            </a:prstTxWarp>
          </a:bodyPr>
          <a:lstStyle>
            <a:lvl1pPr algn="r" defTabSz="927342" eaLnBrk="0" hangingPunct="0">
              <a:defRPr sz="1200"/>
            </a:lvl1pPr>
          </a:lstStyle>
          <a:p>
            <a:pPr>
              <a:defRPr/>
            </a:pPr>
            <a:fld id="{42D672D1-70BA-4C4A-8F6C-F0FE14D8D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3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0213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t" anchorCtr="0" compatLnSpc="1">
            <a:prstTxWarp prst="textNoShape">
              <a:avLst/>
            </a:prstTxWarp>
          </a:bodyPr>
          <a:lstStyle>
            <a:lvl1pPr algn="l" defTabSz="927342" eaLnBrk="0" hangingPunct="0">
              <a:defRPr sz="1200"/>
            </a:lvl1pPr>
          </a:lstStyle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1"/>
            <a:ext cx="2970212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t" anchorCtr="0" compatLnSpc="1">
            <a:prstTxWarp prst="textNoShape">
              <a:avLst/>
            </a:prstTxWarp>
          </a:bodyPr>
          <a:lstStyle>
            <a:lvl1pPr algn="r" defTabSz="92734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2263" y="696913"/>
            <a:ext cx="6213475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6" y="4424723"/>
            <a:ext cx="5032375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7854"/>
            <a:ext cx="2970213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b" anchorCtr="0" compatLnSpc="1">
            <a:prstTxWarp prst="textNoShape">
              <a:avLst/>
            </a:prstTxWarp>
          </a:bodyPr>
          <a:lstStyle>
            <a:lvl1pPr algn="l" defTabSz="92734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847854"/>
            <a:ext cx="2970212" cy="46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7" tIns="46359" rIns="92717" bIns="46359" numCol="1" anchor="b" anchorCtr="0" compatLnSpc="1">
            <a:prstTxWarp prst="textNoShape">
              <a:avLst/>
            </a:prstTxWarp>
          </a:bodyPr>
          <a:lstStyle>
            <a:lvl1pPr algn="r" defTabSz="927342" eaLnBrk="0" hangingPunct="0">
              <a:defRPr sz="1200"/>
            </a:lvl1pPr>
          </a:lstStyle>
          <a:p>
            <a:pPr>
              <a:defRPr/>
            </a:pPr>
            <a:fld id="{A89F0FCA-8C04-42C2-99E0-94D7EF697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617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Finance with John Elder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82D85-EC8D-404B-BBCF-0012D26E424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263" y="696913"/>
            <a:ext cx="6213475" cy="3495675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9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F0FCA-8C04-42C2-99E0-94D7EF697E1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8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Oil return SPD is U shaped - Both large negative and positive oil returns associated with bad econ states and high state prices (and high MU); may affect economy by increasing uncertainty,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F0FCA-8C04-42C2-99E0-94D7EF697E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F0FCA-8C04-42C2-99E0-94D7EF697E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9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producers have up to 64 wells on a pad.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F0FCA-8C04-42C2-99E0-94D7EF697E1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4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Notes: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Permian Basin drilled and completed wells, change in uncompleted wells, oil prices and oil volatility as implied volatility from Chicago Board Options Exchange.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F0FCA-8C04-42C2-99E0-94D7EF697E1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9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2263" y="696913"/>
            <a:ext cx="6213475" cy="3495675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Finance with John Elder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B24F4-0AD3-40D3-86C0-32F19025FF7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DUCS drawn down, but completed wells are falling even faster.  Contracts may be forcing rigs to keep turning.   More relevant is ratio.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F0FCA-8C04-42C2-99E0-94D7EF697E1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57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Finance with John Elder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F0FCA-8C04-42C2-99E0-94D7EF697E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7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639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066800"/>
            <a:ext cx="10972800" cy="55149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>
                <a:latin typeface="Times New Roman" pitchFamily="18" charset="0"/>
              </a:defRPr>
            </a:lvl1pPr>
            <a:lvl2pPr>
              <a:spcBef>
                <a:spcPts val="0"/>
              </a:spcBef>
              <a:defRPr sz="2000" baseline="0">
                <a:latin typeface="Times New Roman" pitchFamily="18" charset="0"/>
              </a:defRPr>
            </a:lvl2pPr>
            <a:lvl3pPr>
              <a:spcBef>
                <a:spcPts val="0"/>
              </a:spcBef>
              <a:defRPr sz="2000" baseline="0">
                <a:latin typeface="Times New Roman" pitchFamily="18" charset="0"/>
              </a:defRPr>
            </a:lvl3pPr>
            <a:lvl4pPr>
              <a:spcBef>
                <a:spcPts val="0"/>
              </a:spcBef>
              <a:defRPr sz="2000" baseline="0">
                <a:latin typeface="Times New Roman" pitchFamily="18" charset="0"/>
              </a:defRPr>
            </a:lvl4pPr>
            <a:lvl5pPr>
              <a:spcBef>
                <a:spcPts val="0"/>
              </a:spcBef>
              <a:defRPr sz="2000" baseline="0">
                <a:latin typeface="Times New Roman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3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fld id="{01EF5118-A817-4C00-84F0-CBF7BD837D49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792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02159" y="6429348"/>
            <a:ext cx="7700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031775B-F5FD-4752-A7CB-182FD82BB858}" type="slidenum">
              <a:rPr lang="en-US" sz="1500" smtClean="0"/>
              <a:t>‹#›</a:t>
            </a:fld>
            <a:endParaRPr lang="en-US" sz="1800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220200" y="18372"/>
            <a:ext cx="2743200" cy="20774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eaLnBrk="0" hangingPunct="0">
              <a:defRPr/>
            </a:pPr>
            <a:r>
              <a:rPr lang="en-US" sz="750" i="1" dirty="0"/>
              <a:t>John Elder © 2003-</a:t>
            </a:r>
            <a:r>
              <a:rPr lang="en-US" sz="750" i="1" baseline="0" dirty="0"/>
              <a:t>2025 All Rights Reserved</a:t>
            </a:r>
            <a:endParaRPr lang="en-US" sz="750" i="1" dirty="0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AC8FF9DA-AB49-4D1C-9130-430208E0E6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77600" y="0"/>
            <a:ext cx="9144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70000"/>
              </a:lnSpc>
              <a:defRPr/>
            </a:pPr>
            <a:r>
              <a:rPr lang="en-US" sz="1700" i="1"/>
              <a:t>JE</a:t>
            </a:r>
          </a:p>
        </p:txBody>
      </p:sp>
    </p:spTree>
    <p:extLst>
      <p:ext uri="{BB962C8B-B14F-4D97-AF65-F5344CB8AC3E}">
        <p14:creationId xmlns:p14="http://schemas.microsoft.com/office/powerpoint/2010/main" val="356309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0488" tIns="44450" rIns="90488" bIns="44450" rtlCol="0" anchor="b">
            <a:normAutofit/>
          </a:bodyPr>
          <a:lstStyle/>
          <a:p>
            <a:pPr algn="ctr" eaLnBrk="1" hangingPunct="1"/>
            <a:r>
              <a:rPr lang="en-US" dirty="0"/>
              <a:t>Drilling and DUCs in the Permian Basin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cs typeface="Times New Roman" pitchFamily="18" charset="0"/>
              </a:rPr>
              <a:t>Asad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Dossani</a:t>
            </a:r>
            <a:r>
              <a:rPr lang="en-US" dirty="0">
                <a:cs typeface="Times New Roman" pitchFamily="18" charset="0"/>
              </a:rPr>
              <a:t> and John Elder 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Colorado State Univ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john.elder@colostate.edu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  <a:p>
            <a:r>
              <a:rPr lang="en-US" dirty="0"/>
              <a:t>“If energy prices will trend higher, you invest one way; if energy prices will be lower, you invest a different way. But if you don’t know what prices will do, often you do not invest at all.”</a:t>
            </a:r>
          </a:p>
          <a:p>
            <a:pPr lvl="1"/>
            <a:r>
              <a:rPr lang="en-US" dirty="0"/>
              <a:t>Lawrence H. Summers, 2009.</a:t>
            </a:r>
          </a:p>
          <a:p>
            <a:pPr lvl="1"/>
            <a:endParaRPr lang="en-US" dirty="0"/>
          </a:p>
          <a:p>
            <a:r>
              <a:rPr lang="en-US" dirty="0"/>
              <a:t>“Uncertainty is seen to retard investment independently of considerations of risk or expected return. Introduction of uncertainty can be associated with slack investment, resolution of uncertainty with an investment boom.’</a:t>
            </a:r>
          </a:p>
          <a:p>
            <a:pPr lvl="1"/>
            <a:r>
              <a:rPr lang="en-US" dirty="0"/>
              <a:t>Ben Bernanke, 1979 PhD thesis</a:t>
            </a:r>
          </a:p>
          <a:p>
            <a:pPr marL="342900" lvl="1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7908581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83A60-0E5F-EBF4-3178-A939DD32E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6" t="12157"/>
          <a:stretch/>
        </p:blipFill>
        <p:spPr>
          <a:xfrm>
            <a:off x="914400" y="304800"/>
            <a:ext cx="9985206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28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9752C2-9ACD-A99E-4C61-24499E2D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Oil Prices and Drilling Rigs during Covid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80A1C4-CC3C-651A-DE0D-9213E4D2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20097"/>
            <a:ext cx="10400761" cy="55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D7982E-8823-ACF1-A113-B653475C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523875"/>
            <a:ext cx="99250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8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C6AA61-0DF2-BABD-C27E-E8A43C60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1044879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3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229600" cy="609599"/>
          </a:xfrm>
        </p:spPr>
        <p:txBody>
          <a:bodyPr/>
          <a:lstStyle/>
          <a:p>
            <a:pPr eaLnBrk="1" hangingPunct="1"/>
            <a:r>
              <a:rPr lang="en-US" dirty="0"/>
              <a:t>Empirical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5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85800" y="914400"/>
                <a:ext cx="11049000" cy="594360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Vector </a:t>
                </a:r>
                <a:r>
                  <a:rPr lang="en-US" dirty="0" err="1">
                    <a:solidFill>
                      <a:srgbClr val="000000"/>
                    </a:solidFill>
                    <a:cs typeface="Times New Roman" pitchFamily="18" charset="0"/>
                  </a:rPr>
                  <a:t>Autoregession</a:t>
                </a:r>
                <a:endParaRPr lang="en-US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lvl="1">
                  <a:defRPr/>
                </a:pPr>
                <a:r>
                  <a:rPr lang="en-US" dirty="0">
                    <a:solidFill>
                      <a:srgbClr val="000000"/>
                    </a:solidFill>
                    <a:cs typeface="Times New Roman" pitchFamily="18" charset="0"/>
                  </a:rPr>
                  <a:t>Measure oil volatility by implied volatility from options on oil futures.</a:t>
                </a:r>
              </a:p>
              <a:p>
                <a:pPr lvl="1">
                  <a:defRPr/>
                </a:pPr>
                <a:r>
                  <a:rPr lang="en-US" dirty="0"/>
                  <a:t>Flexible empirical model that summarizes relevant dynamics and captures uncertainty effect.</a:t>
                </a:r>
              </a:p>
              <a:p>
                <a:pPr lvl="1">
                  <a:defRPr/>
                </a:pPr>
                <a:r>
                  <a:rPr lang="en-US" dirty="0"/>
                  <a:t>Goal is to identify an uncertainty shock, orthogonal to contemporaneous information set.</a:t>
                </a:r>
              </a:p>
              <a:p>
                <a:pPr lvl="1">
                  <a:defRPr/>
                </a:pPr>
                <a:r>
                  <a:rPr lang="en-US" dirty="0"/>
                  <a:t>Oil volatility is variance of the forecast error, conditional on contemporaneous information set.</a:t>
                </a:r>
              </a:p>
              <a:p>
                <a:pPr lvl="1">
                  <a:defRPr/>
                </a:pPr>
                <a:r>
                  <a:rPr lang="en-US" dirty="0"/>
                  <a:t>Simple identifying restrictions.</a:t>
                </a:r>
              </a:p>
              <a:p>
                <a:pPr lvl="1">
                  <a:defRPr/>
                </a:pPr>
                <a:endParaRPr lang="fr-FR" b="1" dirty="0">
                  <a:sym typeface="Symbol"/>
                </a:endParaRPr>
              </a:p>
              <a:p>
                <a:pPr lvl="1"/>
                <a:r>
                  <a:rPr lang="fr-FR" b="1" dirty="0" err="1"/>
                  <a:t>By</a:t>
                </a:r>
                <a:r>
                  <a:rPr lang="fr-FR" baseline="-25000" dirty="0" err="1"/>
                  <a:t>t</a:t>
                </a:r>
                <a:r>
                  <a:rPr lang="fr-FR" dirty="0"/>
                  <a:t> = </a:t>
                </a:r>
                <a:r>
                  <a:rPr lang="fr-FR" b="1" dirty="0"/>
                  <a:t>C</a:t>
                </a:r>
                <a:r>
                  <a:rPr lang="fr-FR" dirty="0"/>
                  <a:t> + </a:t>
                </a:r>
                <a:r>
                  <a:rPr lang="en-US" b="1" dirty="0">
                    <a:sym typeface="Symbol" panose="05050102010706020507" pitchFamily="18" charset="2"/>
                  </a:rPr>
                  <a:t></a:t>
                </a:r>
                <a:r>
                  <a:rPr lang="fr-FR" baseline="-25000" dirty="0"/>
                  <a:t>1</a:t>
                </a:r>
                <a:r>
                  <a:rPr lang="fr-FR" b="1" dirty="0"/>
                  <a:t>y</a:t>
                </a:r>
                <a:r>
                  <a:rPr lang="fr-FR" baseline="-25000" dirty="0"/>
                  <a:t>t–1</a:t>
                </a:r>
                <a:r>
                  <a:rPr lang="fr-FR" dirty="0"/>
                  <a:t> + </a:t>
                </a:r>
                <a:r>
                  <a:rPr lang="en-US" b="1" dirty="0">
                    <a:sym typeface="Symbol" panose="05050102010706020507" pitchFamily="18" charset="2"/>
                  </a:rPr>
                  <a:t></a:t>
                </a:r>
                <a:r>
                  <a:rPr lang="fr-FR" baseline="-25000" dirty="0"/>
                  <a:t>2</a:t>
                </a:r>
                <a:r>
                  <a:rPr lang="fr-FR" b="1" dirty="0"/>
                  <a:t>y</a:t>
                </a:r>
                <a:r>
                  <a:rPr lang="fr-FR" baseline="-25000" dirty="0"/>
                  <a:t>t–2</a:t>
                </a:r>
                <a:r>
                  <a:rPr lang="fr-FR" dirty="0"/>
                  <a:t> + ··· + </a:t>
                </a:r>
                <a:r>
                  <a:rPr lang="en-US" b="1" dirty="0">
                    <a:sym typeface="Symbol" panose="05050102010706020507" pitchFamily="18" charset="2"/>
                  </a:rPr>
                  <a:t></a:t>
                </a:r>
                <a:r>
                  <a:rPr lang="fr-FR" baseline="-25000" dirty="0" err="1"/>
                  <a:t>p</a:t>
                </a:r>
                <a:r>
                  <a:rPr lang="fr-FR" b="1" dirty="0" err="1"/>
                  <a:t>y</a:t>
                </a:r>
                <a:r>
                  <a:rPr lang="fr-FR" baseline="-25000" dirty="0" err="1"/>
                  <a:t>t</a:t>
                </a:r>
                <a:r>
                  <a:rPr lang="fr-FR" baseline="-25000" dirty="0"/>
                  <a:t>–p</a:t>
                </a:r>
                <a:r>
                  <a:rPr lang="fr-FR" dirty="0"/>
                  <a:t> + </a:t>
                </a:r>
                <a:r>
                  <a:rPr lang="en-US" b="1" dirty="0">
                    <a:sym typeface="Symbol" panose="05050102010706020507" pitchFamily="18" charset="2"/>
                  </a:rPr>
                  <a:t></a:t>
                </a:r>
                <a:r>
                  <a:rPr lang="fr-FR" baseline="-25000" dirty="0"/>
                  <a:t>t</a:t>
                </a:r>
                <a:r>
                  <a:rPr lang="fr-FR" dirty="0"/>
                  <a:t>,				</a:t>
                </a:r>
              </a:p>
              <a:p>
                <a:pPr lvl="1"/>
                <a:r>
                  <a:rPr lang="fr-FR" dirty="0"/>
                  <a:t>	</a:t>
                </a:r>
                <a:endParaRPr lang="en-US" dirty="0"/>
              </a:p>
              <a:p>
                <a:pPr lvl="1"/>
                <a:r>
                  <a:rPr lang="en-US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𝐷𝑈𝐶𝑠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𝐶𝑜𝑚𝑝𝑙𝑒𝑡𝑖𝑜𝑛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𝑉𝑜𝑙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𝑂𝑖𝑙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with recursive identification for homoscedastic VAR. </a:t>
                </a:r>
              </a:p>
              <a:p>
                <a:pPr lvl="1"/>
                <a:endParaRPr lang="en-US" sz="1800" dirty="0">
                  <a:ea typeface="Times New Roman" panose="02020603050405020304" pitchFamily="18" charset="0"/>
                </a:endParaRPr>
              </a:p>
              <a:p>
                <a:pPr lvl="1"/>
                <a:r>
                  <a:rPr lang="en-US" sz="2000" dirty="0">
                    <a:effectLst/>
                  </a:rPr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𝐷𝑈𝐶𝑠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𝐶𝑜𝑚𝑝𝑠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𝑉𝑜𝑙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𝑂𝑖𝑙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  <m:mr>
                            <m:e/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3429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93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14400"/>
                <a:ext cx="11049000" cy="5943600"/>
              </a:xfrm>
              <a:blipFill>
                <a:blip r:embed="rId3"/>
                <a:stretch>
                  <a:fillRect l="-497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23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2B2591-1617-677B-4A58-8BC82006D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1091681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08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FBDABC-8343-30E3-4FFC-201CA111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10930380" cy="5486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3F6F38-B926-027D-0D4F-11E0473FB517}"/>
              </a:ext>
            </a:extLst>
          </p:cNvPr>
          <p:cNvSpPr/>
          <p:nvPr/>
        </p:nvSpPr>
        <p:spPr>
          <a:xfrm>
            <a:off x="1524000" y="2438400"/>
            <a:ext cx="1371600" cy="457200"/>
          </a:xfrm>
          <a:prstGeom prst="round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8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EC1A-6452-0DF4-1790-4705A7C0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of Robustness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56EE-A6F1-E333-A9D2-6B2A6EDE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Robust to </a:t>
            </a:r>
          </a:p>
          <a:p>
            <a:pPr lvl="1"/>
            <a:r>
              <a:rPr lang="en-US" dirty="0"/>
              <a:t>Sample extended to include COVID (2022:04)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Ordering (volatility ordered last)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Longer horizon implied volatility (6-month implied)</a:t>
            </a:r>
          </a:p>
          <a:p>
            <a:pPr lvl="2"/>
            <a:r>
              <a:rPr lang="en-US" dirty="0"/>
              <a:t>Kilian and </a:t>
            </a:r>
            <a:r>
              <a:rPr lang="en-US" dirty="0" err="1"/>
              <a:t>Luktepohl</a:t>
            </a:r>
            <a:r>
              <a:rPr lang="en-US" dirty="0"/>
              <a:t> (2017)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 lags (Bayesian with Minnesota prior shrinkage due to short sample)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 run identifying restrictions – volatility does not affect DUC/completion ratio in long run.</a:t>
            </a:r>
          </a:p>
          <a:p>
            <a:pPr lvl="2"/>
            <a:r>
              <a:rPr lang="en-US" dirty="0"/>
              <a:t>Kilian, Plante, Richter (4/2024, WP)</a:t>
            </a:r>
            <a:br>
              <a:rPr lang="en-US" dirty="0"/>
            </a:br>
            <a:r>
              <a:rPr lang="en-US" dirty="0"/>
              <a:t>Macroeconomic Responses to Uncertainty Shocks: The Perils of Recursive Orderings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49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7A701-C7C5-22D7-9C52-DCDB4874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785812"/>
            <a:ext cx="10429875" cy="528637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B7D906A-2793-EAFE-A948-0C0AF5802F71}"/>
              </a:ext>
            </a:extLst>
          </p:cNvPr>
          <p:cNvSpPr/>
          <p:nvPr/>
        </p:nvSpPr>
        <p:spPr>
          <a:xfrm>
            <a:off x="3352800" y="5029200"/>
            <a:ext cx="1676400" cy="381000"/>
          </a:xfrm>
          <a:prstGeom prst="roundRect">
            <a:avLst>
              <a:gd name="adj" fmla="val 33411"/>
            </a:avLst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329B5-8EC5-4418-016B-EF24B3E4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04233"/>
            <a:ext cx="10569102" cy="504953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A1DD7B3-063E-0D48-3683-8F25357E0237}"/>
              </a:ext>
            </a:extLst>
          </p:cNvPr>
          <p:cNvSpPr/>
          <p:nvPr/>
        </p:nvSpPr>
        <p:spPr>
          <a:xfrm>
            <a:off x="6781800" y="4648200"/>
            <a:ext cx="2438400" cy="457200"/>
          </a:xfrm>
          <a:prstGeom prst="round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F7BB-C222-5AB0-E899-50E29E72F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65AE-96CE-80A8-0E07-71AE871A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literature on the response of oil production to oil demand shocks.</a:t>
            </a:r>
          </a:p>
          <a:p>
            <a:pPr lvl="1"/>
            <a:r>
              <a:rPr lang="en-US" dirty="0"/>
              <a:t>Monthly oil supply may be very inelastic (Killian 2009, Killian and Murphy 2014)</a:t>
            </a:r>
          </a:p>
          <a:p>
            <a:pPr lvl="1"/>
            <a:r>
              <a:rPr lang="en-US" dirty="0"/>
              <a:t>Monthly oil supply may be more elastic than you think (Baumeister and Hamilton, 2019, 2024)</a:t>
            </a:r>
          </a:p>
          <a:p>
            <a:pPr lvl="1"/>
            <a:r>
              <a:rPr lang="en-US" dirty="0"/>
              <a:t>This paper has some implications for speed of adjustment since 2014, or 2012.</a:t>
            </a:r>
          </a:p>
          <a:p>
            <a:endParaRPr lang="en-US" dirty="0"/>
          </a:p>
          <a:p>
            <a:r>
              <a:rPr lang="en-US" dirty="0"/>
              <a:t>Response of economic activity to uncertainty</a:t>
            </a:r>
          </a:p>
          <a:p>
            <a:pPr lvl="1"/>
            <a:r>
              <a:rPr lang="en-US" dirty="0"/>
              <a:t>Real options theory predicts higher uncertainty induces firms to postpone investment. </a:t>
            </a:r>
          </a:p>
          <a:p>
            <a:pPr lvl="1"/>
            <a:r>
              <a:rPr lang="en-US" dirty="0"/>
              <a:t>Firm level data output data is sparse.  How about oil market?</a:t>
            </a:r>
          </a:p>
          <a:p>
            <a:pPr lvl="1"/>
            <a:r>
              <a:rPr lang="en-US" dirty="0"/>
              <a:t>DUCs can be used to postpone the largest investment. </a:t>
            </a:r>
          </a:p>
          <a:p>
            <a:pPr lvl="1"/>
            <a:r>
              <a:rPr lang="en-US" dirty="0"/>
              <a:t>We can estimate a relative focused response with data on wells and implied volatility.</a:t>
            </a:r>
          </a:p>
          <a:p>
            <a:pPr lvl="1"/>
            <a:endParaRPr lang="en-US" dirty="0"/>
          </a:p>
          <a:p>
            <a:r>
              <a:rPr lang="en-US" dirty="0"/>
              <a:t>Oil volatility is unique relative to SPX (Christofferson, Jacobs, Pan 2021))</a:t>
            </a:r>
          </a:p>
          <a:p>
            <a:pPr lvl="1"/>
            <a:r>
              <a:rPr lang="en-US" dirty="0"/>
              <a:t>Oil return SPD is U shaped, likely due to increasing uncertainty.</a:t>
            </a:r>
          </a:p>
          <a:p>
            <a:pPr lvl="1"/>
            <a:r>
              <a:rPr lang="en-US" dirty="0"/>
              <a:t>Oil SPD closely related to macro activity (IP, capital utilization).</a:t>
            </a:r>
          </a:p>
          <a:p>
            <a:pPr lvl="1"/>
            <a:r>
              <a:rPr lang="en-US" dirty="0"/>
              <a:t>Steeper Oil SPD reflects higher risk premia in equities, oil, other commodities (gold, copper, corn).</a:t>
            </a:r>
          </a:p>
          <a:p>
            <a:pPr lvl="1"/>
            <a:r>
              <a:rPr lang="en-US" dirty="0"/>
              <a:t>SPX SPD also neg correlated with macro activity, but no link large stock market returns and macro activity. </a:t>
            </a:r>
          </a:p>
        </p:txBody>
      </p:sp>
    </p:spTree>
    <p:extLst>
      <p:ext uri="{BB962C8B-B14F-4D97-AF65-F5344CB8AC3E}">
        <p14:creationId xmlns:p14="http://schemas.microsoft.com/office/powerpoint/2010/main" val="4013717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762FA-DBDC-27E6-2758-64D20069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49" y="685800"/>
            <a:ext cx="9854847" cy="56388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F36301-F68B-F5EB-3651-B07EA3B29E14}"/>
              </a:ext>
            </a:extLst>
          </p:cNvPr>
          <p:cNvSpPr/>
          <p:nvPr/>
        </p:nvSpPr>
        <p:spPr>
          <a:xfrm>
            <a:off x="6934200" y="4876800"/>
            <a:ext cx="3048000" cy="381000"/>
          </a:xfrm>
          <a:prstGeom prst="round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942D6C-6237-1BC9-F7AD-2A45F33B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9604431" cy="581197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A163D2-ECC2-E819-C9D8-CBAE31B29C11}"/>
              </a:ext>
            </a:extLst>
          </p:cNvPr>
          <p:cNvSpPr/>
          <p:nvPr/>
        </p:nvSpPr>
        <p:spPr>
          <a:xfrm>
            <a:off x="1981200" y="4724400"/>
            <a:ext cx="7772400" cy="457200"/>
          </a:xfrm>
          <a:prstGeom prst="round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2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763000" cy="639761"/>
          </a:xfrm>
        </p:spPr>
        <p:txBody>
          <a:bodyPr>
            <a:normAutofit/>
          </a:bodyPr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506200" cy="5791200"/>
          </a:xfrm>
        </p:spPr>
        <p:txBody>
          <a:bodyPr>
            <a:noAutofit/>
          </a:bodyPr>
          <a:lstStyle/>
          <a:p>
            <a:r>
              <a:rPr lang="en-US" dirty="0"/>
              <a:t>We find that DUCS tightly linked to both the level of oil prices and oil price uncertainty.</a:t>
            </a:r>
          </a:p>
          <a:p>
            <a:endParaRPr lang="en-US" dirty="0"/>
          </a:p>
          <a:p>
            <a:pPr lvl="1"/>
            <a:r>
              <a:rPr lang="en-US" dirty="0"/>
              <a:t>We describe institutional features around DUCS.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We show that DUCS respond relatively quickly to oil price shocks. This matters for a large literature on the propagation of oil shocks.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std dev increase in oil price causes DUCS to decrease by about 5% after 2 months;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We do not measure barrels of output or calculate elasticities.  Our results are only relevant post 2014.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The DUC/Completion ratio declines by about 5% in response to rising uncertainty about oil prices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Robust to </a:t>
            </a:r>
          </a:p>
          <a:p>
            <a:pPr lvl="1"/>
            <a:r>
              <a:rPr lang="en-US" dirty="0"/>
              <a:t>Sample extended to include COVID (2022:04); recursive orderings.</a:t>
            </a:r>
          </a:p>
          <a:p>
            <a:pPr lvl="1"/>
            <a:r>
              <a:rPr lang="en-US" dirty="0"/>
              <a:t>Longer horizon implied volatility (6-month implied)   Kilian and </a:t>
            </a:r>
            <a:r>
              <a:rPr lang="en-US" dirty="0" err="1"/>
              <a:t>Luktepohl</a:t>
            </a:r>
            <a:r>
              <a:rPr lang="en-US" dirty="0"/>
              <a:t> (2017)</a:t>
            </a:r>
          </a:p>
          <a:p>
            <a:pPr lvl="1"/>
            <a:r>
              <a:rPr lang="en-US" dirty="0"/>
              <a:t>Long lags (Bayesian with Minnesota prior shrinkage due to short sample)</a:t>
            </a:r>
          </a:p>
          <a:p>
            <a:pPr lvl="1"/>
            <a:r>
              <a:rPr lang="en-US" dirty="0"/>
              <a:t>Long run identifying restrictions – volatility does not affect DUC/completion ratio in long run.</a:t>
            </a:r>
          </a:p>
          <a:p>
            <a:pPr lvl="2"/>
            <a:r>
              <a:rPr lang="en-US" dirty="0"/>
              <a:t>Kilian, Plante, Richter (4/2024, WP)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3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58A7E-2CDA-7E21-BC44-6E41298F9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6172200" cy="477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4A7A-750C-4AB8-911E-B25D76306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Oil Uncertainty - Theory and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0A18-5028-47FB-8E8F-6157CF45C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30941"/>
            <a:ext cx="11201400" cy="5827059"/>
          </a:xfrm>
        </p:spPr>
        <p:txBody>
          <a:bodyPr>
            <a:normAutofit/>
          </a:bodyPr>
          <a:lstStyle/>
          <a:p>
            <a:r>
              <a:rPr lang="en-US" dirty="0"/>
              <a:t>Fernández-</a:t>
            </a:r>
            <a:r>
              <a:rPr lang="en-US" dirty="0" err="1"/>
              <a:t>Villaverde</a:t>
            </a:r>
            <a:r>
              <a:rPr lang="en-US" dirty="0"/>
              <a:t> and </a:t>
            </a:r>
            <a:r>
              <a:rPr lang="en-US" dirty="0" err="1"/>
              <a:t>Guerrón</a:t>
            </a:r>
            <a:r>
              <a:rPr lang="en-US" dirty="0"/>
              <a:t>-Quintana (2020) surveys extensive literature on equilibrium business cycle models of uncertainty shocks, suggesting focus on two sources - financial and macroeconomic.</a:t>
            </a:r>
          </a:p>
          <a:p>
            <a:pPr lvl="1"/>
            <a:r>
              <a:rPr lang="en-US" dirty="0"/>
              <a:t>Proxies for uncertainty include newspaper counts (Bloom, 2009) and composites (</a:t>
            </a:r>
            <a:r>
              <a:rPr lang="en-US" dirty="0" err="1"/>
              <a:t>Jurardo</a:t>
            </a:r>
            <a:r>
              <a:rPr lang="en-US" dirty="0"/>
              <a:t> et al 2015).</a:t>
            </a:r>
          </a:p>
          <a:p>
            <a:pPr lvl="1"/>
            <a:endParaRPr lang="en-US" dirty="0"/>
          </a:p>
          <a:p>
            <a:r>
              <a:rPr lang="en-US" dirty="0"/>
              <a:t>Chiang, </a:t>
            </a:r>
            <a:r>
              <a:rPr lang="en-US" dirty="0" err="1"/>
              <a:t>Hughen</a:t>
            </a:r>
            <a:r>
              <a:rPr lang="en-US" dirty="0"/>
              <a:t>, </a:t>
            </a:r>
            <a:r>
              <a:rPr lang="en-US" dirty="0" err="1"/>
              <a:t>Sagi</a:t>
            </a:r>
            <a:r>
              <a:rPr lang="en-US" dirty="0"/>
              <a:t> (2015)</a:t>
            </a:r>
          </a:p>
          <a:p>
            <a:pPr lvl="1"/>
            <a:r>
              <a:rPr lang="en-US" dirty="0"/>
              <a:t>Oil risk factors have risk premiums and are related to macro indicators. </a:t>
            </a:r>
          </a:p>
          <a:p>
            <a:pPr lvl="1"/>
            <a:endParaRPr lang="en-US" dirty="0"/>
          </a:p>
          <a:p>
            <a:r>
              <a:rPr lang="en-US" dirty="0"/>
              <a:t> Gao, </a:t>
            </a:r>
            <a:r>
              <a:rPr lang="en-US" dirty="0" err="1"/>
              <a:t>Hitzeman</a:t>
            </a:r>
            <a:r>
              <a:rPr lang="en-US" dirty="0"/>
              <a:t>, </a:t>
            </a:r>
            <a:r>
              <a:rPr lang="en-US" dirty="0" err="1"/>
              <a:t>Shaliastovick</a:t>
            </a:r>
            <a:r>
              <a:rPr lang="en-US" dirty="0"/>
              <a:t> and Xu (2022)</a:t>
            </a:r>
          </a:p>
          <a:p>
            <a:pPr lvl="1"/>
            <a:r>
              <a:rPr lang="en-US" dirty="0"/>
              <a:t>GE two-sector production model shows how OPU generates contractions.</a:t>
            </a:r>
          </a:p>
          <a:p>
            <a:pPr lvl="1"/>
            <a:r>
              <a:rPr lang="en-US" dirty="0" err="1"/>
              <a:t>Hitzemann</a:t>
            </a:r>
            <a:r>
              <a:rPr lang="en-US" dirty="0"/>
              <a:t> (2016) examines effects of oil supply shocks on oil prices and risk prem in prod economy.</a:t>
            </a:r>
          </a:p>
          <a:p>
            <a:pPr lvl="1"/>
            <a:endParaRPr lang="en-US" dirty="0"/>
          </a:p>
          <a:p>
            <a:r>
              <a:rPr lang="en-US" dirty="0"/>
              <a:t>Alfaro, Bloom and Lin (2024, JPE)</a:t>
            </a:r>
          </a:p>
          <a:p>
            <a:pPr lvl="1"/>
            <a:r>
              <a:rPr lang="en-US" dirty="0"/>
              <a:t>GE heterogeneous firms model with real and financial frictions.</a:t>
            </a:r>
          </a:p>
          <a:p>
            <a:pPr lvl="1"/>
            <a:r>
              <a:rPr lang="en-US" dirty="0"/>
              <a:t>Show that financial frictions amplify, prolong, and propagate negative impact of uncertainty shocks. </a:t>
            </a:r>
          </a:p>
          <a:p>
            <a:pPr lvl="1"/>
            <a:r>
              <a:rPr lang="en-US" dirty="0"/>
              <a:t>Causal effects of energy, currency, and policy uncertainty estimated with novel IV strategy. </a:t>
            </a:r>
          </a:p>
          <a:p>
            <a:pPr lvl="1"/>
            <a:r>
              <a:rPr lang="en-US" dirty="0"/>
              <a:t>Uncertainty shocks causes declines in firms real activity (intangibles, employment, COGS, and sales).</a:t>
            </a:r>
          </a:p>
          <a:p>
            <a:pPr lvl="1"/>
            <a:r>
              <a:rPr lang="en-US" dirty="0"/>
              <a:t>Effects of uncertainty can largely be underestimated if endogeneity is left untreated.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0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763000" cy="639761"/>
          </a:xfrm>
        </p:spPr>
        <p:txBody>
          <a:bodyPr>
            <a:normAutofit/>
          </a:bodyPr>
          <a:lstStyle/>
          <a:p>
            <a:r>
              <a:rPr lang="en-US" dirty="0"/>
              <a:t>Data and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506200" cy="5791200"/>
          </a:xfrm>
        </p:spPr>
        <p:txBody>
          <a:bodyPr>
            <a:noAutofit/>
          </a:bodyPr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We use data on </a:t>
            </a:r>
            <a:r>
              <a:rPr lang="en-US" u="sng" dirty="0"/>
              <a:t>monthly</a:t>
            </a:r>
            <a:r>
              <a:rPr lang="en-US" dirty="0"/>
              <a:t> number of </a:t>
            </a:r>
            <a:r>
              <a:rPr lang="en-US" u="sng" dirty="0"/>
              <a:t>DUCs</a:t>
            </a:r>
            <a:r>
              <a:rPr lang="en-US" dirty="0"/>
              <a:t> in </a:t>
            </a:r>
            <a:r>
              <a:rPr lang="en-US" u="sng" dirty="0"/>
              <a:t>Permian Basin </a:t>
            </a:r>
            <a:r>
              <a:rPr lang="en-US" dirty="0"/>
              <a:t>exploring from </a:t>
            </a:r>
            <a:r>
              <a:rPr lang="en-US" u="sng" dirty="0"/>
              <a:t>EIA.</a:t>
            </a:r>
            <a:endParaRPr lang="en-US" dirty="0"/>
          </a:p>
          <a:p>
            <a:pPr lvl="1"/>
            <a:r>
              <a:rPr lang="en-US" dirty="0"/>
              <a:t>Oil prices measured by spot WTI  (Alquist and Kilian (2010)). </a:t>
            </a:r>
          </a:p>
          <a:p>
            <a:pPr lvl="1"/>
            <a:r>
              <a:rPr lang="en-US" dirty="0"/>
              <a:t>Uncertainty measured by 1-month implied volatility from options on oil futures.</a:t>
            </a:r>
          </a:p>
          <a:p>
            <a:pPr lvl="1"/>
            <a:r>
              <a:rPr lang="en-US" dirty="0"/>
              <a:t>Baseline sample 2014 to 2020 to capture tightest link between prices and drilling.</a:t>
            </a:r>
          </a:p>
          <a:p>
            <a:pPr lvl="1"/>
            <a:endParaRPr lang="en-US" dirty="0"/>
          </a:p>
          <a:p>
            <a:r>
              <a:rPr lang="en-US" dirty="0"/>
              <a:t>Sample (2012-) </a:t>
            </a:r>
          </a:p>
          <a:p>
            <a:pPr lvl="1"/>
            <a:r>
              <a:rPr lang="en-US" dirty="0"/>
              <a:t>Surge in production not forecasted by EIA Energy Outlook or markets.</a:t>
            </a:r>
          </a:p>
          <a:p>
            <a:pPr lvl="1"/>
            <a:r>
              <a:rPr lang="en-US" dirty="0"/>
              <a:t>Oil field services firms experienced abnormal returns (Gilje, Ready, </a:t>
            </a:r>
            <a:r>
              <a:rPr lang="en-US" dirty="0" err="1"/>
              <a:t>Roussanov</a:t>
            </a:r>
            <a:r>
              <a:rPr lang="en-US" dirty="0"/>
              <a:t> 2016).</a:t>
            </a:r>
          </a:p>
          <a:p>
            <a:pPr lvl="1"/>
            <a:r>
              <a:rPr lang="en-US" dirty="0"/>
              <a:t>Rapid increases in technology and efficiency of hydraulic fracturing, multi-well pad drilling.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8763000" cy="639761"/>
          </a:xfrm>
        </p:spPr>
        <p:txBody>
          <a:bodyPr>
            <a:normAutofit/>
          </a:bodyPr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11506200" cy="5791200"/>
          </a:xfrm>
        </p:spPr>
        <p:txBody>
          <a:bodyPr>
            <a:noAutofit/>
          </a:bodyPr>
          <a:lstStyle/>
          <a:p>
            <a:r>
              <a:rPr lang="en-US" dirty="0"/>
              <a:t>We find that DUCS tightly linked to both the level of oil prices and oil price uncertainty.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 describe institutional features around DUCS.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We show that DUCS respond relatively quickly to oil price shocks. This matters for a large literature on the propagation of oil shocks.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One std dev increase in oil price causes DUCS to decrease by about 5% after 2 months; </a:t>
            </a:r>
          </a:p>
          <a:p>
            <a:pPr lvl="2"/>
            <a:r>
              <a:rPr lang="en-US" dirty="0"/>
              <a:t>We do not measure barrels or calculate elasticities, and results are only relevant post 2014.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The DUC/Completion ratio declines by about 5% in response to rising uncertainty about oil prices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Robust to </a:t>
            </a:r>
          </a:p>
          <a:p>
            <a:pPr lvl="1"/>
            <a:r>
              <a:rPr lang="en-US" dirty="0"/>
              <a:t>Sample extended to include COVID (2022:04); recursive orderings.</a:t>
            </a:r>
          </a:p>
          <a:p>
            <a:pPr lvl="1"/>
            <a:r>
              <a:rPr lang="en-US" dirty="0"/>
              <a:t>Longer horizon implied volatility (6-month implied)   Kilian and </a:t>
            </a:r>
            <a:r>
              <a:rPr lang="en-US" dirty="0" err="1"/>
              <a:t>Luktepohl</a:t>
            </a:r>
            <a:r>
              <a:rPr lang="en-US" dirty="0"/>
              <a:t> (2017)</a:t>
            </a:r>
          </a:p>
          <a:p>
            <a:pPr lvl="1"/>
            <a:r>
              <a:rPr lang="en-US" dirty="0"/>
              <a:t>Long lags (Bayesian with Minnesota prior shrinkage due to short sample)</a:t>
            </a:r>
          </a:p>
          <a:p>
            <a:pPr lvl="1"/>
            <a:r>
              <a:rPr lang="en-US" dirty="0"/>
              <a:t>Long run identifying restrictions – volatility does not affect DUC/completion ratio in long run.</a:t>
            </a:r>
          </a:p>
          <a:p>
            <a:pPr lvl="2"/>
            <a:r>
              <a:rPr lang="en-US" dirty="0"/>
              <a:t>Kilian, Plante, Richter (4/2024, WP)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2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EF80-C3BC-4955-A4D4-66E3FC7B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Energy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6005-9CD5-4E38-995E-90C454376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1066800"/>
            <a:ext cx="10972800" cy="5715000"/>
          </a:xfrm>
        </p:spPr>
        <p:txBody>
          <a:bodyPr>
            <a:normAutofit/>
          </a:bodyPr>
          <a:lstStyle/>
          <a:p>
            <a:r>
              <a:rPr lang="en-US" dirty="0"/>
              <a:t>Domestic (U.S.) horizontal oil and gas wells cost $5M-$8M?  </a:t>
            </a:r>
          </a:p>
          <a:p>
            <a:pPr lvl="1"/>
            <a:r>
              <a:rPr lang="en-US" dirty="0"/>
              <a:t>Horizontal wells extract shale, tight formations and oil sands (eastern Utah). </a:t>
            </a:r>
          </a:p>
          <a:p>
            <a:pPr lvl="1"/>
            <a:r>
              <a:rPr lang="en-US" dirty="0"/>
              <a:t>Bakken, Permian, Eagle Ford, Appalachia (Marcellus). </a:t>
            </a:r>
          </a:p>
          <a:p>
            <a:pPr lvl="1"/>
            <a:endParaRPr lang="en-US" dirty="0"/>
          </a:p>
          <a:p>
            <a:r>
              <a:rPr lang="en-US" dirty="0"/>
              <a:t>Site preparation (~6% of costs onshore), such as road construction and surface equipment </a:t>
            </a:r>
          </a:p>
          <a:p>
            <a:pPr lvl="1"/>
            <a:r>
              <a:rPr lang="en-US" dirty="0"/>
              <a:t>storage tanks, separators and hook-up to gathering systems. </a:t>
            </a:r>
          </a:p>
          <a:p>
            <a:pPr lvl="1"/>
            <a:endParaRPr lang="en-US" dirty="0"/>
          </a:p>
          <a:p>
            <a:r>
              <a:rPr lang="en-US" dirty="0"/>
              <a:t> Drilling (~31% costs) to total depth with a rig.  </a:t>
            </a:r>
          </a:p>
          <a:p>
            <a:pPr lvl="1"/>
            <a:r>
              <a:rPr lang="en-US" dirty="0"/>
              <a:t>Casing, liner, drill bits, rig hire fees, cement, mud and drilling fluids and fuel costs. </a:t>
            </a:r>
          </a:p>
          <a:p>
            <a:pPr lvl="1"/>
            <a:endParaRPr lang="en-US" dirty="0"/>
          </a:p>
          <a:p>
            <a:r>
              <a:rPr lang="en-US" dirty="0"/>
              <a:t>Completion (~63% costs) by frack crews and a workover rig. </a:t>
            </a:r>
          </a:p>
          <a:p>
            <a:pPr lvl="1"/>
            <a:r>
              <a:rPr lang="en-US" dirty="0"/>
              <a:t>Well perforations, fracking and fluid supply and disposal.</a:t>
            </a:r>
          </a:p>
          <a:p>
            <a:pPr lvl="1"/>
            <a:r>
              <a:rPr lang="en-US" dirty="0"/>
              <a:t>Firms hold inventory of Drilled but Uncompleted Wells.</a:t>
            </a:r>
          </a:p>
          <a:p>
            <a:pPr lvl="2"/>
            <a:endParaRPr lang="en-US" dirty="0"/>
          </a:p>
          <a:p>
            <a:r>
              <a:rPr lang="en-US" dirty="0"/>
              <a:t>Operating activities consist of well maintenance and occasional workover activities and other costs up to the point of shipment from the producing property. </a:t>
            </a:r>
          </a:p>
        </p:txBody>
      </p:sp>
    </p:spTree>
    <p:extLst>
      <p:ext uri="{BB962C8B-B14F-4D97-AF65-F5344CB8AC3E}">
        <p14:creationId xmlns:p14="http://schemas.microsoft.com/office/powerpoint/2010/main" val="260854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3270FB-7827-4352-9D6B-85FCADB6C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4724400" cy="4672484"/>
          </a:xfrm>
          <a:prstGeom prst="rect">
            <a:avLst/>
          </a:prstGeom>
        </p:spPr>
      </p:pic>
      <p:pic>
        <p:nvPicPr>
          <p:cNvPr id="6" name="Picture 5" descr="Cooper TR1000 Drilling Rig">
            <a:extLst>
              <a:ext uri="{FF2B5EF4-FFF2-40B4-BE49-F238E27FC236}">
                <a16:creationId xmlns:a16="http://schemas.microsoft.com/office/drawing/2014/main" id="{97F50427-560B-E404-3AB2-550B05D65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"/>
            <a:ext cx="6215137" cy="464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1FF93B-8079-639B-5E49-B5DE90E8F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909" y="4495800"/>
            <a:ext cx="3602189" cy="24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1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BE8351-1743-33CB-C655-33D83C1DD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5943600" cy="4137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9D939-A5B0-9A6D-3C73-435299D052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5600" y="24581"/>
            <a:ext cx="4956436" cy="495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1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9DD9-2058-49BD-B6AE-888C25B3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0ED7-EF23-4A67-913E-D913AE78A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Drilled but uncompleted wells by regions</a:t>
            </a:r>
          </a:p>
          <a:p>
            <a:pPr lvl="1"/>
            <a:r>
              <a:rPr lang="en-US" dirty="0"/>
              <a:t>Sample should start after 2012 (multi-pad drilling)</a:t>
            </a:r>
          </a:p>
          <a:p>
            <a:pPr lvl="1"/>
            <a:r>
              <a:rPr lang="en-US" dirty="0"/>
              <a:t>DUCs grouped by region - should produce mostly oil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3F087-6E7D-0996-8D32-C87B06D1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40" y="2641456"/>
            <a:ext cx="509442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39B04A-949B-FA86-193F-F8D8C73D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9" y="2675869"/>
            <a:ext cx="5882795" cy="34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0591"/>
      </p:ext>
    </p:extLst>
  </p:cSld>
  <p:clrMapOvr>
    <a:masterClrMapping/>
  </p:clrMapOvr>
</p:sld>
</file>

<file path=ppt/theme/theme1.xml><?xml version="1.0" encoding="utf-8"?>
<a:theme xmlns:a="http://schemas.openxmlformats.org/drawingml/2006/main" name="Grey Green MBA El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lder_times new roman fo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70FA4164B094189CCAD9471D77BF2" ma:contentTypeVersion="15" ma:contentTypeDescription="Create a new document." ma:contentTypeScope="" ma:versionID="27d5ddb3053115ea8e059215e5ecdc78">
  <xsd:schema xmlns:xsd="http://www.w3.org/2001/XMLSchema" xmlns:xs="http://www.w3.org/2001/XMLSchema" xmlns:p="http://schemas.microsoft.com/office/2006/metadata/properties" xmlns:ns2="86849a72-f196-4b6f-b43c-d8a85dc05068" xmlns:ns3="1faf0e9e-2fad-489b-aab0-9edf4e792400" targetNamespace="http://schemas.microsoft.com/office/2006/metadata/properties" ma:root="true" ma:fieldsID="3e4b64159e29843846e491713e69d78a" ns2:_="" ns3:_="">
    <xsd:import namespace="86849a72-f196-4b6f-b43c-d8a85dc05068"/>
    <xsd:import namespace="1faf0e9e-2fad-489b-aab0-9edf4e792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49a72-f196-4b6f-b43c-d8a85dc05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7310ada-04f1-49d1-83c9-5a60708465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f0e9e-2fad-489b-aab0-9edf4e7924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903546e-53a9-4276-8eec-b97d10665c62}" ma:internalName="TaxCatchAll" ma:showField="CatchAllData" ma:web="1faf0e9e-2fad-489b-aab0-9edf4e792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849a72-f196-4b6f-b43c-d8a85dc05068">
      <Terms xmlns="http://schemas.microsoft.com/office/infopath/2007/PartnerControls"/>
    </lcf76f155ced4ddcb4097134ff3c332f>
    <TaxCatchAll xmlns="1faf0e9e-2fad-489b-aab0-9edf4e792400" xsi:nil="true"/>
  </documentManagement>
</p:properties>
</file>

<file path=customXml/itemProps1.xml><?xml version="1.0" encoding="utf-8"?>
<ds:datastoreItem xmlns:ds="http://schemas.openxmlformats.org/officeDocument/2006/customXml" ds:itemID="{A9A26B18-56A8-4CC8-B867-65E004A591A1}"/>
</file>

<file path=customXml/itemProps2.xml><?xml version="1.0" encoding="utf-8"?>
<ds:datastoreItem xmlns:ds="http://schemas.openxmlformats.org/officeDocument/2006/customXml" ds:itemID="{20C85347-6643-4E71-B201-D725C0E9BAAF}"/>
</file>

<file path=customXml/itemProps3.xml><?xml version="1.0" encoding="utf-8"?>
<ds:datastoreItem xmlns:ds="http://schemas.openxmlformats.org/officeDocument/2006/customXml" ds:itemID="{3652FBC7-F420-4DA1-88F1-05F5E9DE2779}"/>
</file>

<file path=docProps/app.xml><?xml version="1.0" encoding="utf-8"?>
<Properties xmlns="http://schemas.openxmlformats.org/officeDocument/2006/extended-properties" xmlns:vt="http://schemas.openxmlformats.org/officeDocument/2006/docPropsVTypes">
  <Template>T_sample_plain_grey_green</Template>
  <TotalTime>0</TotalTime>
  <Words>1502</Words>
  <Application>Microsoft Office PowerPoint</Application>
  <PresentationFormat>Widescreen</PresentationFormat>
  <Paragraphs>158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Times New Roman</vt:lpstr>
      <vt:lpstr>Cambria Math</vt:lpstr>
      <vt:lpstr>Arial</vt:lpstr>
      <vt:lpstr>Grey Green MBA Elder</vt:lpstr>
      <vt:lpstr>Drilling and DUCs in the Permian Basin</vt:lpstr>
      <vt:lpstr>Contributions</vt:lpstr>
      <vt:lpstr>Oil Uncertainty - Theory and Evidence</vt:lpstr>
      <vt:lpstr>Data and Sample</vt:lpstr>
      <vt:lpstr>Results </vt:lpstr>
      <vt:lpstr>Domestic Energy Extraction</vt:lpstr>
      <vt:lpstr>PowerPoint Presentation</vt:lpstr>
      <vt:lpstr>PowerPoint Presentation</vt:lpstr>
      <vt:lpstr>PowerPoint Presentation</vt:lpstr>
      <vt:lpstr>PowerPoint Presentation</vt:lpstr>
      <vt:lpstr>Oil Prices and Drilling Rigs during Covid</vt:lpstr>
      <vt:lpstr>PowerPoint Presentation</vt:lpstr>
      <vt:lpstr>PowerPoint Presentation</vt:lpstr>
      <vt:lpstr>Empirical Model</vt:lpstr>
      <vt:lpstr>PowerPoint Presentation</vt:lpstr>
      <vt:lpstr>PowerPoint Presentation</vt:lpstr>
      <vt:lpstr>Tests of Robustness</vt:lpstr>
      <vt:lpstr>PowerPoint Presentation</vt:lpstr>
      <vt:lpstr>PowerPoint Presentation</vt:lpstr>
      <vt:lpstr>PowerPoint Presentation</vt:lpstr>
      <vt:lpstr>PowerPoint Presentation</vt:lpstr>
      <vt:lpstr>Conclusions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2022-03-05T15:13:33Z</dcterms:created>
  <dcterms:modified xsi:type="dcterms:W3CDTF">2024-08-08T17:17:27Z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0x010100DBB70FA4164B094189CCAD9471D77BF2</vt:lpwstr>
  </property>
</Properties>
</file>