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entation.xml" ContentType="application/vnd.openxmlformats-officedocument.presentationml.presentation.main+xml"/>
  <Override PartName="/ppt/notesSlides/notesSlide21.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12.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notesSlides/notesSlide13.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660" r:id="rId2"/>
  </p:sldMasterIdLst>
  <p:notesMasterIdLst>
    <p:notesMasterId r:id="rId45"/>
  </p:notesMasterIdLst>
  <p:handoutMasterIdLst>
    <p:handoutMasterId r:id="rId46"/>
  </p:handoutMasterIdLst>
  <p:sldIdLst>
    <p:sldId id="594" r:id="rId3"/>
    <p:sldId id="596" r:id="rId4"/>
    <p:sldId id="600" r:id="rId5"/>
    <p:sldId id="642" r:id="rId6"/>
    <p:sldId id="601" r:id="rId7"/>
    <p:sldId id="585" r:id="rId8"/>
    <p:sldId id="545" r:id="rId9"/>
    <p:sldId id="590" r:id="rId10"/>
    <p:sldId id="606" r:id="rId11"/>
    <p:sldId id="586" r:id="rId12"/>
    <p:sldId id="546" r:id="rId13"/>
    <p:sldId id="548" r:id="rId14"/>
    <p:sldId id="610" r:id="rId15"/>
    <p:sldId id="608" r:id="rId16"/>
    <p:sldId id="612" r:id="rId17"/>
    <p:sldId id="587" r:id="rId18"/>
    <p:sldId id="549" r:id="rId19"/>
    <p:sldId id="613" r:id="rId20"/>
    <p:sldId id="570" r:id="rId21"/>
    <p:sldId id="621" r:id="rId22"/>
    <p:sldId id="588" r:id="rId23"/>
    <p:sldId id="562" r:id="rId24"/>
    <p:sldId id="623" r:id="rId25"/>
    <p:sldId id="564" r:id="rId26"/>
    <p:sldId id="624" r:id="rId27"/>
    <p:sldId id="625" r:id="rId28"/>
    <p:sldId id="626" r:id="rId29"/>
    <p:sldId id="627" r:id="rId30"/>
    <p:sldId id="566" r:id="rId31"/>
    <p:sldId id="567" r:id="rId32"/>
    <p:sldId id="629" r:id="rId33"/>
    <p:sldId id="568" r:id="rId34"/>
    <p:sldId id="630" r:id="rId35"/>
    <p:sldId id="632" r:id="rId36"/>
    <p:sldId id="569" r:id="rId37"/>
    <p:sldId id="571" r:id="rId38"/>
    <p:sldId id="633" r:id="rId39"/>
    <p:sldId id="634" r:id="rId40"/>
    <p:sldId id="635" r:id="rId41"/>
    <p:sldId id="574" r:id="rId42"/>
    <p:sldId id="575" r:id="rId43"/>
    <p:sldId id="618" r:id="rId4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6580"/>
    <a:srgbClr val="0000FF"/>
    <a:srgbClr val="FF66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056" autoAdjust="0"/>
    <p:restoredTop sz="95940" autoAdjust="0"/>
  </p:normalViewPr>
  <p:slideViewPr>
    <p:cSldViewPr>
      <p:cViewPr>
        <p:scale>
          <a:sx n="140" d="100"/>
          <a:sy n="140" d="100"/>
        </p:scale>
        <p:origin x="1048" y="1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3" Type="http://schemas.openxmlformats.org/officeDocument/2006/relationships/customXml" Target="../customXml/item3.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customXml" Target="../customXml/item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customXml" Target="../customXml/item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handoutMaster" Target="handoutMasters/handoutMaster1.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DA333A5F-7760-48DF-89E8-234CAEA0331C}" type="datetimeFigureOut">
              <a:rPr lang="en-US" smtClean="0"/>
              <a:t>8/3/24</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A899530-9C42-47C7-8A14-3469374AEF8D}" type="slidenum">
              <a:rPr lang="en-US" smtClean="0"/>
              <a:t>‹#›</a:t>
            </a:fld>
            <a:endParaRPr lang="en-US"/>
          </a:p>
        </p:txBody>
      </p:sp>
    </p:spTree>
    <p:extLst>
      <p:ext uri="{BB962C8B-B14F-4D97-AF65-F5344CB8AC3E}">
        <p14:creationId xmlns:p14="http://schemas.microsoft.com/office/powerpoint/2010/main" val="2068637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2BFB9CD-3070-4886-9CCA-6A631794AAE1}" type="datetimeFigureOut">
              <a:rPr lang="en-US" smtClean="0"/>
              <a:t>8/3/24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AFFAAC4-8F85-4796-9BDD-741B5F3F3A8C}" type="slidenum">
              <a:rPr lang="en-US" smtClean="0"/>
              <a:t>‹#›</a:t>
            </a:fld>
            <a:endParaRPr lang="en-US"/>
          </a:p>
        </p:txBody>
      </p:sp>
    </p:spTree>
    <p:extLst>
      <p:ext uri="{BB962C8B-B14F-4D97-AF65-F5344CB8AC3E}">
        <p14:creationId xmlns:p14="http://schemas.microsoft.com/office/powerpoint/2010/main" val="3803223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1</a:t>
            </a:fld>
            <a:endParaRPr lang="en-US"/>
          </a:p>
        </p:txBody>
      </p:sp>
    </p:spTree>
    <p:extLst>
      <p:ext uri="{BB962C8B-B14F-4D97-AF65-F5344CB8AC3E}">
        <p14:creationId xmlns:p14="http://schemas.microsoft.com/office/powerpoint/2010/main" val="19583510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10</a:t>
            </a:fld>
            <a:endParaRPr lang="en-US"/>
          </a:p>
        </p:txBody>
      </p:sp>
    </p:spTree>
    <p:extLst>
      <p:ext uri="{BB962C8B-B14F-4D97-AF65-F5344CB8AC3E}">
        <p14:creationId xmlns:p14="http://schemas.microsoft.com/office/powerpoint/2010/main" val="25872378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11</a:t>
            </a:fld>
            <a:endParaRPr lang="en-US"/>
          </a:p>
        </p:txBody>
      </p:sp>
    </p:spTree>
    <p:extLst>
      <p:ext uri="{BB962C8B-B14F-4D97-AF65-F5344CB8AC3E}">
        <p14:creationId xmlns:p14="http://schemas.microsoft.com/office/powerpoint/2010/main" val="2095472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12</a:t>
            </a:fld>
            <a:endParaRPr lang="en-US"/>
          </a:p>
        </p:txBody>
      </p:sp>
    </p:spTree>
    <p:extLst>
      <p:ext uri="{BB962C8B-B14F-4D97-AF65-F5344CB8AC3E}">
        <p14:creationId xmlns:p14="http://schemas.microsoft.com/office/powerpoint/2010/main" val="30617384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13</a:t>
            </a:fld>
            <a:endParaRPr lang="en-US"/>
          </a:p>
        </p:txBody>
      </p:sp>
    </p:spTree>
    <p:extLst>
      <p:ext uri="{BB962C8B-B14F-4D97-AF65-F5344CB8AC3E}">
        <p14:creationId xmlns:p14="http://schemas.microsoft.com/office/powerpoint/2010/main" val="37231936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14</a:t>
            </a:fld>
            <a:endParaRPr lang="en-US"/>
          </a:p>
        </p:txBody>
      </p:sp>
    </p:spTree>
    <p:extLst>
      <p:ext uri="{BB962C8B-B14F-4D97-AF65-F5344CB8AC3E}">
        <p14:creationId xmlns:p14="http://schemas.microsoft.com/office/powerpoint/2010/main" val="42640085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15</a:t>
            </a:fld>
            <a:endParaRPr lang="en-US"/>
          </a:p>
        </p:txBody>
      </p:sp>
    </p:spTree>
    <p:extLst>
      <p:ext uri="{BB962C8B-B14F-4D97-AF65-F5344CB8AC3E}">
        <p14:creationId xmlns:p14="http://schemas.microsoft.com/office/powerpoint/2010/main" val="36218323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16</a:t>
            </a:fld>
            <a:endParaRPr lang="en-US"/>
          </a:p>
        </p:txBody>
      </p:sp>
    </p:spTree>
    <p:extLst>
      <p:ext uri="{BB962C8B-B14F-4D97-AF65-F5344CB8AC3E}">
        <p14:creationId xmlns:p14="http://schemas.microsoft.com/office/powerpoint/2010/main" val="30835334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17</a:t>
            </a:fld>
            <a:endParaRPr lang="en-US"/>
          </a:p>
        </p:txBody>
      </p:sp>
    </p:spTree>
    <p:extLst>
      <p:ext uri="{BB962C8B-B14F-4D97-AF65-F5344CB8AC3E}">
        <p14:creationId xmlns:p14="http://schemas.microsoft.com/office/powerpoint/2010/main" val="30417658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18</a:t>
            </a:fld>
            <a:endParaRPr lang="en-US"/>
          </a:p>
        </p:txBody>
      </p:sp>
    </p:spTree>
    <p:extLst>
      <p:ext uri="{BB962C8B-B14F-4D97-AF65-F5344CB8AC3E}">
        <p14:creationId xmlns:p14="http://schemas.microsoft.com/office/powerpoint/2010/main" val="5151509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19</a:t>
            </a:fld>
            <a:endParaRPr lang="en-US"/>
          </a:p>
        </p:txBody>
      </p:sp>
    </p:spTree>
    <p:extLst>
      <p:ext uri="{BB962C8B-B14F-4D97-AF65-F5344CB8AC3E}">
        <p14:creationId xmlns:p14="http://schemas.microsoft.com/office/powerpoint/2010/main" val="675368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2</a:t>
            </a:fld>
            <a:endParaRPr lang="en-US"/>
          </a:p>
        </p:txBody>
      </p:sp>
    </p:spTree>
    <p:extLst>
      <p:ext uri="{BB962C8B-B14F-4D97-AF65-F5344CB8AC3E}">
        <p14:creationId xmlns:p14="http://schemas.microsoft.com/office/powerpoint/2010/main" val="992832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21</a:t>
            </a:fld>
            <a:endParaRPr lang="en-US"/>
          </a:p>
        </p:txBody>
      </p:sp>
    </p:spTree>
    <p:extLst>
      <p:ext uri="{BB962C8B-B14F-4D97-AF65-F5344CB8AC3E}">
        <p14:creationId xmlns:p14="http://schemas.microsoft.com/office/powerpoint/2010/main" val="18169199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22</a:t>
            </a:fld>
            <a:endParaRPr lang="en-US"/>
          </a:p>
        </p:txBody>
      </p:sp>
    </p:spTree>
    <p:extLst>
      <p:ext uri="{BB962C8B-B14F-4D97-AF65-F5344CB8AC3E}">
        <p14:creationId xmlns:p14="http://schemas.microsoft.com/office/powerpoint/2010/main" val="7891823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24</a:t>
            </a:fld>
            <a:endParaRPr lang="en-US"/>
          </a:p>
        </p:txBody>
      </p:sp>
    </p:spTree>
    <p:extLst>
      <p:ext uri="{BB962C8B-B14F-4D97-AF65-F5344CB8AC3E}">
        <p14:creationId xmlns:p14="http://schemas.microsoft.com/office/powerpoint/2010/main" val="12501919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29</a:t>
            </a:fld>
            <a:endParaRPr lang="en-US"/>
          </a:p>
        </p:txBody>
      </p:sp>
    </p:spTree>
    <p:extLst>
      <p:ext uri="{BB962C8B-B14F-4D97-AF65-F5344CB8AC3E}">
        <p14:creationId xmlns:p14="http://schemas.microsoft.com/office/powerpoint/2010/main" val="25813590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30</a:t>
            </a:fld>
            <a:endParaRPr lang="en-US"/>
          </a:p>
        </p:txBody>
      </p:sp>
    </p:spTree>
    <p:extLst>
      <p:ext uri="{BB962C8B-B14F-4D97-AF65-F5344CB8AC3E}">
        <p14:creationId xmlns:p14="http://schemas.microsoft.com/office/powerpoint/2010/main" val="42498050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32</a:t>
            </a:fld>
            <a:endParaRPr lang="en-US"/>
          </a:p>
        </p:txBody>
      </p:sp>
    </p:spTree>
    <p:extLst>
      <p:ext uri="{BB962C8B-B14F-4D97-AF65-F5344CB8AC3E}">
        <p14:creationId xmlns:p14="http://schemas.microsoft.com/office/powerpoint/2010/main" val="6728552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35</a:t>
            </a:fld>
            <a:endParaRPr lang="en-US"/>
          </a:p>
        </p:txBody>
      </p:sp>
    </p:spTree>
    <p:extLst>
      <p:ext uri="{BB962C8B-B14F-4D97-AF65-F5344CB8AC3E}">
        <p14:creationId xmlns:p14="http://schemas.microsoft.com/office/powerpoint/2010/main" val="11487301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36</a:t>
            </a:fld>
            <a:endParaRPr lang="en-US"/>
          </a:p>
        </p:txBody>
      </p:sp>
    </p:spTree>
    <p:extLst>
      <p:ext uri="{BB962C8B-B14F-4D97-AF65-F5344CB8AC3E}">
        <p14:creationId xmlns:p14="http://schemas.microsoft.com/office/powerpoint/2010/main" val="27064091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40</a:t>
            </a:fld>
            <a:endParaRPr lang="en-US"/>
          </a:p>
        </p:txBody>
      </p:sp>
    </p:spTree>
    <p:extLst>
      <p:ext uri="{BB962C8B-B14F-4D97-AF65-F5344CB8AC3E}">
        <p14:creationId xmlns:p14="http://schemas.microsoft.com/office/powerpoint/2010/main" val="11926878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41</a:t>
            </a:fld>
            <a:endParaRPr lang="en-US"/>
          </a:p>
        </p:txBody>
      </p:sp>
    </p:spTree>
    <p:extLst>
      <p:ext uri="{BB962C8B-B14F-4D97-AF65-F5344CB8AC3E}">
        <p14:creationId xmlns:p14="http://schemas.microsoft.com/office/powerpoint/2010/main" val="3125214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3</a:t>
            </a:fld>
            <a:endParaRPr lang="en-US"/>
          </a:p>
        </p:txBody>
      </p:sp>
    </p:spTree>
    <p:extLst>
      <p:ext uri="{BB962C8B-B14F-4D97-AF65-F5344CB8AC3E}">
        <p14:creationId xmlns:p14="http://schemas.microsoft.com/office/powerpoint/2010/main" val="325782922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42</a:t>
            </a:fld>
            <a:endParaRPr lang="en-US"/>
          </a:p>
        </p:txBody>
      </p:sp>
    </p:spTree>
    <p:extLst>
      <p:ext uri="{BB962C8B-B14F-4D97-AF65-F5344CB8AC3E}">
        <p14:creationId xmlns:p14="http://schemas.microsoft.com/office/powerpoint/2010/main" val="3541524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4</a:t>
            </a:fld>
            <a:endParaRPr lang="en-US"/>
          </a:p>
        </p:txBody>
      </p:sp>
    </p:spTree>
    <p:extLst>
      <p:ext uri="{BB962C8B-B14F-4D97-AF65-F5344CB8AC3E}">
        <p14:creationId xmlns:p14="http://schemas.microsoft.com/office/powerpoint/2010/main" val="4027987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5</a:t>
            </a:fld>
            <a:endParaRPr lang="en-US"/>
          </a:p>
        </p:txBody>
      </p:sp>
    </p:spTree>
    <p:extLst>
      <p:ext uri="{BB962C8B-B14F-4D97-AF65-F5344CB8AC3E}">
        <p14:creationId xmlns:p14="http://schemas.microsoft.com/office/powerpoint/2010/main" val="42197775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6</a:t>
            </a:fld>
            <a:endParaRPr lang="en-US"/>
          </a:p>
        </p:txBody>
      </p:sp>
    </p:spTree>
    <p:extLst>
      <p:ext uri="{BB962C8B-B14F-4D97-AF65-F5344CB8AC3E}">
        <p14:creationId xmlns:p14="http://schemas.microsoft.com/office/powerpoint/2010/main" val="20981598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7</a:t>
            </a:fld>
            <a:endParaRPr lang="en-US"/>
          </a:p>
        </p:txBody>
      </p:sp>
    </p:spTree>
    <p:extLst>
      <p:ext uri="{BB962C8B-B14F-4D97-AF65-F5344CB8AC3E}">
        <p14:creationId xmlns:p14="http://schemas.microsoft.com/office/powerpoint/2010/main" val="2215877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8</a:t>
            </a:fld>
            <a:endParaRPr lang="en-US"/>
          </a:p>
        </p:txBody>
      </p:sp>
    </p:spTree>
    <p:extLst>
      <p:ext uri="{BB962C8B-B14F-4D97-AF65-F5344CB8AC3E}">
        <p14:creationId xmlns:p14="http://schemas.microsoft.com/office/powerpoint/2010/main" val="11690108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FAAC4-8F85-4796-9BDD-741B5F3F3A8C}" type="slidenum">
              <a:rPr lang="en-US" smtClean="0"/>
              <a:t>9</a:t>
            </a:fld>
            <a:endParaRPr lang="en-US"/>
          </a:p>
        </p:txBody>
      </p:sp>
    </p:spTree>
    <p:extLst>
      <p:ext uri="{BB962C8B-B14F-4D97-AF65-F5344CB8AC3E}">
        <p14:creationId xmlns:p14="http://schemas.microsoft.com/office/powerpoint/2010/main" val="2535226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4343400"/>
            <a:ext cx="7086600" cy="1752600"/>
          </a:xfrm>
        </p:spPr>
        <p:txBody>
          <a:bodyPr>
            <a:normAutofit/>
          </a:bodyPr>
          <a:lstStyle>
            <a:lvl1pPr marL="0" indent="0" algn="r" defTabSz="914400" rtl="0" eaLnBrk="1" latinLnBrk="0" hangingPunct="1">
              <a:lnSpc>
                <a:spcPct val="150000"/>
              </a:lnSpc>
              <a:spcBef>
                <a:spcPts val="0"/>
              </a:spcBef>
              <a:spcAft>
                <a:spcPts val="0"/>
              </a:spcAft>
              <a:buFont typeface="Arial" pitchFamily="34" charset="0"/>
              <a:buNone/>
              <a:defRPr lang="en-US" sz="2600" b="0" kern="1200" cap="none" spc="120" baseline="0" dirty="0">
                <a:solidFill>
                  <a:schemeClr val="tx2"/>
                </a:solidFill>
                <a:latin typeface="Garamond" panose="02020404030301010803" pitchFamily="18" charset="0"/>
                <a:ea typeface="+mn-ea"/>
                <a:cs typeface="Times New Roman"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r>
              <a:rPr lang="en-US"/>
              <a:t>13 August 2024</a:t>
            </a:r>
            <a:endParaRPr lang="en-US" dirty="0"/>
          </a:p>
        </p:txBody>
      </p:sp>
      <p:sp>
        <p:nvSpPr>
          <p:cNvPr id="5" name="Footer Placeholder 4"/>
          <p:cNvSpPr>
            <a:spLocks noGrp="1"/>
          </p:cNvSpPr>
          <p:nvPr>
            <p:ph type="ftr" sz="quarter" idx="11"/>
          </p:nvPr>
        </p:nvSpPr>
        <p:spPr/>
        <p:txBody>
          <a:bodyPr/>
          <a:lstStyle/>
          <a:p>
            <a:r>
              <a:rPr lang="en-US"/>
              <a:t>Cai, Frijns, and Webb</a:t>
            </a:r>
          </a:p>
        </p:txBody>
      </p:sp>
      <p:sp>
        <p:nvSpPr>
          <p:cNvPr id="6" name="Slide Number Placeholder 5"/>
          <p:cNvSpPr>
            <a:spLocks noGrp="1"/>
          </p:cNvSpPr>
          <p:nvPr>
            <p:ph type="sldNum" sz="quarter" idx="12"/>
          </p:nvPr>
        </p:nvSpPr>
        <p:spPr/>
        <p:txBody>
          <a:bodyPr/>
          <a:lstStyle>
            <a:lvl1pPr>
              <a:defRPr/>
            </a:lvl1pPr>
          </a:lstStyle>
          <a:p>
            <a:fld id="{1F6354D3-FB4D-4B2D-BDEC-EA7050F21127}" type="slidenum">
              <a:rPr lang="en-US" smtClean="0"/>
              <a:pPr/>
              <a:t>‹#›</a:t>
            </a:fld>
            <a:endParaRPr lang="en-US" dirty="0"/>
          </a:p>
        </p:txBody>
      </p:sp>
      <p:sp>
        <p:nvSpPr>
          <p:cNvPr id="8" name="Rectangle 7"/>
          <p:cNvSpPr/>
          <p:nvPr userDrawn="1"/>
        </p:nvSpPr>
        <p:spPr>
          <a:xfrm>
            <a:off x="381000" y="1295400"/>
            <a:ext cx="8534400" cy="152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9037320" y="0"/>
            <a:ext cx="91440" cy="5486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33400" y="381000"/>
            <a:ext cx="7620000" cy="3886199"/>
          </a:xfrm>
        </p:spPr>
        <p:txBody>
          <a:bodyPr>
            <a:normAutofit/>
          </a:bodyPr>
          <a:lstStyle>
            <a:lvl1pPr algn="l" defTabSz="914400" rtl="0" eaLnBrk="1" latinLnBrk="0" hangingPunct="1">
              <a:lnSpc>
                <a:spcPct val="150000"/>
              </a:lnSpc>
              <a:spcBef>
                <a:spcPct val="0"/>
              </a:spcBef>
              <a:buNone/>
              <a:defRPr lang="en-US" sz="4000" b="1" kern="1200" cap="none" spc="-80" baseline="0" dirty="0">
                <a:solidFill>
                  <a:schemeClr val="tx1"/>
                </a:solidFill>
                <a:effectLst>
                  <a:outerShdw blurRad="38100" dist="38100" dir="2700000" algn="tl">
                    <a:srgbClr val="000000">
                      <a:alpha val="43137"/>
                    </a:srgbClr>
                  </a:outerShdw>
                </a:effectLst>
                <a:latin typeface="Garamond" panose="02020404030301010803" pitchFamily="18" charset="0"/>
                <a:ea typeface="+mj-ea"/>
                <a:cs typeface="Times New Roman" pitchFamily="18" charset="0"/>
              </a:defRPr>
            </a:lvl1pPr>
          </a:lstStyle>
          <a:p>
            <a:r>
              <a:rPr lang="en-US" dirty="0"/>
              <a:t>Click to edit Master title style</a:t>
            </a:r>
          </a:p>
        </p:txBody>
      </p:sp>
      <p:sp>
        <p:nvSpPr>
          <p:cNvPr id="9" name="Rectangle 8"/>
          <p:cNvSpPr/>
          <p:nvPr userDrawn="1"/>
        </p:nvSpPr>
        <p:spPr>
          <a:xfrm>
            <a:off x="9042400" y="4648200"/>
            <a:ext cx="91440" cy="22098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6188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a:t>13 August 2024</a:t>
            </a:r>
            <a:endParaRPr lang="en-US" dirty="0"/>
          </a:p>
        </p:txBody>
      </p:sp>
      <p:sp>
        <p:nvSpPr>
          <p:cNvPr id="5" name="Footer Placeholder 4"/>
          <p:cNvSpPr>
            <a:spLocks noGrp="1"/>
          </p:cNvSpPr>
          <p:nvPr>
            <p:ph type="ftr" sz="quarter" idx="11"/>
          </p:nvPr>
        </p:nvSpPr>
        <p:spPr/>
        <p:txBody>
          <a:bodyPr/>
          <a:lstStyle/>
          <a:p>
            <a:r>
              <a:rPr lang="en-US"/>
              <a:t>Cai, Frijns, and Webb</a:t>
            </a:r>
          </a:p>
        </p:txBody>
      </p:sp>
      <p:sp>
        <p:nvSpPr>
          <p:cNvPr id="6" name="Slide Number Placeholder 5"/>
          <p:cNvSpPr>
            <a:spLocks noGrp="1"/>
          </p:cNvSpPr>
          <p:nvPr>
            <p:ph type="sldNum" sz="quarter" idx="12"/>
          </p:nvPr>
        </p:nvSpPr>
        <p:spPr/>
        <p:txBody>
          <a:bodyPr/>
          <a:lstStyle>
            <a:lvl1pPr>
              <a:defRPr/>
            </a:lvl1pPr>
          </a:lstStyle>
          <a:p>
            <a:fld id="{1F6354D3-FB4D-4B2D-BDEC-EA7050F21127}" type="slidenum">
              <a:rPr lang="en-US" smtClean="0"/>
              <a:pPr/>
              <a:t>‹#›</a:t>
            </a:fld>
            <a:endParaRPr lang="en-US" dirty="0"/>
          </a:p>
        </p:txBody>
      </p:sp>
    </p:spTree>
    <p:extLst>
      <p:ext uri="{BB962C8B-B14F-4D97-AF65-F5344CB8AC3E}">
        <p14:creationId xmlns:p14="http://schemas.microsoft.com/office/powerpoint/2010/main" val="1208804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defRPr/>
            </a:lvl1pPr>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lvl1pPr>
              <a:defRPr/>
            </a:lvl1pPr>
            <a:lvl2pPr>
              <a:defRPr/>
            </a:lvl2pPr>
            <a:lvl3pPr>
              <a:defRPr/>
            </a:lvl3pPr>
            <a:lvl4pPr>
              <a:defRPr/>
            </a:lvl4pPr>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a:t>13 August 2024</a:t>
            </a:r>
            <a:endParaRPr lang="en-US" dirty="0"/>
          </a:p>
        </p:txBody>
      </p:sp>
      <p:sp>
        <p:nvSpPr>
          <p:cNvPr id="5" name="Footer Placeholder 4"/>
          <p:cNvSpPr>
            <a:spLocks noGrp="1"/>
          </p:cNvSpPr>
          <p:nvPr>
            <p:ph type="ftr" sz="quarter" idx="11"/>
          </p:nvPr>
        </p:nvSpPr>
        <p:spPr/>
        <p:txBody>
          <a:bodyPr/>
          <a:lstStyle/>
          <a:p>
            <a:r>
              <a:rPr lang="en-US"/>
              <a:t>Cai, Frijns, and Webb</a:t>
            </a:r>
          </a:p>
        </p:txBody>
      </p:sp>
      <p:sp>
        <p:nvSpPr>
          <p:cNvPr id="6" name="Slide Number Placeholder 5"/>
          <p:cNvSpPr>
            <a:spLocks noGrp="1"/>
          </p:cNvSpPr>
          <p:nvPr>
            <p:ph type="sldNum" sz="quarter" idx="12"/>
          </p:nvPr>
        </p:nvSpPr>
        <p:spPr/>
        <p:txBody>
          <a:bodyPr/>
          <a:lstStyle>
            <a:lvl1pPr>
              <a:defRPr/>
            </a:lvl1pPr>
          </a:lstStyle>
          <a:p>
            <a:fld id="{1F6354D3-FB4D-4B2D-BDEC-EA7050F21127}" type="slidenum">
              <a:rPr lang="en-US" smtClean="0"/>
              <a:pPr/>
              <a:t>‹#›</a:t>
            </a:fld>
            <a:endParaRPr lang="en-US" dirty="0"/>
          </a:p>
        </p:txBody>
      </p:sp>
    </p:spTree>
    <p:extLst>
      <p:ext uri="{BB962C8B-B14F-4D97-AF65-F5344CB8AC3E}">
        <p14:creationId xmlns:p14="http://schemas.microsoft.com/office/powerpoint/2010/main" val="1450001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a:t>13 August 2024</a:t>
            </a:r>
          </a:p>
        </p:txBody>
      </p:sp>
      <p:sp>
        <p:nvSpPr>
          <p:cNvPr id="5" name="Footer Placeholder 4"/>
          <p:cNvSpPr>
            <a:spLocks noGrp="1"/>
          </p:cNvSpPr>
          <p:nvPr>
            <p:ph type="ftr" sz="quarter" idx="11"/>
          </p:nvPr>
        </p:nvSpPr>
        <p:spPr/>
        <p:txBody>
          <a:bodyPr/>
          <a:lstStyle/>
          <a:p>
            <a:r>
              <a:rPr lang="en-US"/>
              <a:t>Cai, Frijns, and Webb</a:t>
            </a:r>
          </a:p>
        </p:txBody>
      </p:sp>
      <p:sp>
        <p:nvSpPr>
          <p:cNvPr id="6" name="Slide Number Placeholder 5"/>
          <p:cNvSpPr>
            <a:spLocks noGrp="1"/>
          </p:cNvSpPr>
          <p:nvPr>
            <p:ph type="sldNum" sz="quarter" idx="12"/>
          </p:nvPr>
        </p:nvSpPr>
        <p:spPr/>
        <p:txBody>
          <a:bodyPr/>
          <a:lstStyle/>
          <a:p>
            <a:fld id="{DF4B0BAE-3030-4F2F-B5BC-0E984A1E6925}" type="slidenum">
              <a:rPr lang="en-US" smtClean="0"/>
              <a:t>‹#›</a:t>
            </a:fld>
            <a:endParaRPr lang="en-US"/>
          </a:p>
        </p:txBody>
      </p:sp>
    </p:spTree>
    <p:extLst>
      <p:ext uri="{BB962C8B-B14F-4D97-AF65-F5344CB8AC3E}">
        <p14:creationId xmlns:p14="http://schemas.microsoft.com/office/powerpoint/2010/main" val="3114467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13 August 2024</a:t>
            </a:r>
          </a:p>
        </p:txBody>
      </p:sp>
      <p:sp>
        <p:nvSpPr>
          <p:cNvPr id="5" name="Footer Placeholder 4"/>
          <p:cNvSpPr>
            <a:spLocks noGrp="1"/>
          </p:cNvSpPr>
          <p:nvPr>
            <p:ph type="ftr" sz="quarter" idx="11"/>
          </p:nvPr>
        </p:nvSpPr>
        <p:spPr/>
        <p:txBody>
          <a:bodyPr/>
          <a:lstStyle/>
          <a:p>
            <a:r>
              <a:rPr lang="en-US"/>
              <a:t>Cai, Frijns, and Webb</a:t>
            </a:r>
          </a:p>
        </p:txBody>
      </p:sp>
      <p:sp>
        <p:nvSpPr>
          <p:cNvPr id="6" name="Slide Number Placeholder 5"/>
          <p:cNvSpPr>
            <a:spLocks noGrp="1"/>
          </p:cNvSpPr>
          <p:nvPr>
            <p:ph type="sldNum" sz="quarter" idx="12"/>
          </p:nvPr>
        </p:nvSpPr>
        <p:spPr/>
        <p:txBody>
          <a:bodyPr/>
          <a:lstStyle/>
          <a:p>
            <a:fld id="{DF4B0BAE-3030-4F2F-B5BC-0E984A1E6925}" type="slidenum">
              <a:rPr lang="en-US" smtClean="0"/>
              <a:t>‹#›</a:t>
            </a:fld>
            <a:endParaRPr lang="en-US"/>
          </a:p>
        </p:txBody>
      </p:sp>
    </p:spTree>
    <p:extLst>
      <p:ext uri="{BB962C8B-B14F-4D97-AF65-F5344CB8AC3E}">
        <p14:creationId xmlns:p14="http://schemas.microsoft.com/office/powerpoint/2010/main" val="28100869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13 August 2024</a:t>
            </a:r>
          </a:p>
        </p:txBody>
      </p:sp>
      <p:sp>
        <p:nvSpPr>
          <p:cNvPr id="5" name="Footer Placeholder 4"/>
          <p:cNvSpPr>
            <a:spLocks noGrp="1"/>
          </p:cNvSpPr>
          <p:nvPr>
            <p:ph type="ftr" sz="quarter" idx="11"/>
          </p:nvPr>
        </p:nvSpPr>
        <p:spPr/>
        <p:txBody>
          <a:bodyPr/>
          <a:lstStyle/>
          <a:p>
            <a:r>
              <a:rPr lang="en-US"/>
              <a:t>Cai, Frijns, and Webb</a:t>
            </a:r>
          </a:p>
        </p:txBody>
      </p:sp>
      <p:sp>
        <p:nvSpPr>
          <p:cNvPr id="6" name="Slide Number Placeholder 5"/>
          <p:cNvSpPr>
            <a:spLocks noGrp="1"/>
          </p:cNvSpPr>
          <p:nvPr>
            <p:ph type="sldNum" sz="quarter" idx="12"/>
          </p:nvPr>
        </p:nvSpPr>
        <p:spPr/>
        <p:txBody>
          <a:bodyPr/>
          <a:lstStyle/>
          <a:p>
            <a:fld id="{DF4B0BAE-3030-4F2F-B5BC-0E984A1E6925}" type="slidenum">
              <a:rPr lang="en-US" smtClean="0"/>
              <a:t>‹#›</a:t>
            </a:fld>
            <a:endParaRPr lang="en-US"/>
          </a:p>
        </p:txBody>
      </p:sp>
    </p:spTree>
    <p:extLst>
      <p:ext uri="{BB962C8B-B14F-4D97-AF65-F5344CB8AC3E}">
        <p14:creationId xmlns:p14="http://schemas.microsoft.com/office/powerpoint/2010/main" val="27677542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13 August 2024</a:t>
            </a:r>
          </a:p>
        </p:txBody>
      </p:sp>
      <p:sp>
        <p:nvSpPr>
          <p:cNvPr id="6" name="Footer Placeholder 5"/>
          <p:cNvSpPr>
            <a:spLocks noGrp="1"/>
          </p:cNvSpPr>
          <p:nvPr>
            <p:ph type="ftr" sz="quarter" idx="11"/>
          </p:nvPr>
        </p:nvSpPr>
        <p:spPr/>
        <p:txBody>
          <a:bodyPr/>
          <a:lstStyle/>
          <a:p>
            <a:r>
              <a:rPr lang="en-US"/>
              <a:t>Cai, Frijns, and Webb</a:t>
            </a:r>
          </a:p>
        </p:txBody>
      </p:sp>
      <p:sp>
        <p:nvSpPr>
          <p:cNvPr id="7" name="Slide Number Placeholder 6"/>
          <p:cNvSpPr>
            <a:spLocks noGrp="1"/>
          </p:cNvSpPr>
          <p:nvPr>
            <p:ph type="sldNum" sz="quarter" idx="12"/>
          </p:nvPr>
        </p:nvSpPr>
        <p:spPr/>
        <p:txBody>
          <a:bodyPr/>
          <a:lstStyle/>
          <a:p>
            <a:fld id="{DF4B0BAE-3030-4F2F-B5BC-0E984A1E6925}" type="slidenum">
              <a:rPr lang="en-US" smtClean="0"/>
              <a:t>‹#›</a:t>
            </a:fld>
            <a:endParaRPr lang="en-US"/>
          </a:p>
        </p:txBody>
      </p:sp>
    </p:spTree>
    <p:extLst>
      <p:ext uri="{BB962C8B-B14F-4D97-AF65-F5344CB8AC3E}">
        <p14:creationId xmlns:p14="http://schemas.microsoft.com/office/powerpoint/2010/main" val="1417907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13 August 2024</a:t>
            </a:r>
          </a:p>
        </p:txBody>
      </p:sp>
      <p:sp>
        <p:nvSpPr>
          <p:cNvPr id="8" name="Footer Placeholder 7"/>
          <p:cNvSpPr>
            <a:spLocks noGrp="1"/>
          </p:cNvSpPr>
          <p:nvPr>
            <p:ph type="ftr" sz="quarter" idx="11"/>
          </p:nvPr>
        </p:nvSpPr>
        <p:spPr/>
        <p:txBody>
          <a:bodyPr/>
          <a:lstStyle/>
          <a:p>
            <a:r>
              <a:rPr lang="en-US"/>
              <a:t>Cai, Frijns, and Webb</a:t>
            </a:r>
          </a:p>
        </p:txBody>
      </p:sp>
      <p:sp>
        <p:nvSpPr>
          <p:cNvPr id="9" name="Slide Number Placeholder 8"/>
          <p:cNvSpPr>
            <a:spLocks noGrp="1"/>
          </p:cNvSpPr>
          <p:nvPr>
            <p:ph type="sldNum" sz="quarter" idx="12"/>
          </p:nvPr>
        </p:nvSpPr>
        <p:spPr/>
        <p:txBody>
          <a:bodyPr/>
          <a:lstStyle/>
          <a:p>
            <a:fld id="{DF4B0BAE-3030-4F2F-B5BC-0E984A1E6925}" type="slidenum">
              <a:rPr lang="en-US" smtClean="0"/>
              <a:t>‹#›</a:t>
            </a:fld>
            <a:endParaRPr lang="en-US"/>
          </a:p>
        </p:txBody>
      </p:sp>
    </p:spTree>
    <p:extLst>
      <p:ext uri="{BB962C8B-B14F-4D97-AF65-F5344CB8AC3E}">
        <p14:creationId xmlns:p14="http://schemas.microsoft.com/office/powerpoint/2010/main" val="6681781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13 August 2024</a:t>
            </a:r>
          </a:p>
        </p:txBody>
      </p:sp>
      <p:sp>
        <p:nvSpPr>
          <p:cNvPr id="4" name="Footer Placeholder 3"/>
          <p:cNvSpPr>
            <a:spLocks noGrp="1"/>
          </p:cNvSpPr>
          <p:nvPr>
            <p:ph type="ftr" sz="quarter" idx="11"/>
          </p:nvPr>
        </p:nvSpPr>
        <p:spPr/>
        <p:txBody>
          <a:bodyPr/>
          <a:lstStyle/>
          <a:p>
            <a:r>
              <a:rPr lang="en-US"/>
              <a:t>Cai, Frijns, and Webb</a:t>
            </a:r>
          </a:p>
        </p:txBody>
      </p:sp>
      <p:sp>
        <p:nvSpPr>
          <p:cNvPr id="5" name="Slide Number Placeholder 4"/>
          <p:cNvSpPr>
            <a:spLocks noGrp="1"/>
          </p:cNvSpPr>
          <p:nvPr>
            <p:ph type="sldNum" sz="quarter" idx="12"/>
          </p:nvPr>
        </p:nvSpPr>
        <p:spPr/>
        <p:txBody>
          <a:bodyPr/>
          <a:lstStyle/>
          <a:p>
            <a:fld id="{DF4B0BAE-3030-4F2F-B5BC-0E984A1E6925}" type="slidenum">
              <a:rPr lang="en-US" smtClean="0"/>
              <a:t>‹#›</a:t>
            </a:fld>
            <a:endParaRPr lang="en-US"/>
          </a:p>
        </p:txBody>
      </p:sp>
    </p:spTree>
    <p:extLst>
      <p:ext uri="{BB962C8B-B14F-4D97-AF65-F5344CB8AC3E}">
        <p14:creationId xmlns:p14="http://schemas.microsoft.com/office/powerpoint/2010/main" val="29460265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13 August 2024</a:t>
            </a:r>
          </a:p>
        </p:txBody>
      </p:sp>
      <p:sp>
        <p:nvSpPr>
          <p:cNvPr id="3" name="Footer Placeholder 2"/>
          <p:cNvSpPr>
            <a:spLocks noGrp="1"/>
          </p:cNvSpPr>
          <p:nvPr>
            <p:ph type="ftr" sz="quarter" idx="11"/>
          </p:nvPr>
        </p:nvSpPr>
        <p:spPr/>
        <p:txBody>
          <a:bodyPr/>
          <a:lstStyle/>
          <a:p>
            <a:r>
              <a:rPr lang="en-US"/>
              <a:t>Cai, Frijns, and Webb</a:t>
            </a:r>
          </a:p>
        </p:txBody>
      </p:sp>
      <p:sp>
        <p:nvSpPr>
          <p:cNvPr id="4" name="Slide Number Placeholder 3"/>
          <p:cNvSpPr>
            <a:spLocks noGrp="1"/>
          </p:cNvSpPr>
          <p:nvPr>
            <p:ph type="sldNum" sz="quarter" idx="12"/>
          </p:nvPr>
        </p:nvSpPr>
        <p:spPr/>
        <p:txBody>
          <a:bodyPr/>
          <a:lstStyle/>
          <a:p>
            <a:fld id="{DF4B0BAE-3030-4F2F-B5BC-0E984A1E6925}" type="slidenum">
              <a:rPr lang="en-US" smtClean="0"/>
              <a:t>‹#›</a:t>
            </a:fld>
            <a:endParaRPr lang="en-US"/>
          </a:p>
        </p:txBody>
      </p:sp>
    </p:spTree>
    <p:extLst>
      <p:ext uri="{BB962C8B-B14F-4D97-AF65-F5344CB8AC3E}">
        <p14:creationId xmlns:p14="http://schemas.microsoft.com/office/powerpoint/2010/main" val="2567253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13 August 2024</a:t>
            </a:r>
          </a:p>
        </p:txBody>
      </p:sp>
      <p:sp>
        <p:nvSpPr>
          <p:cNvPr id="6" name="Footer Placeholder 5"/>
          <p:cNvSpPr>
            <a:spLocks noGrp="1"/>
          </p:cNvSpPr>
          <p:nvPr>
            <p:ph type="ftr" sz="quarter" idx="11"/>
          </p:nvPr>
        </p:nvSpPr>
        <p:spPr/>
        <p:txBody>
          <a:bodyPr/>
          <a:lstStyle/>
          <a:p>
            <a:r>
              <a:rPr lang="en-US"/>
              <a:t>Cai, Frijns, and Webb</a:t>
            </a:r>
          </a:p>
        </p:txBody>
      </p:sp>
      <p:sp>
        <p:nvSpPr>
          <p:cNvPr id="7" name="Slide Number Placeholder 6"/>
          <p:cNvSpPr>
            <a:spLocks noGrp="1"/>
          </p:cNvSpPr>
          <p:nvPr>
            <p:ph type="sldNum" sz="quarter" idx="12"/>
          </p:nvPr>
        </p:nvSpPr>
        <p:spPr/>
        <p:txBody>
          <a:bodyPr/>
          <a:lstStyle/>
          <a:p>
            <a:fld id="{DF4B0BAE-3030-4F2F-B5BC-0E984A1E6925}" type="slidenum">
              <a:rPr lang="en-US" smtClean="0"/>
              <a:t>‹#›</a:t>
            </a:fld>
            <a:endParaRPr lang="en-US"/>
          </a:p>
        </p:txBody>
      </p:sp>
    </p:spTree>
    <p:extLst>
      <p:ext uri="{BB962C8B-B14F-4D97-AF65-F5344CB8AC3E}">
        <p14:creationId xmlns:p14="http://schemas.microsoft.com/office/powerpoint/2010/main" val="4176889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Content Placeholder 2"/>
          <p:cNvSpPr>
            <a:spLocks noGrp="1"/>
          </p:cNvSpPr>
          <p:nvPr>
            <p:ph idx="1"/>
          </p:nvPr>
        </p:nvSpPr>
        <p:spPr/>
        <p:txBody>
          <a:bodyPr/>
          <a:lstStyle>
            <a:lvl1pPr>
              <a:spcBef>
                <a:spcPts val="0"/>
              </a:spcBef>
              <a:spcAft>
                <a:spcPts val="600"/>
              </a:spcAft>
              <a:defRPr/>
            </a:lvl1pPr>
            <a:lvl2pPr>
              <a:spcBef>
                <a:spcPts val="0"/>
              </a:spcBef>
              <a:spcAft>
                <a:spcPts val="600"/>
              </a:spcAft>
              <a:defRPr sz="2800">
                <a:solidFill>
                  <a:srgbClr val="0070C0"/>
                </a:solidFill>
              </a:defRPr>
            </a:lvl2pPr>
            <a:lvl3pPr>
              <a:spcBef>
                <a:spcPts val="600"/>
              </a:spcBef>
              <a:spcAft>
                <a:spcPts val="600"/>
              </a:spcAft>
              <a:defRPr sz="2800">
                <a:solidFill>
                  <a:schemeClr val="accent4">
                    <a:lumMod val="75000"/>
                  </a:schemeClr>
                </a:solidFill>
              </a:defRPr>
            </a:lvl3pPr>
            <a:lvl4pPr>
              <a:spcBef>
                <a:spcPts val="600"/>
              </a:spcBef>
              <a:spcAft>
                <a:spcPts val="600"/>
              </a:spcAft>
              <a:defRPr sz="2800">
                <a:solidFill>
                  <a:srgbClr val="0000FF"/>
                </a:solidFill>
              </a:defRPr>
            </a:lvl4pPr>
            <a:lvl5pPr>
              <a:spcBef>
                <a:spcPts val="600"/>
              </a:spcBef>
              <a:spcAft>
                <a:spcPts val="600"/>
              </a:spcAft>
              <a:defRPr sz="2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r>
              <a:rPr lang="en-US"/>
              <a:t>13 August 2024</a:t>
            </a:r>
            <a:endParaRPr lang="en-US" dirty="0"/>
          </a:p>
        </p:txBody>
      </p:sp>
      <p:sp>
        <p:nvSpPr>
          <p:cNvPr id="5" name="Footer Placeholder 4"/>
          <p:cNvSpPr>
            <a:spLocks noGrp="1"/>
          </p:cNvSpPr>
          <p:nvPr>
            <p:ph type="ftr" sz="quarter" idx="11"/>
          </p:nvPr>
        </p:nvSpPr>
        <p:spPr/>
        <p:txBody>
          <a:bodyPr/>
          <a:lstStyle/>
          <a:p>
            <a:r>
              <a:rPr lang="en-US"/>
              <a:t>Cai, Frijns, and Webb</a:t>
            </a:r>
          </a:p>
        </p:txBody>
      </p:sp>
      <p:sp>
        <p:nvSpPr>
          <p:cNvPr id="6" name="Slide Number Placeholder 5"/>
          <p:cNvSpPr>
            <a:spLocks noGrp="1"/>
          </p:cNvSpPr>
          <p:nvPr>
            <p:ph type="sldNum" sz="quarter" idx="12"/>
          </p:nvPr>
        </p:nvSpPr>
        <p:spPr/>
        <p:txBody>
          <a:bodyPr/>
          <a:lstStyle>
            <a:lvl1pPr>
              <a:defRPr/>
            </a:lvl1pPr>
          </a:lstStyle>
          <a:p>
            <a:fld id="{1F6354D3-FB4D-4B2D-BDEC-EA7050F21127}" type="slidenum">
              <a:rPr lang="en-US" smtClean="0"/>
              <a:pPr/>
              <a:t>‹#›</a:t>
            </a:fld>
            <a:endParaRPr lang="en-US" dirty="0"/>
          </a:p>
        </p:txBody>
      </p:sp>
    </p:spTree>
    <p:extLst>
      <p:ext uri="{BB962C8B-B14F-4D97-AF65-F5344CB8AC3E}">
        <p14:creationId xmlns:p14="http://schemas.microsoft.com/office/powerpoint/2010/main" val="32624617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13 August 2024</a:t>
            </a:r>
          </a:p>
        </p:txBody>
      </p:sp>
      <p:sp>
        <p:nvSpPr>
          <p:cNvPr id="6" name="Footer Placeholder 5"/>
          <p:cNvSpPr>
            <a:spLocks noGrp="1"/>
          </p:cNvSpPr>
          <p:nvPr>
            <p:ph type="ftr" sz="quarter" idx="11"/>
          </p:nvPr>
        </p:nvSpPr>
        <p:spPr/>
        <p:txBody>
          <a:bodyPr/>
          <a:lstStyle/>
          <a:p>
            <a:r>
              <a:rPr lang="en-US"/>
              <a:t>Cai, Frijns, and Webb</a:t>
            </a:r>
          </a:p>
        </p:txBody>
      </p:sp>
      <p:sp>
        <p:nvSpPr>
          <p:cNvPr id="7" name="Slide Number Placeholder 6"/>
          <p:cNvSpPr>
            <a:spLocks noGrp="1"/>
          </p:cNvSpPr>
          <p:nvPr>
            <p:ph type="sldNum" sz="quarter" idx="12"/>
          </p:nvPr>
        </p:nvSpPr>
        <p:spPr/>
        <p:txBody>
          <a:bodyPr/>
          <a:lstStyle/>
          <a:p>
            <a:fld id="{DF4B0BAE-3030-4F2F-B5BC-0E984A1E6925}" type="slidenum">
              <a:rPr lang="en-US" smtClean="0"/>
              <a:t>‹#›</a:t>
            </a:fld>
            <a:endParaRPr lang="en-US"/>
          </a:p>
        </p:txBody>
      </p:sp>
    </p:spTree>
    <p:extLst>
      <p:ext uri="{BB962C8B-B14F-4D97-AF65-F5344CB8AC3E}">
        <p14:creationId xmlns:p14="http://schemas.microsoft.com/office/powerpoint/2010/main" val="32429770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13 August 2024</a:t>
            </a:r>
          </a:p>
        </p:txBody>
      </p:sp>
      <p:sp>
        <p:nvSpPr>
          <p:cNvPr id="5" name="Footer Placeholder 4"/>
          <p:cNvSpPr>
            <a:spLocks noGrp="1"/>
          </p:cNvSpPr>
          <p:nvPr>
            <p:ph type="ftr" sz="quarter" idx="11"/>
          </p:nvPr>
        </p:nvSpPr>
        <p:spPr/>
        <p:txBody>
          <a:bodyPr/>
          <a:lstStyle/>
          <a:p>
            <a:r>
              <a:rPr lang="en-US"/>
              <a:t>Cai, Frijns, and Webb</a:t>
            </a:r>
          </a:p>
        </p:txBody>
      </p:sp>
      <p:sp>
        <p:nvSpPr>
          <p:cNvPr id="6" name="Slide Number Placeholder 5"/>
          <p:cNvSpPr>
            <a:spLocks noGrp="1"/>
          </p:cNvSpPr>
          <p:nvPr>
            <p:ph type="sldNum" sz="quarter" idx="12"/>
          </p:nvPr>
        </p:nvSpPr>
        <p:spPr/>
        <p:txBody>
          <a:bodyPr/>
          <a:lstStyle/>
          <a:p>
            <a:fld id="{DF4B0BAE-3030-4F2F-B5BC-0E984A1E6925}" type="slidenum">
              <a:rPr lang="en-US" smtClean="0"/>
              <a:t>‹#›</a:t>
            </a:fld>
            <a:endParaRPr lang="en-US"/>
          </a:p>
        </p:txBody>
      </p:sp>
    </p:spTree>
    <p:extLst>
      <p:ext uri="{BB962C8B-B14F-4D97-AF65-F5344CB8AC3E}">
        <p14:creationId xmlns:p14="http://schemas.microsoft.com/office/powerpoint/2010/main" val="16632746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13 August 2024</a:t>
            </a:r>
          </a:p>
        </p:txBody>
      </p:sp>
      <p:sp>
        <p:nvSpPr>
          <p:cNvPr id="5" name="Footer Placeholder 4"/>
          <p:cNvSpPr>
            <a:spLocks noGrp="1"/>
          </p:cNvSpPr>
          <p:nvPr>
            <p:ph type="ftr" sz="quarter" idx="11"/>
          </p:nvPr>
        </p:nvSpPr>
        <p:spPr/>
        <p:txBody>
          <a:bodyPr/>
          <a:lstStyle/>
          <a:p>
            <a:r>
              <a:rPr lang="en-US"/>
              <a:t>Cai, Frijns, and Webb</a:t>
            </a:r>
          </a:p>
        </p:txBody>
      </p:sp>
      <p:sp>
        <p:nvSpPr>
          <p:cNvPr id="6" name="Slide Number Placeholder 5"/>
          <p:cNvSpPr>
            <a:spLocks noGrp="1"/>
          </p:cNvSpPr>
          <p:nvPr>
            <p:ph type="sldNum" sz="quarter" idx="12"/>
          </p:nvPr>
        </p:nvSpPr>
        <p:spPr/>
        <p:txBody>
          <a:bodyPr/>
          <a:lstStyle/>
          <a:p>
            <a:fld id="{DF4B0BAE-3030-4F2F-B5BC-0E984A1E6925}" type="slidenum">
              <a:rPr lang="en-US" smtClean="0"/>
              <a:t>‹#›</a:t>
            </a:fld>
            <a:endParaRPr lang="en-US"/>
          </a:p>
        </p:txBody>
      </p:sp>
    </p:spTree>
    <p:extLst>
      <p:ext uri="{BB962C8B-B14F-4D97-AF65-F5344CB8AC3E}">
        <p14:creationId xmlns:p14="http://schemas.microsoft.com/office/powerpoint/2010/main" val="52220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lvl1pPr>
          </a:lstStyle>
          <a:p>
            <a:r>
              <a:rPr lang="en-US"/>
              <a:t>13 August 2024</a:t>
            </a:r>
            <a:endParaRPr lang="en-US" dirty="0"/>
          </a:p>
        </p:txBody>
      </p:sp>
      <p:sp>
        <p:nvSpPr>
          <p:cNvPr id="5" name="Footer Placeholder 4"/>
          <p:cNvSpPr>
            <a:spLocks noGrp="1"/>
          </p:cNvSpPr>
          <p:nvPr>
            <p:ph type="ftr" sz="quarter" idx="11"/>
          </p:nvPr>
        </p:nvSpPr>
        <p:spPr/>
        <p:txBody>
          <a:bodyPr/>
          <a:lstStyle/>
          <a:p>
            <a:r>
              <a:rPr lang="en-US"/>
              <a:t>Cai, Frijns, and Webb</a:t>
            </a:r>
          </a:p>
        </p:txBody>
      </p:sp>
      <p:sp>
        <p:nvSpPr>
          <p:cNvPr id="6" name="Slide Number Placeholder 5"/>
          <p:cNvSpPr>
            <a:spLocks noGrp="1"/>
          </p:cNvSpPr>
          <p:nvPr>
            <p:ph type="sldNum" sz="quarter" idx="12"/>
          </p:nvPr>
        </p:nvSpPr>
        <p:spPr/>
        <p:txBody>
          <a:bodyPr/>
          <a:lstStyle>
            <a:lvl1pPr>
              <a:defRPr/>
            </a:lvl1pPr>
          </a:lstStyle>
          <a:p>
            <a:fld id="{1F6354D3-FB4D-4B2D-BDEC-EA7050F21127}" type="slidenum">
              <a:rPr lang="en-US" smtClean="0"/>
              <a:pPr/>
              <a:t>‹#›</a:t>
            </a:fld>
            <a:endParaRPr lang="en-US" dirty="0"/>
          </a:p>
        </p:txBody>
      </p:sp>
    </p:spTree>
    <p:extLst>
      <p:ext uri="{BB962C8B-B14F-4D97-AF65-F5344CB8AC3E}">
        <p14:creationId xmlns:p14="http://schemas.microsoft.com/office/powerpoint/2010/main" val="3238452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a:defRPr/>
            </a:lvl1pPr>
          </a:lstStyle>
          <a:p>
            <a:r>
              <a:rPr lang="en-US"/>
              <a:t>13 August 2024</a:t>
            </a:r>
            <a:endParaRPr lang="en-US" dirty="0"/>
          </a:p>
        </p:txBody>
      </p:sp>
      <p:sp>
        <p:nvSpPr>
          <p:cNvPr id="6" name="Footer Placeholder 5"/>
          <p:cNvSpPr>
            <a:spLocks noGrp="1"/>
          </p:cNvSpPr>
          <p:nvPr>
            <p:ph type="ftr" sz="quarter" idx="11"/>
          </p:nvPr>
        </p:nvSpPr>
        <p:spPr/>
        <p:txBody>
          <a:bodyPr/>
          <a:lstStyle/>
          <a:p>
            <a:r>
              <a:rPr lang="en-US"/>
              <a:t>Cai, Frijns, and Webb</a:t>
            </a:r>
          </a:p>
        </p:txBody>
      </p:sp>
      <p:sp>
        <p:nvSpPr>
          <p:cNvPr id="7" name="Slide Number Placeholder 6"/>
          <p:cNvSpPr>
            <a:spLocks noGrp="1"/>
          </p:cNvSpPr>
          <p:nvPr>
            <p:ph type="sldNum" sz="quarter" idx="12"/>
          </p:nvPr>
        </p:nvSpPr>
        <p:spPr/>
        <p:txBody>
          <a:bodyPr/>
          <a:lstStyle>
            <a:lvl1pPr>
              <a:defRPr/>
            </a:lvl1pPr>
          </a:lstStyle>
          <a:p>
            <a:fld id="{1F6354D3-FB4D-4B2D-BDEC-EA7050F21127}" type="slidenum">
              <a:rPr lang="en-US" smtClean="0"/>
              <a:pPr/>
              <a:t>‹#›</a:t>
            </a:fld>
            <a:endParaRPr lang="en-US" dirty="0"/>
          </a:p>
        </p:txBody>
      </p:sp>
    </p:spTree>
    <p:extLst>
      <p:ext uri="{BB962C8B-B14F-4D97-AF65-F5344CB8AC3E}">
        <p14:creationId xmlns:p14="http://schemas.microsoft.com/office/powerpoint/2010/main" val="3680362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lvl1pPr>
              <a:defRPr/>
            </a:lvl1pPr>
          </a:lstStyle>
          <a:p>
            <a:r>
              <a:rPr lang="en-US"/>
              <a:t>13 August 2024</a:t>
            </a:r>
            <a:endParaRPr lang="en-US" dirty="0"/>
          </a:p>
        </p:txBody>
      </p:sp>
      <p:sp>
        <p:nvSpPr>
          <p:cNvPr id="8" name="Footer Placeholder 7"/>
          <p:cNvSpPr>
            <a:spLocks noGrp="1"/>
          </p:cNvSpPr>
          <p:nvPr>
            <p:ph type="ftr" sz="quarter" idx="11"/>
          </p:nvPr>
        </p:nvSpPr>
        <p:spPr/>
        <p:txBody>
          <a:bodyPr/>
          <a:lstStyle/>
          <a:p>
            <a:r>
              <a:rPr lang="en-US"/>
              <a:t>Cai, Frijns, and Webb</a:t>
            </a:r>
          </a:p>
        </p:txBody>
      </p:sp>
      <p:sp>
        <p:nvSpPr>
          <p:cNvPr id="9" name="Slide Number Placeholder 8"/>
          <p:cNvSpPr>
            <a:spLocks noGrp="1"/>
          </p:cNvSpPr>
          <p:nvPr>
            <p:ph type="sldNum" sz="quarter" idx="12"/>
          </p:nvPr>
        </p:nvSpPr>
        <p:spPr/>
        <p:txBody>
          <a:bodyPr/>
          <a:lstStyle>
            <a:lvl1pPr>
              <a:defRPr/>
            </a:lvl1pPr>
          </a:lstStyle>
          <a:p>
            <a:fld id="{1F6354D3-FB4D-4B2D-BDEC-EA7050F21127}" type="slidenum">
              <a:rPr lang="en-US" smtClean="0"/>
              <a:pPr/>
              <a:t>‹#›</a:t>
            </a:fld>
            <a:endParaRPr lang="en-US" dirty="0"/>
          </a:p>
        </p:txBody>
      </p:sp>
    </p:spTree>
    <p:extLst>
      <p:ext uri="{BB962C8B-B14F-4D97-AF65-F5344CB8AC3E}">
        <p14:creationId xmlns:p14="http://schemas.microsoft.com/office/powerpoint/2010/main" val="1890123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Date Placeholder 2"/>
          <p:cNvSpPr>
            <a:spLocks noGrp="1"/>
          </p:cNvSpPr>
          <p:nvPr>
            <p:ph type="dt" sz="half" idx="10"/>
          </p:nvPr>
        </p:nvSpPr>
        <p:spPr/>
        <p:txBody>
          <a:bodyPr/>
          <a:lstStyle>
            <a:lvl1pPr>
              <a:defRPr/>
            </a:lvl1pPr>
          </a:lstStyle>
          <a:p>
            <a:r>
              <a:rPr lang="en-US"/>
              <a:t>13 August 2024</a:t>
            </a:r>
            <a:endParaRPr lang="en-US" dirty="0"/>
          </a:p>
        </p:txBody>
      </p:sp>
      <p:sp>
        <p:nvSpPr>
          <p:cNvPr id="4" name="Footer Placeholder 3"/>
          <p:cNvSpPr>
            <a:spLocks noGrp="1"/>
          </p:cNvSpPr>
          <p:nvPr>
            <p:ph type="ftr" sz="quarter" idx="11"/>
          </p:nvPr>
        </p:nvSpPr>
        <p:spPr/>
        <p:txBody>
          <a:bodyPr/>
          <a:lstStyle/>
          <a:p>
            <a:r>
              <a:rPr lang="en-US"/>
              <a:t>Cai, Frijns, and Webb</a:t>
            </a:r>
          </a:p>
        </p:txBody>
      </p:sp>
      <p:sp>
        <p:nvSpPr>
          <p:cNvPr id="5" name="Slide Number Placeholder 4"/>
          <p:cNvSpPr>
            <a:spLocks noGrp="1"/>
          </p:cNvSpPr>
          <p:nvPr>
            <p:ph type="sldNum" sz="quarter" idx="12"/>
          </p:nvPr>
        </p:nvSpPr>
        <p:spPr/>
        <p:txBody>
          <a:bodyPr/>
          <a:lstStyle>
            <a:lvl1pPr>
              <a:defRPr/>
            </a:lvl1pPr>
          </a:lstStyle>
          <a:p>
            <a:fld id="{1F6354D3-FB4D-4B2D-BDEC-EA7050F21127}" type="slidenum">
              <a:rPr lang="en-US" smtClean="0"/>
              <a:pPr/>
              <a:t>‹#›</a:t>
            </a:fld>
            <a:endParaRPr lang="en-US" dirty="0"/>
          </a:p>
        </p:txBody>
      </p:sp>
    </p:spTree>
    <p:extLst>
      <p:ext uri="{BB962C8B-B14F-4D97-AF65-F5344CB8AC3E}">
        <p14:creationId xmlns:p14="http://schemas.microsoft.com/office/powerpoint/2010/main" val="3851533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13 August 2024</a:t>
            </a:r>
            <a:endParaRPr lang="en-US" dirty="0"/>
          </a:p>
        </p:txBody>
      </p:sp>
      <p:sp>
        <p:nvSpPr>
          <p:cNvPr id="3" name="Footer Placeholder 2"/>
          <p:cNvSpPr>
            <a:spLocks noGrp="1"/>
          </p:cNvSpPr>
          <p:nvPr>
            <p:ph type="ftr" sz="quarter" idx="11"/>
          </p:nvPr>
        </p:nvSpPr>
        <p:spPr/>
        <p:txBody>
          <a:bodyPr/>
          <a:lstStyle/>
          <a:p>
            <a:r>
              <a:rPr lang="en-US"/>
              <a:t>Cai, Frijns, and Webb</a:t>
            </a:r>
          </a:p>
        </p:txBody>
      </p:sp>
      <p:sp>
        <p:nvSpPr>
          <p:cNvPr id="4" name="Slide Number Placeholder 3"/>
          <p:cNvSpPr>
            <a:spLocks noGrp="1"/>
          </p:cNvSpPr>
          <p:nvPr>
            <p:ph type="sldNum" sz="quarter" idx="12"/>
          </p:nvPr>
        </p:nvSpPr>
        <p:spPr/>
        <p:txBody>
          <a:bodyPr/>
          <a:lstStyle>
            <a:lvl1pPr>
              <a:defRPr/>
            </a:lvl1pPr>
          </a:lstStyle>
          <a:p>
            <a:fld id="{1F6354D3-FB4D-4B2D-BDEC-EA7050F21127}" type="slidenum">
              <a:rPr lang="en-US" smtClean="0"/>
              <a:pPr/>
              <a:t>‹#›</a:t>
            </a:fld>
            <a:endParaRPr lang="en-US" dirty="0"/>
          </a:p>
        </p:txBody>
      </p:sp>
    </p:spTree>
    <p:extLst>
      <p:ext uri="{BB962C8B-B14F-4D97-AF65-F5344CB8AC3E}">
        <p14:creationId xmlns:p14="http://schemas.microsoft.com/office/powerpoint/2010/main" val="312652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lvl1pPr>
              <a:defRPr/>
            </a:lvl1pPr>
          </a:lstStyle>
          <a:p>
            <a:r>
              <a:rPr lang="en-US"/>
              <a:t>13 August 2024</a:t>
            </a:r>
            <a:endParaRPr lang="en-US" dirty="0"/>
          </a:p>
        </p:txBody>
      </p:sp>
      <p:sp>
        <p:nvSpPr>
          <p:cNvPr id="6" name="Footer Placeholder 5"/>
          <p:cNvSpPr>
            <a:spLocks noGrp="1"/>
          </p:cNvSpPr>
          <p:nvPr>
            <p:ph type="ftr" sz="quarter" idx="11"/>
          </p:nvPr>
        </p:nvSpPr>
        <p:spPr/>
        <p:txBody>
          <a:bodyPr/>
          <a:lstStyle/>
          <a:p>
            <a:r>
              <a:rPr lang="en-US"/>
              <a:t>Cai, Frijns, and Webb</a:t>
            </a:r>
          </a:p>
        </p:txBody>
      </p:sp>
      <p:sp>
        <p:nvSpPr>
          <p:cNvPr id="7" name="Slide Number Placeholder 6"/>
          <p:cNvSpPr>
            <a:spLocks noGrp="1"/>
          </p:cNvSpPr>
          <p:nvPr>
            <p:ph type="sldNum" sz="quarter" idx="12"/>
          </p:nvPr>
        </p:nvSpPr>
        <p:spPr/>
        <p:txBody>
          <a:bodyPr/>
          <a:lstStyle>
            <a:lvl1pPr>
              <a:defRPr/>
            </a:lvl1pPr>
          </a:lstStyle>
          <a:p>
            <a:fld id="{1F6354D3-FB4D-4B2D-BDEC-EA7050F21127}" type="slidenum">
              <a:rPr lang="en-US" smtClean="0"/>
              <a:pPr/>
              <a:t>‹#›</a:t>
            </a:fld>
            <a:endParaRPr lang="en-US" dirty="0"/>
          </a:p>
        </p:txBody>
      </p:sp>
    </p:spTree>
    <p:extLst>
      <p:ext uri="{BB962C8B-B14F-4D97-AF65-F5344CB8AC3E}">
        <p14:creationId xmlns:p14="http://schemas.microsoft.com/office/powerpoint/2010/main" val="1628179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lvl1pPr>
              <a:defRPr/>
            </a:lvl1pPr>
          </a:lstStyle>
          <a:p>
            <a:r>
              <a:rPr lang="en-US"/>
              <a:t>13 August 2024</a:t>
            </a:r>
            <a:endParaRPr lang="en-US" dirty="0"/>
          </a:p>
        </p:txBody>
      </p:sp>
      <p:sp>
        <p:nvSpPr>
          <p:cNvPr id="6" name="Footer Placeholder 5"/>
          <p:cNvSpPr>
            <a:spLocks noGrp="1"/>
          </p:cNvSpPr>
          <p:nvPr>
            <p:ph type="ftr" sz="quarter" idx="11"/>
          </p:nvPr>
        </p:nvSpPr>
        <p:spPr/>
        <p:txBody>
          <a:bodyPr/>
          <a:lstStyle/>
          <a:p>
            <a:r>
              <a:rPr lang="en-US"/>
              <a:t>Cai, Frijns, and Webb</a:t>
            </a:r>
          </a:p>
        </p:txBody>
      </p:sp>
      <p:sp>
        <p:nvSpPr>
          <p:cNvPr id="7" name="Slide Number Placeholder 6"/>
          <p:cNvSpPr>
            <a:spLocks noGrp="1"/>
          </p:cNvSpPr>
          <p:nvPr>
            <p:ph type="sldNum" sz="quarter" idx="12"/>
          </p:nvPr>
        </p:nvSpPr>
        <p:spPr/>
        <p:txBody>
          <a:bodyPr/>
          <a:lstStyle>
            <a:lvl1pPr>
              <a:defRPr/>
            </a:lvl1pPr>
          </a:lstStyle>
          <a:p>
            <a:fld id="{1F6354D3-FB4D-4B2D-BDEC-EA7050F21127}" type="slidenum">
              <a:rPr lang="en-US" smtClean="0"/>
              <a:pPr/>
              <a:t>‹#›</a:t>
            </a:fld>
            <a:endParaRPr lang="en-US" dirty="0"/>
          </a:p>
        </p:txBody>
      </p:sp>
    </p:spTree>
    <p:extLst>
      <p:ext uri="{BB962C8B-B14F-4D97-AF65-F5344CB8AC3E}">
        <p14:creationId xmlns:p14="http://schemas.microsoft.com/office/powerpoint/2010/main" val="205659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305800" cy="110712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513840"/>
            <a:ext cx="8305800" cy="488696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426835"/>
            <a:ext cx="2133600" cy="365125"/>
          </a:xfrm>
          <a:prstGeom prst="rect">
            <a:avLst/>
          </a:prstGeom>
        </p:spPr>
        <p:txBody>
          <a:bodyPr vert="horz" lIns="91440" tIns="45720" rIns="91440" bIns="45720" rtlCol="0" anchor="ctr"/>
          <a:lstStyle>
            <a:lvl1pPr algn="l">
              <a:defRPr sz="1200">
                <a:solidFill>
                  <a:schemeClr val="tx1">
                    <a:tint val="75000"/>
                  </a:schemeClr>
                </a:solidFill>
                <a:latin typeface="Garamond" panose="02020404030301010803" pitchFamily="18" charset="0"/>
                <a:cs typeface="Times New Roman" pitchFamily="18" charset="0"/>
              </a:defRPr>
            </a:lvl1pPr>
          </a:lstStyle>
          <a:p>
            <a:r>
              <a:rPr lang="en-US"/>
              <a:t>13 August 2024</a:t>
            </a:r>
            <a:endParaRPr lang="en-US" dirty="0"/>
          </a:p>
        </p:txBody>
      </p:sp>
      <p:sp>
        <p:nvSpPr>
          <p:cNvPr id="5" name="Footer Placeholder 4"/>
          <p:cNvSpPr>
            <a:spLocks noGrp="1"/>
          </p:cNvSpPr>
          <p:nvPr>
            <p:ph type="ftr" sz="quarter" idx="3"/>
          </p:nvPr>
        </p:nvSpPr>
        <p:spPr>
          <a:xfrm>
            <a:off x="3124200" y="644779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Cai, Frijns, and Webb</a:t>
            </a:r>
            <a:endParaRPr lang="en-US" dirty="0"/>
          </a:p>
        </p:txBody>
      </p:sp>
      <p:sp>
        <p:nvSpPr>
          <p:cNvPr id="6" name="Slide Number Placeholder 5"/>
          <p:cNvSpPr>
            <a:spLocks noGrp="1"/>
          </p:cNvSpPr>
          <p:nvPr>
            <p:ph type="sldNum" sz="quarter" idx="4"/>
          </p:nvPr>
        </p:nvSpPr>
        <p:spPr>
          <a:xfrm>
            <a:off x="6802628" y="6441440"/>
            <a:ext cx="2133600" cy="365125"/>
          </a:xfrm>
          <a:prstGeom prst="rect">
            <a:avLst/>
          </a:prstGeom>
        </p:spPr>
        <p:txBody>
          <a:bodyPr vert="horz" lIns="91440" tIns="45720" rIns="91440" bIns="45720" rtlCol="0" anchor="ctr"/>
          <a:lstStyle>
            <a:lvl1pPr algn="r">
              <a:defRPr sz="1200">
                <a:solidFill>
                  <a:schemeClr val="tx1">
                    <a:tint val="75000"/>
                  </a:schemeClr>
                </a:solidFill>
                <a:latin typeface="Garamond" panose="02020404030301010803" pitchFamily="18" charset="0"/>
                <a:cs typeface="Times New Roman" pitchFamily="18" charset="0"/>
              </a:defRPr>
            </a:lvl1pPr>
          </a:lstStyle>
          <a:p>
            <a:fld id="{1F6354D3-FB4D-4B2D-BDEC-EA7050F21127}" type="slidenum">
              <a:rPr lang="en-US" smtClean="0"/>
              <a:pPr/>
              <a:t>‹#›</a:t>
            </a:fld>
            <a:endParaRPr lang="en-US" dirty="0"/>
          </a:p>
        </p:txBody>
      </p:sp>
      <p:sp>
        <p:nvSpPr>
          <p:cNvPr id="7" name="Rectangle 6"/>
          <p:cNvSpPr/>
          <p:nvPr userDrawn="1"/>
        </p:nvSpPr>
        <p:spPr>
          <a:xfrm>
            <a:off x="9037828" y="0"/>
            <a:ext cx="100584" cy="138176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userDrawn="1"/>
        </p:nvCxnSpPr>
        <p:spPr>
          <a:xfrm>
            <a:off x="457200" y="1381760"/>
            <a:ext cx="8382000" cy="0"/>
          </a:xfrm>
          <a:prstGeom prst="line">
            <a:avLst/>
          </a:prstGeom>
          <a:ln w="22225" cap="flat">
            <a:gradFill flip="none" rotWithShape="1">
              <a:gsLst>
                <a:gs pos="0">
                  <a:schemeClr val="tx1"/>
                </a:gs>
                <a:gs pos="42000">
                  <a:schemeClr val="tx2"/>
                </a:gs>
                <a:gs pos="100000">
                  <a:schemeClr val="accent1">
                    <a:tint val="44500"/>
                    <a:satMod val="160000"/>
                  </a:schemeClr>
                </a:gs>
                <a:gs pos="79000">
                  <a:schemeClr val="accent1">
                    <a:tint val="23500"/>
                    <a:satMod val="160000"/>
                  </a:schemeClr>
                </a:gs>
              </a:gsLst>
              <a:lin ang="2700000" scaled="1"/>
              <a:tileRect/>
            </a:gra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9037828" y="1381760"/>
            <a:ext cx="100584" cy="547624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46331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120000"/>
        </a:lnSpc>
        <a:spcBef>
          <a:spcPct val="0"/>
        </a:spcBef>
        <a:buNone/>
        <a:defRPr lang="en-US" sz="4600" b="0" kern="1200" cap="none" spc="-60" baseline="0" dirty="0">
          <a:solidFill>
            <a:schemeClr val="tx2"/>
          </a:solidFill>
          <a:effectLst>
            <a:outerShdw blurRad="38100" dist="38100" dir="2700000" algn="tl">
              <a:srgbClr val="000000">
                <a:alpha val="43137"/>
              </a:srgbClr>
            </a:outerShdw>
          </a:effectLst>
          <a:latin typeface="Garamond" panose="02020404030301010803" pitchFamily="18" charset="0"/>
          <a:ea typeface="+mj-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Garamond" panose="02020404030301010803"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tx2"/>
          </a:solidFill>
          <a:latin typeface="Garamond" panose="02020404030301010803"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800" kern="1200">
          <a:solidFill>
            <a:schemeClr val="accent3">
              <a:lumMod val="50000"/>
            </a:schemeClr>
          </a:solidFill>
          <a:latin typeface="Garamond" panose="02020404030301010803"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800" kern="1200">
          <a:solidFill>
            <a:schemeClr val="accent4">
              <a:lumMod val="75000"/>
            </a:schemeClr>
          </a:solidFill>
          <a:latin typeface="Garamond" panose="02020404030301010803"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800" kern="1200">
          <a:solidFill>
            <a:schemeClr val="accent3">
              <a:lumMod val="75000"/>
            </a:schemeClr>
          </a:solidFill>
          <a:latin typeface="Garamond" panose="02020404030301010803"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13 August 2024</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Cai, Frijns, and Webb</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4B0BAE-3030-4F2F-B5BC-0E984A1E6925}" type="slidenum">
              <a:rPr lang="en-US" smtClean="0"/>
              <a:t>‹#›</a:t>
            </a:fld>
            <a:endParaRPr lang="en-US"/>
          </a:p>
        </p:txBody>
      </p:sp>
    </p:spTree>
    <p:extLst>
      <p:ext uri="{BB962C8B-B14F-4D97-AF65-F5344CB8AC3E}">
        <p14:creationId xmlns:p14="http://schemas.microsoft.com/office/powerpoint/2010/main" val="1838708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3810000"/>
            <a:ext cx="8001000" cy="2438399"/>
          </a:xfrm>
        </p:spPr>
        <p:txBody>
          <a:bodyPr>
            <a:noAutofit/>
          </a:bodyPr>
          <a:lstStyle/>
          <a:p>
            <a:pPr algn="ctr"/>
            <a:r>
              <a:rPr lang="en-US" sz="2800" spc="0" dirty="0">
                <a:latin typeface="Times New Roman" panose="02020603050405020304" pitchFamily="18" charset="0"/>
              </a:rPr>
              <a:t>Jun Cai, Bart </a:t>
            </a:r>
            <a:r>
              <a:rPr lang="en-US" sz="2800" spc="0" dirty="0" err="1">
                <a:latin typeface="Times New Roman" panose="02020603050405020304" pitchFamily="18" charset="0"/>
              </a:rPr>
              <a:t>Frijns</a:t>
            </a:r>
            <a:r>
              <a:rPr lang="en-US" sz="2800" spc="0" dirty="0">
                <a:latin typeface="Times New Roman" panose="02020603050405020304" pitchFamily="18" charset="0"/>
              </a:rPr>
              <a:t>, and Robert Webb</a:t>
            </a:r>
          </a:p>
          <a:p>
            <a:pPr algn="ctr"/>
            <a:r>
              <a:rPr lang="en-US" sz="2400" spc="0" dirty="0">
                <a:latin typeface="Times New Roman" panose="02020603050405020304" pitchFamily="18" charset="0"/>
              </a:rPr>
              <a:t>2024 New Directions in Commodities Research Symposium</a:t>
            </a:r>
          </a:p>
          <a:p>
            <a:pPr algn="ctr"/>
            <a:r>
              <a:rPr lang="en-US" sz="2000" spc="0" dirty="0">
                <a:latin typeface="Times New Roman" panose="02020603050405020304" pitchFamily="18" charset="0"/>
              </a:rPr>
              <a:t>13 August 2024</a:t>
            </a:r>
          </a:p>
          <a:p>
            <a:pPr algn="ctr"/>
            <a:r>
              <a:rPr lang="en-US" sz="2000" cap="none" spc="0" dirty="0">
                <a:latin typeface="Times New Roman" panose="02020603050405020304" pitchFamily="18" charset="0"/>
              </a:rPr>
              <a:t>© 2024</a:t>
            </a:r>
          </a:p>
          <a:p>
            <a:pPr algn="r">
              <a:lnSpc>
                <a:spcPct val="150000"/>
              </a:lnSpc>
              <a:spcBef>
                <a:spcPts val="0"/>
              </a:spcBef>
              <a:spcAft>
                <a:spcPts val="0"/>
              </a:spcAft>
            </a:pPr>
            <a:endParaRPr lang="en-US" sz="1600" spc="0" dirty="0"/>
          </a:p>
        </p:txBody>
      </p:sp>
      <p:sp>
        <p:nvSpPr>
          <p:cNvPr id="2" name="Title 1"/>
          <p:cNvSpPr>
            <a:spLocks noGrp="1"/>
          </p:cNvSpPr>
          <p:nvPr>
            <p:ph type="ctrTitle"/>
          </p:nvPr>
        </p:nvSpPr>
        <p:spPr>
          <a:xfrm>
            <a:off x="914400" y="533401"/>
            <a:ext cx="7315200" cy="2743199"/>
          </a:xfrm>
        </p:spPr>
        <p:txBody>
          <a:bodyPr>
            <a:normAutofit/>
          </a:bodyPr>
          <a:lstStyle/>
          <a:p>
            <a:pPr algn="ctr">
              <a:lnSpc>
                <a:spcPct val="100000"/>
              </a:lnSpc>
              <a:spcBef>
                <a:spcPts val="0"/>
              </a:spcBef>
            </a:pPr>
            <a:r>
              <a:rPr lang="en-US" sz="4400" spc="0" dirty="0">
                <a:solidFill>
                  <a:schemeClr val="accent1">
                    <a:lumMod val="50000"/>
                  </a:schemeClr>
                </a:solidFill>
                <a:latin typeface="Times New Roman" panose="02020603050405020304" pitchFamily="18" charset="0"/>
              </a:rPr>
              <a:t>Expected Skewness, Forecast Combinations, and Commodity Futures Returns</a:t>
            </a:r>
          </a:p>
        </p:txBody>
      </p:sp>
    </p:spTree>
    <p:extLst>
      <p:ext uri="{BB962C8B-B14F-4D97-AF65-F5344CB8AC3E}">
        <p14:creationId xmlns:p14="http://schemas.microsoft.com/office/powerpoint/2010/main" val="2429188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 Commodity Markets</a:t>
            </a:r>
          </a:p>
        </p:txBody>
      </p:sp>
      <p:sp>
        <p:nvSpPr>
          <p:cNvPr id="3" name="Content Placeholder 2"/>
          <p:cNvSpPr>
            <a:spLocks noGrp="1"/>
          </p:cNvSpPr>
          <p:nvPr>
            <p:ph idx="1"/>
          </p:nvPr>
        </p:nvSpPr>
        <p:spPr>
          <a:xfrm>
            <a:off x="457200" y="1600200"/>
            <a:ext cx="8305800" cy="4800600"/>
          </a:xfrm>
        </p:spPr>
        <p:txBody>
          <a:bodyPr>
            <a:normAutofit lnSpcReduction="10000"/>
          </a:bodyPr>
          <a:lstStyle/>
          <a:p>
            <a:pPr>
              <a:spcBef>
                <a:spcPts val="600"/>
              </a:spcBef>
            </a:pPr>
            <a:r>
              <a:rPr lang="en-US" dirty="0">
                <a:solidFill>
                  <a:schemeClr val="accent1">
                    <a:lumMod val="50000"/>
                  </a:schemeClr>
                </a:solidFill>
              </a:rPr>
              <a:t>The </a:t>
            </a:r>
            <a:r>
              <a:rPr lang="en-US" b="1" dirty="0">
                <a:solidFill>
                  <a:schemeClr val="accent1">
                    <a:lumMod val="50000"/>
                  </a:schemeClr>
                </a:solidFill>
              </a:rPr>
              <a:t>number of commodity futures contracts</a:t>
            </a:r>
            <a:r>
              <a:rPr lang="en-US" dirty="0">
                <a:solidFill>
                  <a:schemeClr val="accent1">
                    <a:lumMod val="50000"/>
                  </a:schemeClr>
                </a:solidFill>
              </a:rPr>
              <a:t> employed in empirical studies is usually between 30 and 40, which is much smaller compared to the number of stocks in the equity market. </a:t>
            </a:r>
          </a:p>
          <a:p>
            <a:pPr lvl="1">
              <a:spcAft>
                <a:spcPts val="0"/>
              </a:spcAft>
            </a:pPr>
            <a:r>
              <a:rPr lang="en-US" altLang="zh-CN" dirty="0">
                <a:solidFill>
                  <a:schemeClr val="accent1">
                    <a:lumMod val="50000"/>
                  </a:schemeClr>
                </a:solidFill>
              </a:rPr>
              <a:t>This makes it difficult to simultaneously include all futures contract characteristics in the cross-sectional regressions, either in predicting contract returns or predicting skewness</a:t>
            </a:r>
            <a:r>
              <a:rPr lang="en-US" dirty="0">
                <a:solidFill>
                  <a:schemeClr val="accent1">
                    <a:lumMod val="50000"/>
                  </a:schemeClr>
                </a:solidFill>
              </a:rPr>
              <a:t>.</a:t>
            </a:r>
          </a:p>
          <a:p>
            <a:pPr lvl="1">
              <a:spcAft>
                <a:spcPts val="0"/>
              </a:spcAft>
            </a:pPr>
            <a:r>
              <a:rPr lang="en-US" b="1" dirty="0">
                <a:solidFill>
                  <a:schemeClr val="accent1">
                    <a:lumMod val="50000"/>
                  </a:schemeClr>
                </a:solidFill>
              </a:rPr>
              <a:t>Forecast combination approach</a:t>
            </a:r>
            <a:r>
              <a:rPr lang="en-US" dirty="0">
                <a:solidFill>
                  <a:schemeClr val="accent1">
                    <a:lumMod val="50000"/>
                  </a:schemeClr>
                </a:solidFill>
              </a:rPr>
              <a:t> could help resolve the issue (Bates and Granger, 1969; </a:t>
            </a:r>
            <a:r>
              <a:rPr lang="en-US" dirty="0" err="1">
                <a:solidFill>
                  <a:schemeClr val="accent1">
                    <a:lumMod val="50000"/>
                  </a:schemeClr>
                </a:solidFill>
              </a:rPr>
              <a:t>Timmermann</a:t>
            </a:r>
            <a:r>
              <a:rPr lang="en-US" dirty="0">
                <a:solidFill>
                  <a:schemeClr val="accent1">
                    <a:lumMod val="50000"/>
                  </a:schemeClr>
                </a:solidFill>
              </a:rPr>
              <a:t>, 2006; </a:t>
            </a:r>
            <a:r>
              <a:rPr lang="da-DK" dirty="0">
                <a:solidFill>
                  <a:schemeClr val="accent1">
                    <a:lumMod val="50000"/>
                  </a:schemeClr>
                </a:solidFill>
              </a:rPr>
              <a:t>Rapach et al., 2010; Huang et al., 2021</a:t>
            </a:r>
            <a:r>
              <a:rPr lang="en-US" dirty="0">
                <a:solidFill>
                  <a:schemeClr val="accent1">
                    <a:lumMod val="50000"/>
                  </a:schemeClr>
                </a:solidFill>
              </a:rPr>
              <a:t>).</a:t>
            </a:r>
          </a:p>
        </p:txBody>
      </p:sp>
      <p:sp>
        <p:nvSpPr>
          <p:cNvPr id="4" name="Slide Number Placeholder 3"/>
          <p:cNvSpPr>
            <a:spLocks noGrp="1"/>
          </p:cNvSpPr>
          <p:nvPr>
            <p:ph type="sldNum" sz="quarter" idx="12"/>
          </p:nvPr>
        </p:nvSpPr>
        <p:spPr/>
        <p:txBody>
          <a:bodyPr/>
          <a:lstStyle/>
          <a:p>
            <a:fld id="{1F6354D3-FB4D-4B2D-BDEC-EA7050F21127}" type="slidenum">
              <a:rPr lang="en-US" smtClean="0"/>
              <a:t>10</a:t>
            </a:fld>
            <a:endParaRPr lang="en-US" dirty="0"/>
          </a:p>
        </p:txBody>
      </p:sp>
      <p:sp>
        <p:nvSpPr>
          <p:cNvPr id="5" name="Date Placeholder 4">
            <a:extLst>
              <a:ext uri="{FF2B5EF4-FFF2-40B4-BE49-F238E27FC236}">
                <a16:creationId xmlns:a16="http://schemas.microsoft.com/office/drawing/2014/main" id="{3D384CEB-F888-85A2-58DA-1C40E48B694F}"/>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1FDCC2D8-CDE2-6948-DC1D-4B2D83BA94CB}"/>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1361407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Questions</a:t>
            </a:r>
          </a:p>
        </p:txBody>
      </p:sp>
      <p:sp>
        <p:nvSpPr>
          <p:cNvPr id="3" name="Content Placeholder 2"/>
          <p:cNvSpPr>
            <a:spLocks noGrp="1"/>
          </p:cNvSpPr>
          <p:nvPr>
            <p:ph idx="1"/>
          </p:nvPr>
        </p:nvSpPr>
        <p:spPr>
          <a:xfrm>
            <a:off x="457200" y="1447800"/>
            <a:ext cx="8305800" cy="4953000"/>
          </a:xfrm>
        </p:spPr>
        <p:txBody>
          <a:bodyPr>
            <a:normAutofit fontScale="92500" lnSpcReduction="20000"/>
          </a:bodyPr>
          <a:lstStyle/>
          <a:p>
            <a:pPr>
              <a:spcBef>
                <a:spcPts val="600"/>
              </a:spcBef>
            </a:pPr>
            <a:r>
              <a:rPr lang="en-US" sz="3500" dirty="0">
                <a:solidFill>
                  <a:schemeClr val="accent1">
                    <a:lumMod val="50000"/>
                  </a:schemeClr>
                </a:solidFill>
              </a:rPr>
              <a:t>Questions on the pricing implications of expected skewness in commodity futures markets include:</a:t>
            </a:r>
          </a:p>
          <a:p>
            <a:pPr lvl="1">
              <a:spcBef>
                <a:spcPts val="600"/>
              </a:spcBef>
            </a:pPr>
            <a:r>
              <a:rPr lang="en-US" altLang="zh-CN" dirty="0">
                <a:solidFill>
                  <a:schemeClr val="accent1">
                    <a:lumMod val="50000"/>
                  </a:schemeClr>
                </a:solidFill>
              </a:rPr>
              <a:t>What are the </a:t>
            </a:r>
            <a:r>
              <a:rPr lang="en-US" altLang="zh-CN" b="1" dirty="0">
                <a:solidFill>
                  <a:schemeClr val="accent1">
                    <a:lumMod val="50000"/>
                  </a:schemeClr>
                </a:solidFill>
              </a:rPr>
              <a:t>cross-sectional determinants of skewness </a:t>
            </a:r>
            <a:r>
              <a:rPr lang="en-US" altLang="zh-CN" dirty="0">
                <a:solidFill>
                  <a:schemeClr val="accent1">
                    <a:lumMod val="50000"/>
                  </a:schemeClr>
                </a:solidFill>
              </a:rPr>
              <a:t>(with or without lagged skewness)?</a:t>
            </a:r>
          </a:p>
          <a:p>
            <a:pPr lvl="1">
              <a:spcBef>
                <a:spcPts val="600"/>
              </a:spcBef>
            </a:pPr>
            <a:r>
              <a:rPr lang="en-US" altLang="zh-CN" dirty="0">
                <a:solidFill>
                  <a:schemeClr val="accent1">
                    <a:lumMod val="50000"/>
                  </a:schemeClr>
                </a:solidFill>
              </a:rPr>
              <a:t>How well can we predict </a:t>
            </a:r>
            <a:r>
              <a:rPr lang="en-US" altLang="zh-CN" b="1" dirty="0">
                <a:solidFill>
                  <a:schemeClr val="accent1">
                    <a:lumMod val="50000"/>
                  </a:schemeClr>
                </a:solidFill>
              </a:rPr>
              <a:t>expected skewness</a:t>
            </a:r>
            <a:r>
              <a:rPr lang="en-US" altLang="zh-CN" dirty="0">
                <a:solidFill>
                  <a:schemeClr val="accent1">
                    <a:lumMod val="50000"/>
                  </a:schemeClr>
                </a:solidFill>
              </a:rPr>
              <a:t>?</a:t>
            </a:r>
          </a:p>
          <a:p>
            <a:pPr lvl="1">
              <a:spcBef>
                <a:spcPts val="600"/>
              </a:spcBef>
            </a:pPr>
            <a:r>
              <a:rPr lang="en-US" altLang="zh-CN" dirty="0">
                <a:solidFill>
                  <a:schemeClr val="accent1">
                    <a:lumMod val="50000"/>
                  </a:schemeClr>
                </a:solidFill>
              </a:rPr>
              <a:t>How does expected skewness relate to </a:t>
            </a:r>
            <a:r>
              <a:rPr lang="en-US" altLang="zh-CN" b="1" dirty="0">
                <a:solidFill>
                  <a:schemeClr val="accent1">
                    <a:lumMod val="50000"/>
                  </a:schemeClr>
                </a:solidFill>
              </a:rPr>
              <a:t>commodity futures contract returns </a:t>
            </a:r>
            <a:r>
              <a:rPr lang="en-US" altLang="zh-CN" dirty="0">
                <a:solidFill>
                  <a:schemeClr val="accent1">
                    <a:lumMod val="50000"/>
                  </a:schemeClr>
                </a:solidFill>
              </a:rPr>
              <a:t>in the cross-sectional regressions? How about </a:t>
            </a:r>
            <a:r>
              <a:rPr lang="en-US" altLang="zh-CN" b="1" dirty="0">
                <a:solidFill>
                  <a:schemeClr val="accent1">
                    <a:lumMod val="50000"/>
                  </a:schemeClr>
                </a:solidFill>
              </a:rPr>
              <a:t>hedge portfolio returns and alphas</a:t>
            </a:r>
            <a:r>
              <a:rPr lang="en-US" altLang="zh-CN" dirty="0">
                <a:solidFill>
                  <a:schemeClr val="accent1">
                    <a:lumMod val="50000"/>
                  </a:schemeClr>
                </a:solidFill>
              </a:rPr>
              <a:t> of factor models?</a:t>
            </a:r>
          </a:p>
          <a:p>
            <a:pPr lvl="1">
              <a:spcBef>
                <a:spcPts val="600"/>
              </a:spcBef>
            </a:pPr>
            <a:r>
              <a:rPr lang="en-US" altLang="zh-CN" dirty="0">
                <a:solidFill>
                  <a:schemeClr val="accent1">
                    <a:lumMod val="50000"/>
                  </a:schemeClr>
                </a:solidFill>
              </a:rPr>
              <a:t>Would the pricing implications change if we use the </a:t>
            </a:r>
            <a:r>
              <a:rPr lang="en-US" altLang="zh-CN" b="1" dirty="0">
                <a:solidFill>
                  <a:schemeClr val="accent1">
                    <a:lumMod val="50000"/>
                  </a:schemeClr>
                </a:solidFill>
              </a:rPr>
              <a:t>forecast combination approach</a:t>
            </a:r>
            <a:r>
              <a:rPr lang="en-US" altLang="zh-CN" dirty="0">
                <a:solidFill>
                  <a:schemeClr val="accent1">
                    <a:lumMod val="50000"/>
                  </a:schemeClr>
                </a:solidFill>
              </a:rPr>
              <a:t>?</a:t>
            </a:r>
          </a:p>
        </p:txBody>
      </p:sp>
      <p:sp>
        <p:nvSpPr>
          <p:cNvPr id="4" name="Slide Number Placeholder 3"/>
          <p:cNvSpPr>
            <a:spLocks noGrp="1"/>
          </p:cNvSpPr>
          <p:nvPr>
            <p:ph type="sldNum" sz="quarter" idx="12"/>
          </p:nvPr>
        </p:nvSpPr>
        <p:spPr/>
        <p:txBody>
          <a:bodyPr/>
          <a:lstStyle/>
          <a:p>
            <a:fld id="{1F6354D3-FB4D-4B2D-BDEC-EA7050F21127}" type="slidenum">
              <a:rPr lang="en-US" smtClean="0"/>
              <a:t>11</a:t>
            </a:fld>
            <a:endParaRPr lang="en-US" dirty="0"/>
          </a:p>
        </p:txBody>
      </p:sp>
      <p:sp>
        <p:nvSpPr>
          <p:cNvPr id="5" name="Date Placeholder 4">
            <a:extLst>
              <a:ext uri="{FF2B5EF4-FFF2-40B4-BE49-F238E27FC236}">
                <a16:creationId xmlns:a16="http://schemas.microsoft.com/office/drawing/2014/main" id="{512A3D05-F15B-67F8-1F05-F4CB8A9DF0A5}"/>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1F9A6E26-7DB9-D06B-F380-5BD18ED055BA}"/>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1100720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 Findings</a:t>
            </a:r>
          </a:p>
        </p:txBody>
      </p:sp>
      <p:sp>
        <p:nvSpPr>
          <p:cNvPr id="3" name="Content Placeholder 2"/>
          <p:cNvSpPr>
            <a:spLocks noGrp="1"/>
          </p:cNvSpPr>
          <p:nvPr>
            <p:ph idx="1"/>
          </p:nvPr>
        </p:nvSpPr>
        <p:spPr>
          <a:xfrm>
            <a:off x="457200" y="1600200"/>
            <a:ext cx="8305800" cy="4800600"/>
          </a:xfrm>
        </p:spPr>
        <p:txBody>
          <a:bodyPr>
            <a:noAutofit/>
          </a:bodyPr>
          <a:lstStyle/>
          <a:p>
            <a:pPr>
              <a:spcBef>
                <a:spcPts val="600"/>
              </a:spcBef>
            </a:pPr>
            <a:r>
              <a:rPr lang="en-US" dirty="0">
                <a:solidFill>
                  <a:schemeClr val="accent1">
                    <a:lumMod val="50000"/>
                  </a:schemeClr>
                </a:solidFill>
              </a:rPr>
              <a:t>The performan</a:t>
            </a:r>
            <a:r>
              <a:rPr lang="en-US" dirty="0">
                <a:solidFill>
                  <a:srgbClr val="506580"/>
                </a:solidFill>
              </a:rPr>
              <a:t>ce</a:t>
            </a:r>
            <a:r>
              <a:rPr lang="en-US" dirty="0">
                <a:solidFill>
                  <a:schemeClr val="accent1">
                    <a:lumMod val="50000"/>
                  </a:schemeClr>
                </a:solidFill>
              </a:rPr>
              <a:t> of the </a:t>
            </a:r>
            <a:r>
              <a:rPr lang="en-US" b="1" dirty="0">
                <a:solidFill>
                  <a:schemeClr val="accent1">
                    <a:lumMod val="50000"/>
                  </a:schemeClr>
                </a:solidFill>
              </a:rPr>
              <a:t>skewness prediction </a:t>
            </a:r>
            <a:r>
              <a:rPr lang="en-US" dirty="0">
                <a:solidFill>
                  <a:schemeClr val="accent1">
                    <a:lumMod val="50000"/>
                  </a:schemeClr>
                </a:solidFill>
              </a:rPr>
              <a:t>model for </a:t>
            </a:r>
            <a:r>
              <a:rPr lang="en-US" b="1" dirty="0">
                <a:solidFill>
                  <a:schemeClr val="accent1">
                    <a:lumMod val="50000"/>
                  </a:schemeClr>
                </a:solidFill>
              </a:rPr>
              <a:t>commodity futures market </a:t>
            </a:r>
            <a:r>
              <a:rPr lang="en-US" dirty="0">
                <a:solidFill>
                  <a:schemeClr val="accent1">
                    <a:lumMod val="50000"/>
                  </a:schemeClr>
                </a:solidFill>
              </a:rPr>
              <a:t>is much </a:t>
            </a:r>
            <a:r>
              <a:rPr lang="en-US" b="1" dirty="0">
                <a:solidFill>
                  <a:schemeClr val="accent1">
                    <a:lumMod val="50000"/>
                  </a:schemeClr>
                </a:solidFill>
              </a:rPr>
              <a:t>better</a:t>
            </a:r>
            <a:r>
              <a:rPr lang="en-US" dirty="0">
                <a:solidFill>
                  <a:schemeClr val="accent1">
                    <a:lumMod val="50000"/>
                  </a:schemeClr>
                </a:solidFill>
              </a:rPr>
              <a:t> than the performance of the skewness prediction model for the U.S. </a:t>
            </a:r>
            <a:r>
              <a:rPr lang="en-US" b="1" dirty="0">
                <a:solidFill>
                  <a:schemeClr val="accent1">
                    <a:lumMod val="50000"/>
                  </a:schemeClr>
                </a:solidFill>
              </a:rPr>
              <a:t>equity </a:t>
            </a:r>
            <a:r>
              <a:rPr lang="en-US" dirty="0">
                <a:solidFill>
                  <a:schemeClr val="accent1">
                    <a:lumMod val="50000"/>
                  </a:schemeClr>
                </a:solidFill>
              </a:rPr>
              <a:t>market.</a:t>
            </a:r>
          </a:p>
          <a:p>
            <a:pPr lvl="1">
              <a:spcAft>
                <a:spcPts val="0"/>
              </a:spcAft>
            </a:pPr>
            <a:r>
              <a:rPr lang="en-US" altLang="zh-CN" dirty="0">
                <a:solidFill>
                  <a:schemeClr val="accent1">
                    <a:lumMod val="50000"/>
                  </a:schemeClr>
                </a:solidFill>
              </a:rPr>
              <a:t>When we use three-(six-)month lagged skewness and other contract characteristics to predict skewness in a monthly cross-sectional regression, the average estimated coefficient of lagged skewness is around 0.73(0.50) with a </a:t>
            </a:r>
            <a:r>
              <a:rPr lang="en-US" altLang="zh-CN" dirty="0" err="1">
                <a:solidFill>
                  <a:schemeClr val="accent1">
                    <a:lumMod val="50000"/>
                  </a:schemeClr>
                </a:solidFill>
              </a:rPr>
              <a:t>Fama</a:t>
            </a:r>
            <a:r>
              <a:rPr lang="en-US" altLang="zh-CN" dirty="0">
                <a:solidFill>
                  <a:schemeClr val="accent1">
                    <a:lumMod val="50000"/>
                  </a:schemeClr>
                </a:solidFill>
              </a:rPr>
              <a:t>-MacBeth (1973) t-statistic around 50(30). The </a:t>
            </a:r>
            <a:r>
              <a:rPr lang="en-US" altLang="zh-CN" i="1" dirty="0">
                <a:solidFill>
                  <a:schemeClr val="accent1">
                    <a:lumMod val="50000"/>
                  </a:schemeClr>
                </a:solidFill>
              </a:rPr>
              <a:t>R</a:t>
            </a:r>
            <a:r>
              <a:rPr lang="en-US" altLang="zh-CN" baseline="30000" dirty="0">
                <a:solidFill>
                  <a:schemeClr val="accent1">
                    <a:lumMod val="50000"/>
                  </a:schemeClr>
                </a:solidFill>
              </a:rPr>
              <a:t>2</a:t>
            </a:r>
            <a:r>
              <a:rPr lang="en-US" altLang="zh-CN" dirty="0">
                <a:solidFill>
                  <a:schemeClr val="accent1">
                    <a:lumMod val="50000"/>
                  </a:schemeClr>
                </a:solidFill>
              </a:rPr>
              <a:t>s are around 0.70(0.50); </a:t>
            </a:r>
          </a:p>
        </p:txBody>
      </p:sp>
      <p:sp>
        <p:nvSpPr>
          <p:cNvPr id="4" name="Slide Number Placeholder 3"/>
          <p:cNvSpPr>
            <a:spLocks noGrp="1"/>
          </p:cNvSpPr>
          <p:nvPr>
            <p:ph type="sldNum" sz="quarter" idx="12"/>
          </p:nvPr>
        </p:nvSpPr>
        <p:spPr/>
        <p:txBody>
          <a:bodyPr/>
          <a:lstStyle/>
          <a:p>
            <a:fld id="{1F6354D3-FB4D-4B2D-BDEC-EA7050F21127}" type="slidenum">
              <a:rPr lang="en-US" smtClean="0"/>
              <a:t>12</a:t>
            </a:fld>
            <a:endParaRPr lang="en-US" dirty="0"/>
          </a:p>
        </p:txBody>
      </p:sp>
      <p:sp>
        <p:nvSpPr>
          <p:cNvPr id="5" name="Date Placeholder 4">
            <a:extLst>
              <a:ext uri="{FF2B5EF4-FFF2-40B4-BE49-F238E27FC236}">
                <a16:creationId xmlns:a16="http://schemas.microsoft.com/office/drawing/2014/main" id="{F7BF027E-CCFB-DC25-4E07-A0174B0CDBFA}"/>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4DC75692-C66E-6E08-5030-1ADB0891F6B0}"/>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3583799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 Findings</a:t>
            </a:r>
          </a:p>
        </p:txBody>
      </p:sp>
      <p:sp>
        <p:nvSpPr>
          <p:cNvPr id="3" name="Content Placeholder 2"/>
          <p:cNvSpPr>
            <a:spLocks noGrp="1"/>
          </p:cNvSpPr>
          <p:nvPr>
            <p:ph idx="1"/>
          </p:nvPr>
        </p:nvSpPr>
        <p:spPr>
          <a:xfrm>
            <a:off x="457200" y="1447800"/>
            <a:ext cx="8305800" cy="5135562"/>
          </a:xfrm>
        </p:spPr>
        <p:txBody>
          <a:bodyPr>
            <a:noAutofit/>
          </a:bodyPr>
          <a:lstStyle/>
          <a:p>
            <a:pPr lvl="1">
              <a:spcBef>
                <a:spcPts val="600"/>
              </a:spcBef>
            </a:pPr>
            <a:r>
              <a:rPr lang="en-US" altLang="zh-CN" dirty="0">
                <a:solidFill>
                  <a:schemeClr val="accent1">
                    <a:lumMod val="50000"/>
                  </a:schemeClr>
                </a:solidFill>
              </a:rPr>
              <a:t>When we exclude lagged skewness, other factors become more important in predicting skewness. the </a:t>
            </a:r>
            <a:r>
              <a:rPr lang="en-US" altLang="zh-CN" i="1" dirty="0">
                <a:solidFill>
                  <a:schemeClr val="accent1">
                    <a:lumMod val="50000"/>
                  </a:schemeClr>
                </a:solidFill>
              </a:rPr>
              <a:t>R</a:t>
            </a:r>
            <a:r>
              <a:rPr lang="en-US" altLang="zh-CN" baseline="30000" dirty="0">
                <a:solidFill>
                  <a:schemeClr val="accent1">
                    <a:lumMod val="50000"/>
                  </a:schemeClr>
                </a:solidFill>
              </a:rPr>
              <a:t>2</a:t>
            </a:r>
            <a:r>
              <a:rPr lang="en-US" altLang="zh-CN" dirty="0">
                <a:solidFill>
                  <a:schemeClr val="accent1">
                    <a:lumMod val="50000"/>
                  </a:schemeClr>
                </a:solidFill>
              </a:rPr>
              <a:t>s range from 0.25 to 0.32, about half the size of </a:t>
            </a:r>
            <a:r>
              <a:rPr lang="en-US" altLang="zh-CN" i="1" dirty="0">
                <a:solidFill>
                  <a:schemeClr val="accent1">
                    <a:lumMod val="50000"/>
                  </a:schemeClr>
                </a:solidFill>
              </a:rPr>
              <a:t>R</a:t>
            </a:r>
            <a:r>
              <a:rPr lang="en-US" altLang="zh-CN" baseline="30000" dirty="0">
                <a:solidFill>
                  <a:schemeClr val="accent1">
                    <a:lumMod val="50000"/>
                  </a:schemeClr>
                </a:solidFill>
              </a:rPr>
              <a:t>2</a:t>
            </a:r>
            <a:r>
              <a:rPr lang="en-US" altLang="zh-CN" dirty="0">
                <a:solidFill>
                  <a:schemeClr val="accent1">
                    <a:lumMod val="50000"/>
                  </a:schemeClr>
                </a:solidFill>
              </a:rPr>
              <a:t>s from models including lagged skewness. </a:t>
            </a:r>
          </a:p>
          <a:p>
            <a:pPr lvl="1">
              <a:spcAft>
                <a:spcPts val="0"/>
              </a:spcAft>
            </a:pPr>
            <a:r>
              <a:rPr lang="en-US" altLang="zh-CN" i="1" dirty="0">
                <a:solidFill>
                  <a:schemeClr val="accent1">
                    <a:lumMod val="50000"/>
                  </a:schemeClr>
                </a:solidFill>
              </a:rPr>
              <a:t>R</a:t>
            </a:r>
            <a:r>
              <a:rPr lang="en-US" altLang="zh-CN" baseline="30000" dirty="0">
                <a:solidFill>
                  <a:schemeClr val="accent1">
                    <a:lumMod val="50000"/>
                  </a:schemeClr>
                </a:solidFill>
              </a:rPr>
              <a:t>2</a:t>
            </a:r>
            <a:r>
              <a:rPr lang="en-US" altLang="zh-CN" dirty="0">
                <a:solidFill>
                  <a:schemeClr val="accent1">
                    <a:lumMod val="50000"/>
                  </a:schemeClr>
                </a:solidFill>
              </a:rPr>
              <a:t>s for equity markets are between 0.03 and 0.082 in various model specifications.</a:t>
            </a:r>
          </a:p>
          <a:p>
            <a:pPr>
              <a:spcBef>
                <a:spcPts val="600"/>
              </a:spcBef>
            </a:pPr>
            <a:r>
              <a:rPr lang="en-US" dirty="0">
                <a:solidFill>
                  <a:schemeClr val="accent1">
                    <a:lumMod val="50000"/>
                  </a:schemeClr>
                </a:solidFill>
              </a:rPr>
              <a:t> Expected skewness is </a:t>
            </a:r>
            <a:r>
              <a:rPr lang="en-US" b="1" dirty="0">
                <a:solidFill>
                  <a:schemeClr val="accent1">
                    <a:lumMod val="50000"/>
                  </a:schemeClr>
                </a:solidFill>
              </a:rPr>
              <a:t>reliably and negatively </a:t>
            </a:r>
            <a:r>
              <a:rPr lang="en-US" dirty="0">
                <a:solidFill>
                  <a:schemeClr val="accent1">
                    <a:lumMod val="50000"/>
                  </a:schemeClr>
                </a:solidFill>
              </a:rPr>
              <a:t>related to futures returns.</a:t>
            </a:r>
          </a:p>
          <a:p>
            <a:pPr lvl="1">
              <a:spcBef>
                <a:spcPts val="600"/>
              </a:spcBef>
            </a:pPr>
            <a:r>
              <a:rPr lang="en-US" dirty="0">
                <a:solidFill>
                  <a:schemeClr val="accent1">
                    <a:lumMod val="50000"/>
                  </a:schemeClr>
                </a:solidFill>
              </a:rPr>
              <a:t>We run </a:t>
            </a:r>
            <a:r>
              <a:rPr lang="en-US" dirty="0" err="1">
                <a:solidFill>
                  <a:schemeClr val="accent1">
                    <a:lumMod val="50000"/>
                  </a:schemeClr>
                </a:solidFill>
              </a:rPr>
              <a:t>Fama</a:t>
            </a:r>
            <a:r>
              <a:rPr lang="en-US" dirty="0">
                <a:solidFill>
                  <a:schemeClr val="accent1">
                    <a:lumMod val="50000"/>
                  </a:schemeClr>
                </a:solidFill>
              </a:rPr>
              <a:t>-MacBeth cross-sectional regressions of commodity futures </a:t>
            </a:r>
            <a:r>
              <a:rPr lang="en-US" i="1" dirty="0">
                <a:solidFill>
                  <a:schemeClr val="accent1">
                    <a:lumMod val="50000"/>
                  </a:schemeClr>
                </a:solidFill>
              </a:rPr>
              <a:t>R</a:t>
            </a:r>
            <a:r>
              <a:rPr lang="en-US" i="1" baseline="-25000" dirty="0">
                <a:solidFill>
                  <a:schemeClr val="accent1">
                    <a:lumMod val="50000"/>
                  </a:schemeClr>
                </a:solidFill>
              </a:rPr>
              <a:t>i,t+1</a:t>
            </a:r>
            <a:r>
              <a:rPr lang="en-US" dirty="0">
                <a:solidFill>
                  <a:schemeClr val="accent1">
                    <a:lumMod val="50000"/>
                  </a:schemeClr>
                </a:solidFill>
              </a:rPr>
              <a:t> returns on expected skewness. </a:t>
            </a:r>
          </a:p>
        </p:txBody>
      </p:sp>
      <p:sp>
        <p:nvSpPr>
          <p:cNvPr id="4" name="Slide Number Placeholder 3"/>
          <p:cNvSpPr>
            <a:spLocks noGrp="1"/>
          </p:cNvSpPr>
          <p:nvPr>
            <p:ph type="sldNum" sz="quarter" idx="12"/>
          </p:nvPr>
        </p:nvSpPr>
        <p:spPr/>
        <p:txBody>
          <a:bodyPr/>
          <a:lstStyle/>
          <a:p>
            <a:fld id="{1F6354D3-FB4D-4B2D-BDEC-EA7050F21127}" type="slidenum">
              <a:rPr lang="en-US" smtClean="0"/>
              <a:t>13</a:t>
            </a:fld>
            <a:endParaRPr lang="en-US" dirty="0"/>
          </a:p>
        </p:txBody>
      </p:sp>
      <p:sp>
        <p:nvSpPr>
          <p:cNvPr id="5" name="Date Placeholder 4">
            <a:extLst>
              <a:ext uri="{FF2B5EF4-FFF2-40B4-BE49-F238E27FC236}">
                <a16:creationId xmlns:a16="http://schemas.microsoft.com/office/drawing/2014/main" id="{F7BF027E-CCFB-DC25-4E07-A0174B0CDBFA}"/>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4DC75692-C66E-6E08-5030-1ADB0891F6B0}"/>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3894984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 Findings</a:t>
            </a:r>
          </a:p>
        </p:txBody>
      </p:sp>
      <p:sp>
        <p:nvSpPr>
          <p:cNvPr id="3" name="Content Placeholder 2"/>
          <p:cNvSpPr>
            <a:spLocks noGrp="1"/>
          </p:cNvSpPr>
          <p:nvPr>
            <p:ph idx="1"/>
          </p:nvPr>
        </p:nvSpPr>
        <p:spPr>
          <a:xfrm>
            <a:off x="457200" y="1381760"/>
            <a:ext cx="8305800" cy="5019040"/>
          </a:xfrm>
        </p:spPr>
        <p:txBody>
          <a:bodyPr>
            <a:noAutofit/>
          </a:bodyPr>
          <a:lstStyle/>
          <a:p>
            <a:pPr>
              <a:spcBef>
                <a:spcPts val="600"/>
              </a:spcBef>
            </a:pPr>
            <a:r>
              <a:rPr lang="en-US" dirty="0">
                <a:solidFill>
                  <a:schemeClr val="accent1">
                    <a:lumMod val="50000"/>
                  </a:schemeClr>
                </a:solidFill>
              </a:rPr>
              <a:t>The performance of our </a:t>
            </a:r>
            <a:r>
              <a:rPr lang="en-US" b="1" dirty="0">
                <a:solidFill>
                  <a:schemeClr val="accent1">
                    <a:lumMod val="50000"/>
                  </a:schemeClr>
                </a:solidFill>
              </a:rPr>
              <a:t>ex-ante</a:t>
            </a:r>
            <a:r>
              <a:rPr lang="en-US" dirty="0">
                <a:solidFill>
                  <a:schemeClr val="accent1">
                    <a:lumMod val="50000"/>
                  </a:schemeClr>
                </a:solidFill>
              </a:rPr>
              <a:t> measures of skewness is </a:t>
            </a:r>
            <a:r>
              <a:rPr lang="en-US" b="1" dirty="0">
                <a:solidFill>
                  <a:schemeClr val="accent1">
                    <a:lumMod val="50000"/>
                  </a:schemeClr>
                </a:solidFill>
              </a:rPr>
              <a:t>as good as </a:t>
            </a:r>
            <a:r>
              <a:rPr lang="en-US" dirty="0">
                <a:solidFill>
                  <a:schemeClr val="accent1">
                    <a:lumMod val="50000"/>
                  </a:schemeClr>
                </a:solidFill>
              </a:rPr>
              <a:t>the performance of </a:t>
            </a:r>
            <a:r>
              <a:rPr lang="en-US" b="1" dirty="0">
                <a:solidFill>
                  <a:schemeClr val="accent1">
                    <a:lumMod val="50000"/>
                  </a:schemeClr>
                </a:solidFill>
              </a:rPr>
              <a:t>lagged</a:t>
            </a:r>
            <a:r>
              <a:rPr lang="en-US" dirty="0">
                <a:solidFill>
                  <a:schemeClr val="accent1">
                    <a:lumMod val="50000"/>
                  </a:schemeClr>
                </a:solidFill>
              </a:rPr>
              <a:t> skewness, which is a proxy for ex-ante skewness, in predicting futures returns.</a:t>
            </a:r>
          </a:p>
          <a:p>
            <a:pPr>
              <a:spcBef>
                <a:spcPts val="600"/>
              </a:spcBef>
            </a:pPr>
            <a:r>
              <a:rPr lang="en-US" dirty="0">
                <a:solidFill>
                  <a:schemeClr val="accent1">
                    <a:lumMod val="50000"/>
                  </a:schemeClr>
                </a:solidFill>
              </a:rPr>
              <a:t>Sorting on </a:t>
            </a:r>
            <a:r>
              <a:rPr lang="en-US" i="1" dirty="0">
                <a:solidFill>
                  <a:schemeClr val="accent1">
                    <a:lumMod val="50000"/>
                  </a:schemeClr>
                </a:solidFill>
              </a:rPr>
              <a:t>expected skewness </a:t>
            </a:r>
            <a:r>
              <a:rPr lang="en-US" dirty="0">
                <a:solidFill>
                  <a:schemeClr val="accent1">
                    <a:lumMod val="50000"/>
                  </a:schemeClr>
                </a:solidFill>
              </a:rPr>
              <a:t>also generates large and highly significant </a:t>
            </a:r>
            <a:r>
              <a:rPr lang="en-US" b="1" dirty="0">
                <a:solidFill>
                  <a:schemeClr val="accent1">
                    <a:lumMod val="50000"/>
                  </a:schemeClr>
                </a:solidFill>
              </a:rPr>
              <a:t>long-short hedge portfolio returns</a:t>
            </a:r>
            <a:r>
              <a:rPr lang="en-US" dirty="0">
                <a:solidFill>
                  <a:schemeClr val="accent1">
                    <a:lumMod val="50000"/>
                  </a:schemeClr>
                </a:solidFill>
              </a:rPr>
              <a:t> ranging from -1.269% to -0.945% per month. The </a:t>
            </a:r>
            <a:r>
              <a:rPr lang="en-US" u="sng" dirty="0">
                <a:solidFill>
                  <a:schemeClr val="accent1">
                    <a:lumMod val="50000"/>
                  </a:schemeClr>
                </a:solidFill>
              </a:rPr>
              <a:t>alphas</a:t>
            </a:r>
            <a:r>
              <a:rPr lang="en-US" dirty="0">
                <a:solidFill>
                  <a:schemeClr val="accent1">
                    <a:lumMod val="50000"/>
                  </a:schemeClr>
                </a:solidFill>
              </a:rPr>
              <a:t> relative to a four factor model ranges from -1.149% to -0.745% per month. All of them are </a:t>
            </a:r>
            <a:r>
              <a:rPr lang="en-US" b="1" dirty="0">
                <a:solidFill>
                  <a:schemeClr val="accent1">
                    <a:lumMod val="50000"/>
                  </a:schemeClr>
                </a:solidFill>
              </a:rPr>
              <a:t>highly significant</a:t>
            </a:r>
            <a:r>
              <a:rPr lang="en-US" dirty="0">
                <a:solidFill>
                  <a:schemeClr val="accent1">
                    <a:lumMod val="50000"/>
                  </a:schemeClr>
                </a:solidFill>
              </a:rPr>
              <a:t>.</a:t>
            </a:r>
          </a:p>
        </p:txBody>
      </p:sp>
      <p:sp>
        <p:nvSpPr>
          <p:cNvPr id="4" name="Slide Number Placeholder 3"/>
          <p:cNvSpPr>
            <a:spLocks noGrp="1"/>
          </p:cNvSpPr>
          <p:nvPr>
            <p:ph type="sldNum" sz="quarter" idx="12"/>
          </p:nvPr>
        </p:nvSpPr>
        <p:spPr/>
        <p:txBody>
          <a:bodyPr/>
          <a:lstStyle/>
          <a:p>
            <a:fld id="{1F6354D3-FB4D-4B2D-BDEC-EA7050F21127}" type="slidenum">
              <a:rPr lang="en-US" smtClean="0"/>
              <a:t>14</a:t>
            </a:fld>
            <a:endParaRPr lang="en-US" dirty="0"/>
          </a:p>
        </p:txBody>
      </p:sp>
      <p:sp>
        <p:nvSpPr>
          <p:cNvPr id="5" name="Date Placeholder 4">
            <a:extLst>
              <a:ext uri="{FF2B5EF4-FFF2-40B4-BE49-F238E27FC236}">
                <a16:creationId xmlns:a16="http://schemas.microsoft.com/office/drawing/2014/main" id="{F7BF027E-CCFB-DC25-4E07-A0174B0CDBFA}"/>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4DC75692-C66E-6E08-5030-1ADB0891F6B0}"/>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16130292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 Findings</a:t>
            </a:r>
          </a:p>
        </p:txBody>
      </p:sp>
      <p:sp>
        <p:nvSpPr>
          <p:cNvPr id="3" name="Content Placeholder 2"/>
          <p:cNvSpPr>
            <a:spLocks noGrp="1"/>
          </p:cNvSpPr>
          <p:nvPr>
            <p:ph idx="1"/>
          </p:nvPr>
        </p:nvSpPr>
        <p:spPr>
          <a:xfrm>
            <a:off x="457200" y="1600200"/>
            <a:ext cx="8305800" cy="4800600"/>
          </a:xfrm>
        </p:spPr>
        <p:txBody>
          <a:bodyPr>
            <a:noAutofit/>
          </a:bodyPr>
          <a:lstStyle/>
          <a:p>
            <a:pPr lvl="1">
              <a:spcBef>
                <a:spcPts val="600"/>
              </a:spcBef>
            </a:pPr>
            <a:r>
              <a:rPr lang="en-US" sz="3200" dirty="0">
                <a:solidFill>
                  <a:schemeClr val="accent1">
                    <a:lumMod val="50000"/>
                  </a:schemeClr>
                </a:solidFill>
              </a:rPr>
              <a:t>As a comparison, sorting on lagged skewness generates a long-short hedge portfolio return of -1.182% per month. The corresponding highly significant alpha is -1.013% per month.</a:t>
            </a:r>
          </a:p>
          <a:p>
            <a:pPr lvl="1">
              <a:spcBef>
                <a:spcPts val="600"/>
              </a:spcBef>
            </a:pPr>
            <a:r>
              <a:rPr lang="en-US" sz="3200" dirty="0">
                <a:solidFill>
                  <a:schemeClr val="accent1">
                    <a:lumMod val="50000"/>
                  </a:schemeClr>
                </a:solidFill>
              </a:rPr>
              <a:t>Results from the </a:t>
            </a:r>
            <a:r>
              <a:rPr lang="en-US" sz="3200" i="1" dirty="0">
                <a:solidFill>
                  <a:schemeClr val="accent1">
                    <a:lumMod val="50000"/>
                  </a:schemeClr>
                </a:solidFill>
              </a:rPr>
              <a:t>forecast combination approach </a:t>
            </a:r>
            <a:r>
              <a:rPr lang="en-US" sz="3200" dirty="0">
                <a:solidFill>
                  <a:schemeClr val="accent1">
                    <a:lumMod val="50000"/>
                  </a:schemeClr>
                </a:solidFill>
              </a:rPr>
              <a:t>are similar to the results from the traditional approach of using alternative sets of factors.</a:t>
            </a:r>
          </a:p>
          <a:p>
            <a:pPr marL="457200" lvl="1" indent="0">
              <a:spcBef>
                <a:spcPts val="600"/>
              </a:spcBef>
              <a:buNone/>
            </a:pPr>
            <a:endParaRPr lang="en-US"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1F6354D3-FB4D-4B2D-BDEC-EA7050F21127}" type="slidenum">
              <a:rPr lang="en-US" smtClean="0"/>
              <a:t>15</a:t>
            </a:fld>
            <a:endParaRPr lang="en-US" dirty="0"/>
          </a:p>
        </p:txBody>
      </p:sp>
      <p:sp>
        <p:nvSpPr>
          <p:cNvPr id="5" name="Date Placeholder 4">
            <a:extLst>
              <a:ext uri="{FF2B5EF4-FFF2-40B4-BE49-F238E27FC236}">
                <a16:creationId xmlns:a16="http://schemas.microsoft.com/office/drawing/2014/main" id="{F7BF027E-CCFB-DC25-4E07-A0174B0CDBFA}"/>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4DC75692-C66E-6E08-5030-1ADB0891F6B0}"/>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338238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 Findings</a:t>
            </a:r>
          </a:p>
        </p:txBody>
      </p:sp>
      <p:sp>
        <p:nvSpPr>
          <p:cNvPr id="3" name="Content Placeholder 2"/>
          <p:cNvSpPr>
            <a:spLocks noGrp="1"/>
          </p:cNvSpPr>
          <p:nvPr>
            <p:ph idx="1"/>
          </p:nvPr>
        </p:nvSpPr>
        <p:spPr>
          <a:xfrm>
            <a:off x="457200" y="1295400"/>
            <a:ext cx="8305800" cy="5105400"/>
          </a:xfrm>
        </p:spPr>
        <p:txBody>
          <a:bodyPr>
            <a:noAutofit/>
          </a:bodyPr>
          <a:lstStyle/>
          <a:p>
            <a:pPr>
              <a:spcBef>
                <a:spcPts val="600"/>
              </a:spcBef>
            </a:pPr>
            <a:r>
              <a:rPr lang="en-US" altLang="zh-CN" dirty="0">
                <a:solidFill>
                  <a:schemeClr val="accent1">
                    <a:lumMod val="50000"/>
                  </a:schemeClr>
                </a:solidFill>
              </a:rPr>
              <a:t>The average estimated coefficient of expected skewness on commodity futures returns (t-stat.) are -0.475 (-2.82), -3.147 (-3.25), and -2.263 (-3.40), respectively. The long-short hedge portfolio returns are -0.991 (-3.77), -1.188 (-4.05), and -1.153 (-3.89). The alphas relative to a four-factor model are -0.850, -0.846, and -0.822, respectively. All of them are </a:t>
            </a:r>
            <a:r>
              <a:rPr lang="en-US" altLang="zh-CN" b="1" dirty="0">
                <a:solidFill>
                  <a:schemeClr val="accent1">
                    <a:lumMod val="50000"/>
                  </a:schemeClr>
                </a:solidFill>
              </a:rPr>
              <a:t>highly significant</a:t>
            </a:r>
            <a:r>
              <a:rPr lang="en-US" altLang="zh-CN" dirty="0">
                <a:solidFill>
                  <a:schemeClr val="accent1">
                    <a:lumMod val="50000"/>
                  </a:schemeClr>
                </a:solidFill>
              </a:rPr>
              <a:t>. </a:t>
            </a:r>
          </a:p>
        </p:txBody>
      </p:sp>
      <p:sp>
        <p:nvSpPr>
          <p:cNvPr id="4" name="Slide Number Placeholder 3"/>
          <p:cNvSpPr>
            <a:spLocks noGrp="1"/>
          </p:cNvSpPr>
          <p:nvPr>
            <p:ph type="sldNum" sz="quarter" idx="12"/>
          </p:nvPr>
        </p:nvSpPr>
        <p:spPr/>
        <p:txBody>
          <a:bodyPr/>
          <a:lstStyle/>
          <a:p>
            <a:fld id="{1F6354D3-FB4D-4B2D-BDEC-EA7050F21127}" type="slidenum">
              <a:rPr lang="en-US" smtClean="0"/>
              <a:t>16</a:t>
            </a:fld>
            <a:endParaRPr lang="en-US" dirty="0"/>
          </a:p>
        </p:txBody>
      </p:sp>
      <p:sp>
        <p:nvSpPr>
          <p:cNvPr id="5" name="Date Placeholder 4">
            <a:extLst>
              <a:ext uri="{FF2B5EF4-FFF2-40B4-BE49-F238E27FC236}">
                <a16:creationId xmlns:a16="http://schemas.microsoft.com/office/drawing/2014/main" id="{D986EB6E-E646-6B23-7D0A-AA33E4337152}"/>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A1007801-4A0D-0776-9CA4-8ABB0A3B2F08}"/>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12015136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a:t>
            </a:r>
          </a:p>
        </p:txBody>
      </p:sp>
      <p:sp>
        <p:nvSpPr>
          <p:cNvPr id="3" name="Content Placeholder 2"/>
          <p:cNvSpPr>
            <a:spLocks noGrp="1"/>
          </p:cNvSpPr>
          <p:nvPr>
            <p:ph idx="1"/>
          </p:nvPr>
        </p:nvSpPr>
        <p:spPr>
          <a:xfrm>
            <a:off x="457200" y="1600200"/>
            <a:ext cx="8305800" cy="4800600"/>
          </a:xfrm>
        </p:spPr>
        <p:txBody>
          <a:bodyPr>
            <a:normAutofit fontScale="92500" lnSpcReduction="20000"/>
          </a:bodyPr>
          <a:lstStyle/>
          <a:p>
            <a:pPr>
              <a:lnSpc>
                <a:spcPct val="120000"/>
              </a:lnSpc>
              <a:spcBef>
                <a:spcPts val="600"/>
              </a:spcBef>
            </a:pPr>
            <a:r>
              <a:rPr lang="en-US" b="1" dirty="0">
                <a:solidFill>
                  <a:schemeClr val="accent1">
                    <a:lumMod val="50000"/>
                  </a:schemeClr>
                </a:solidFill>
              </a:rPr>
              <a:t>34 commodity </a:t>
            </a:r>
            <a:r>
              <a:rPr lang="en-US" dirty="0">
                <a:solidFill>
                  <a:schemeClr val="accent1">
                    <a:lumMod val="50000"/>
                  </a:schemeClr>
                </a:solidFill>
              </a:rPr>
              <a:t>futures contracts that fall into the following five major categories - energy, grains and oilseeds, livestock, metals, and softs; </a:t>
            </a:r>
          </a:p>
          <a:p>
            <a:pPr>
              <a:lnSpc>
                <a:spcPct val="120000"/>
              </a:lnSpc>
              <a:spcBef>
                <a:spcPts val="600"/>
              </a:spcBef>
            </a:pPr>
            <a:r>
              <a:rPr lang="en-US" dirty="0">
                <a:solidFill>
                  <a:schemeClr val="accent1">
                    <a:lumMod val="50000"/>
                  </a:schemeClr>
                </a:solidFill>
              </a:rPr>
              <a:t>Period of </a:t>
            </a:r>
            <a:r>
              <a:rPr lang="en-US" b="1" dirty="0">
                <a:solidFill>
                  <a:schemeClr val="accent1">
                    <a:lumMod val="50000"/>
                  </a:schemeClr>
                </a:solidFill>
              </a:rPr>
              <a:t>198701-202206</a:t>
            </a:r>
            <a:r>
              <a:rPr lang="en-US" dirty="0">
                <a:solidFill>
                  <a:schemeClr val="accent1">
                    <a:lumMod val="50000"/>
                  </a:schemeClr>
                </a:solidFill>
              </a:rPr>
              <a:t>;</a:t>
            </a:r>
          </a:p>
          <a:p>
            <a:pPr>
              <a:lnSpc>
                <a:spcPct val="120000"/>
              </a:lnSpc>
              <a:spcBef>
                <a:spcPts val="600"/>
              </a:spcBef>
            </a:pPr>
            <a:r>
              <a:rPr lang="en-US" altLang="zh-CN" dirty="0">
                <a:solidFill>
                  <a:schemeClr val="accent1">
                    <a:lumMod val="50000"/>
                  </a:schemeClr>
                </a:solidFill>
              </a:rPr>
              <a:t>S&amp;P Goldman Sachs commodity total return indices (GSCI) and futures contracts data on individual commodity futures </a:t>
            </a:r>
          </a:p>
          <a:p>
            <a:pPr lvl="1">
              <a:lnSpc>
                <a:spcPct val="120000"/>
              </a:lnSpc>
              <a:spcBef>
                <a:spcPts val="600"/>
              </a:spcBef>
            </a:pPr>
            <a:r>
              <a:rPr lang="en-US" altLang="zh-CN" dirty="0">
                <a:solidFill>
                  <a:schemeClr val="accent1">
                    <a:lumMod val="50000"/>
                  </a:schemeClr>
                </a:solidFill>
              </a:rPr>
              <a:t>From DATASTREAM and webpage of Commodity and Futures Trading Commission. </a:t>
            </a:r>
          </a:p>
          <a:p>
            <a:pPr marL="0" indent="0">
              <a:lnSpc>
                <a:spcPct val="120000"/>
              </a:lnSpc>
              <a:spcBef>
                <a:spcPts val="600"/>
              </a:spcBef>
              <a:buNone/>
            </a:pPr>
            <a:endParaRPr lang="en-US" sz="2400" dirty="0">
              <a:solidFill>
                <a:schemeClr val="accent1">
                  <a:lumMod val="50000"/>
                </a:schemeClr>
              </a:solidFill>
            </a:endParaRPr>
          </a:p>
          <a:p>
            <a:pPr lvl="1">
              <a:spcAft>
                <a:spcPts val="0"/>
              </a:spcAft>
            </a:pPr>
            <a:endParaRPr lang="en-US" sz="18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1F6354D3-FB4D-4B2D-BDEC-EA7050F21127}" type="slidenum">
              <a:rPr lang="en-US" smtClean="0"/>
              <a:t>17</a:t>
            </a:fld>
            <a:endParaRPr lang="en-US" dirty="0"/>
          </a:p>
        </p:txBody>
      </p:sp>
      <p:sp>
        <p:nvSpPr>
          <p:cNvPr id="5" name="Date Placeholder 4">
            <a:extLst>
              <a:ext uri="{FF2B5EF4-FFF2-40B4-BE49-F238E27FC236}">
                <a16:creationId xmlns:a16="http://schemas.microsoft.com/office/drawing/2014/main" id="{ACF5340C-18B8-1C3F-28F2-7B5B0581B92D}"/>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F07B81D7-BA98-C181-43BD-0C26AB403306}"/>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2339371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a:t>
            </a:r>
          </a:p>
        </p:txBody>
      </p:sp>
      <p:sp>
        <p:nvSpPr>
          <p:cNvPr id="3" name="Content Placeholder 2"/>
          <p:cNvSpPr>
            <a:spLocks noGrp="1"/>
          </p:cNvSpPr>
          <p:nvPr>
            <p:ph idx="1"/>
          </p:nvPr>
        </p:nvSpPr>
        <p:spPr>
          <a:xfrm>
            <a:off x="457200" y="1447800"/>
            <a:ext cx="8305800" cy="4953000"/>
          </a:xfrm>
        </p:spPr>
        <p:txBody>
          <a:bodyPr>
            <a:normAutofit/>
          </a:bodyPr>
          <a:lstStyle/>
          <a:p>
            <a:pPr>
              <a:lnSpc>
                <a:spcPct val="120000"/>
              </a:lnSpc>
              <a:spcBef>
                <a:spcPts val="600"/>
              </a:spcBef>
            </a:pPr>
            <a:r>
              <a:rPr lang="en-US" dirty="0">
                <a:solidFill>
                  <a:schemeClr val="accent1">
                    <a:lumMod val="50000"/>
                  </a:schemeClr>
                </a:solidFill>
              </a:rPr>
              <a:t>Key Commodity Futures Contract Characteristics:</a:t>
            </a:r>
          </a:p>
          <a:p>
            <a:pPr lvl="1">
              <a:lnSpc>
                <a:spcPct val="120000"/>
              </a:lnSpc>
              <a:spcBef>
                <a:spcPts val="600"/>
              </a:spcBef>
            </a:pPr>
            <a:r>
              <a:rPr lang="en-US" dirty="0">
                <a:solidFill>
                  <a:schemeClr val="accent1">
                    <a:lumMod val="50000"/>
                  </a:schemeClr>
                </a:solidFill>
              </a:rPr>
              <a:t>Skewness (</a:t>
            </a:r>
            <a:r>
              <a:rPr lang="en-US" i="1" dirty="0">
                <a:solidFill>
                  <a:schemeClr val="accent1">
                    <a:lumMod val="50000"/>
                  </a:schemeClr>
                </a:solidFill>
              </a:rPr>
              <a:t>SKEW</a:t>
            </a:r>
            <a:r>
              <a:rPr lang="en-US" dirty="0">
                <a:solidFill>
                  <a:schemeClr val="accent1">
                    <a:lumMod val="50000"/>
                  </a:schemeClr>
                </a:solidFill>
              </a:rPr>
              <a:t>), 12-month momentum (</a:t>
            </a:r>
            <a:r>
              <a:rPr lang="en-US" i="1" dirty="0">
                <a:solidFill>
                  <a:schemeClr val="accent1">
                    <a:lumMod val="50000"/>
                  </a:schemeClr>
                </a:solidFill>
              </a:rPr>
              <a:t>MOM12</a:t>
            </a:r>
            <a:r>
              <a:rPr lang="en-US" dirty="0">
                <a:solidFill>
                  <a:schemeClr val="accent1">
                    <a:lumMod val="50000"/>
                  </a:schemeClr>
                </a:solidFill>
              </a:rPr>
              <a:t>), 36-month contrarian return (</a:t>
            </a:r>
            <a:r>
              <a:rPr lang="en-US" i="1" dirty="0">
                <a:solidFill>
                  <a:schemeClr val="accent1">
                    <a:lumMod val="50000"/>
                  </a:schemeClr>
                </a:solidFill>
              </a:rPr>
              <a:t>CTR36</a:t>
            </a:r>
            <a:r>
              <a:rPr lang="en-US" dirty="0">
                <a:solidFill>
                  <a:schemeClr val="accent1">
                    <a:lumMod val="50000"/>
                  </a:schemeClr>
                </a:solidFill>
              </a:rPr>
              <a:t>), idiosyncratic volatility (</a:t>
            </a:r>
            <a:r>
              <a:rPr lang="en-US" i="1" dirty="0">
                <a:solidFill>
                  <a:schemeClr val="accent1">
                    <a:lumMod val="50000"/>
                  </a:schemeClr>
                </a:solidFill>
              </a:rPr>
              <a:t>IVOL</a:t>
            </a:r>
            <a:r>
              <a:rPr lang="en-US" dirty="0">
                <a:solidFill>
                  <a:schemeClr val="accent1">
                    <a:lumMod val="50000"/>
                  </a:schemeClr>
                </a:solidFill>
              </a:rPr>
              <a:t>), trading volume (</a:t>
            </a:r>
            <a:r>
              <a:rPr lang="en-US" i="1" dirty="0">
                <a:solidFill>
                  <a:schemeClr val="accent1">
                    <a:lumMod val="50000"/>
                  </a:schemeClr>
                </a:solidFill>
              </a:rPr>
              <a:t>VOLM</a:t>
            </a:r>
            <a:r>
              <a:rPr lang="en-US" dirty="0">
                <a:solidFill>
                  <a:schemeClr val="accent1">
                    <a:lumMod val="50000"/>
                  </a:schemeClr>
                </a:solidFill>
              </a:rPr>
              <a:t>), open interest (</a:t>
            </a:r>
            <a:r>
              <a:rPr lang="en-US" i="1" dirty="0">
                <a:solidFill>
                  <a:schemeClr val="accent1">
                    <a:lumMod val="50000"/>
                  </a:schemeClr>
                </a:solidFill>
              </a:rPr>
              <a:t>OPNI</a:t>
            </a:r>
            <a:r>
              <a:rPr lang="en-US" dirty="0">
                <a:solidFill>
                  <a:schemeClr val="accent1">
                    <a:lumMod val="50000"/>
                  </a:schemeClr>
                </a:solidFill>
              </a:rPr>
              <a:t>), basis (</a:t>
            </a:r>
            <a:r>
              <a:rPr lang="en-US" i="1" dirty="0">
                <a:solidFill>
                  <a:schemeClr val="accent1">
                    <a:lumMod val="50000"/>
                  </a:schemeClr>
                </a:solidFill>
              </a:rPr>
              <a:t>BASIS</a:t>
            </a:r>
            <a:r>
              <a:rPr lang="en-US" dirty="0">
                <a:solidFill>
                  <a:schemeClr val="accent1">
                    <a:lumMod val="50000"/>
                  </a:schemeClr>
                </a:solidFill>
              </a:rPr>
              <a:t>), 12-month basis momentum (</a:t>
            </a:r>
            <a:r>
              <a:rPr lang="en-US" i="1" dirty="0">
                <a:solidFill>
                  <a:schemeClr val="accent1">
                    <a:lumMod val="50000"/>
                  </a:schemeClr>
                </a:solidFill>
              </a:rPr>
              <a:t>BASM12</a:t>
            </a:r>
            <a:r>
              <a:rPr lang="en-US" dirty="0">
                <a:solidFill>
                  <a:schemeClr val="accent1">
                    <a:lumMod val="50000"/>
                  </a:schemeClr>
                </a:solidFill>
              </a:rPr>
              <a:t>), speculating pressure (</a:t>
            </a:r>
            <a:r>
              <a:rPr lang="en-US" i="1" dirty="0">
                <a:solidFill>
                  <a:schemeClr val="accent1">
                    <a:lumMod val="50000"/>
                  </a:schemeClr>
                </a:solidFill>
              </a:rPr>
              <a:t>HPSP</a:t>
            </a:r>
            <a:r>
              <a:rPr lang="en-US" dirty="0">
                <a:solidFill>
                  <a:schemeClr val="accent1">
                    <a:lumMod val="50000"/>
                  </a:schemeClr>
                </a:solidFill>
              </a:rPr>
              <a:t>), and hedging pressure (</a:t>
            </a:r>
            <a:r>
              <a:rPr lang="en-US" i="1" dirty="0">
                <a:solidFill>
                  <a:schemeClr val="accent1">
                    <a:lumMod val="50000"/>
                  </a:schemeClr>
                </a:solidFill>
              </a:rPr>
              <a:t>HPHE</a:t>
            </a:r>
            <a:r>
              <a:rPr lang="en-US" dirty="0">
                <a:solidFill>
                  <a:schemeClr val="accent1">
                    <a:lumMod val="50000"/>
                  </a:schemeClr>
                </a:solidFill>
              </a:rPr>
              <a:t>).</a:t>
            </a:r>
          </a:p>
          <a:p>
            <a:pPr>
              <a:lnSpc>
                <a:spcPct val="120000"/>
              </a:lnSpc>
              <a:spcBef>
                <a:spcPts val="600"/>
              </a:spcBef>
            </a:pPr>
            <a:endParaRPr lang="en-US" sz="2400" dirty="0">
              <a:solidFill>
                <a:schemeClr val="accent1">
                  <a:lumMod val="50000"/>
                </a:schemeClr>
              </a:solidFill>
            </a:endParaRPr>
          </a:p>
          <a:p>
            <a:pPr lvl="1">
              <a:spcAft>
                <a:spcPts val="0"/>
              </a:spcAft>
            </a:pPr>
            <a:endParaRPr lang="en-US" sz="18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1F6354D3-FB4D-4B2D-BDEC-EA7050F21127}" type="slidenum">
              <a:rPr lang="en-US" smtClean="0"/>
              <a:t>18</a:t>
            </a:fld>
            <a:endParaRPr lang="en-US" dirty="0"/>
          </a:p>
        </p:txBody>
      </p:sp>
      <p:sp>
        <p:nvSpPr>
          <p:cNvPr id="5" name="Date Placeholder 4">
            <a:extLst>
              <a:ext uri="{FF2B5EF4-FFF2-40B4-BE49-F238E27FC236}">
                <a16:creationId xmlns:a16="http://schemas.microsoft.com/office/drawing/2014/main" id="{ACF5340C-18B8-1C3F-28F2-7B5B0581B92D}"/>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F07B81D7-BA98-C181-43BD-0C26AB403306}"/>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31988242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Analysis—Table 1</a:t>
            </a:r>
          </a:p>
        </p:txBody>
      </p:sp>
      <p:pic>
        <p:nvPicPr>
          <p:cNvPr id="5" name="内容占位符 4"/>
          <p:cNvPicPr>
            <a:picLocks noGrp="1" noChangeAspect="1"/>
          </p:cNvPicPr>
          <p:nvPr>
            <p:ph idx="1"/>
          </p:nvPr>
        </p:nvPicPr>
        <p:blipFill>
          <a:blip r:embed="rId3"/>
          <a:stretch>
            <a:fillRect/>
          </a:stretch>
        </p:blipFill>
        <p:spPr>
          <a:xfrm>
            <a:off x="457200" y="1524000"/>
            <a:ext cx="8305800" cy="4923790"/>
          </a:xfrm>
          <a:prstGeom prst="rect">
            <a:avLst/>
          </a:prstGeom>
        </p:spPr>
      </p:pic>
      <p:sp>
        <p:nvSpPr>
          <p:cNvPr id="4" name="Slide Number Placeholder 3"/>
          <p:cNvSpPr>
            <a:spLocks noGrp="1"/>
          </p:cNvSpPr>
          <p:nvPr>
            <p:ph type="sldNum" sz="quarter" idx="12"/>
          </p:nvPr>
        </p:nvSpPr>
        <p:spPr/>
        <p:txBody>
          <a:bodyPr/>
          <a:lstStyle/>
          <a:p>
            <a:fld id="{1F6354D3-FB4D-4B2D-BDEC-EA7050F21127}" type="slidenum">
              <a:rPr lang="en-US" smtClean="0"/>
              <a:t>19</a:t>
            </a:fld>
            <a:endParaRPr lang="en-US" dirty="0"/>
          </a:p>
        </p:txBody>
      </p:sp>
      <p:sp>
        <p:nvSpPr>
          <p:cNvPr id="3" name="Date Placeholder 2">
            <a:extLst>
              <a:ext uri="{FF2B5EF4-FFF2-40B4-BE49-F238E27FC236}">
                <a16:creationId xmlns:a16="http://schemas.microsoft.com/office/drawing/2014/main" id="{855B4764-21AC-7DD5-1CA1-8B754CB3E0C5}"/>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1F2BA6AA-AB5F-37D8-20A0-0B0527ECB326}"/>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3306184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868362"/>
          </a:xfrm>
        </p:spPr>
        <p:txBody>
          <a:bodyPr>
            <a:normAutofit/>
          </a:bodyPr>
          <a:lstStyle/>
          <a:p>
            <a:r>
              <a:rPr lang="en-US" sz="4400" dirty="0"/>
              <a:t>What Does This Paper Do?</a:t>
            </a:r>
          </a:p>
        </p:txBody>
      </p:sp>
      <p:sp>
        <p:nvSpPr>
          <p:cNvPr id="3" name="Content Placeholder 2"/>
          <p:cNvSpPr>
            <a:spLocks noGrp="1"/>
          </p:cNvSpPr>
          <p:nvPr>
            <p:ph idx="1"/>
          </p:nvPr>
        </p:nvSpPr>
        <p:spPr>
          <a:xfrm>
            <a:off x="457200" y="1371600"/>
            <a:ext cx="8305800" cy="5076190"/>
          </a:xfrm>
        </p:spPr>
        <p:txBody>
          <a:bodyPr>
            <a:noAutofit/>
          </a:bodyPr>
          <a:lstStyle/>
          <a:p>
            <a:pPr>
              <a:spcBef>
                <a:spcPts val="600"/>
              </a:spcBef>
            </a:pPr>
            <a:r>
              <a:rPr lang="en-US" dirty="0">
                <a:solidFill>
                  <a:schemeClr val="accent1">
                    <a:lumMod val="50000"/>
                  </a:schemeClr>
                </a:solidFill>
              </a:rPr>
              <a:t>Examines whether expected skewness helps explain returns in the commodity futures market.</a:t>
            </a:r>
          </a:p>
          <a:p>
            <a:pPr>
              <a:spcBef>
                <a:spcPts val="600"/>
              </a:spcBef>
            </a:pPr>
            <a:r>
              <a:rPr lang="en-US" dirty="0">
                <a:solidFill>
                  <a:schemeClr val="accent1">
                    <a:lumMod val="50000"/>
                  </a:schemeClr>
                </a:solidFill>
              </a:rPr>
              <a:t>Our study examines commodity market data rather than equity market data.   </a:t>
            </a:r>
          </a:p>
          <a:p>
            <a:pPr>
              <a:spcBef>
                <a:spcPts val="600"/>
              </a:spcBef>
            </a:pPr>
            <a:r>
              <a:rPr lang="en-US" dirty="0">
                <a:solidFill>
                  <a:schemeClr val="accent1">
                    <a:lumMod val="50000"/>
                  </a:schemeClr>
                </a:solidFill>
              </a:rPr>
              <a:t>Why?</a:t>
            </a:r>
          </a:p>
          <a:p>
            <a:pPr lvl="1">
              <a:spcBef>
                <a:spcPts val="600"/>
              </a:spcBef>
            </a:pPr>
            <a:r>
              <a:rPr lang="en-US" dirty="0">
                <a:solidFill>
                  <a:schemeClr val="accent1">
                    <a:lumMod val="50000"/>
                  </a:schemeClr>
                </a:solidFill>
              </a:rPr>
              <a:t>Avoids data mining charge of Harvey et al [2016]</a:t>
            </a:r>
          </a:p>
          <a:p>
            <a:pPr lvl="1">
              <a:spcBef>
                <a:spcPts val="600"/>
              </a:spcBef>
            </a:pPr>
            <a:r>
              <a:rPr lang="en-US" dirty="0">
                <a:solidFill>
                  <a:schemeClr val="accent1">
                    <a:lumMod val="50000"/>
                  </a:schemeClr>
                </a:solidFill>
              </a:rPr>
              <a:t>Surpasses the higher statistical significance threshold Harvey et al [2016] suggest for new factors.</a:t>
            </a:r>
          </a:p>
        </p:txBody>
      </p:sp>
      <p:sp>
        <p:nvSpPr>
          <p:cNvPr id="4" name="Slide Number Placeholder 3"/>
          <p:cNvSpPr>
            <a:spLocks noGrp="1"/>
          </p:cNvSpPr>
          <p:nvPr>
            <p:ph type="sldNum" sz="quarter" idx="12"/>
          </p:nvPr>
        </p:nvSpPr>
        <p:spPr/>
        <p:txBody>
          <a:bodyPr/>
          <a:lstStyle/>
          <a:p>
            <a:fld id="{1F6354D3-FB4D-4B2D-BDEC-EA7050F21127}" type="slidenum">
              <a:rPr lang="en-US" smtClean="0"/>
              <a:t>2</a:t>
            </a:fld>
            <a:endParaRPr lang="en-US" dirty="0"/>
          </a:p>
        </p:txBody>
      </p:sp>
      <p:sp>
        <p:nvSpPr>
          <p:cNvPr id="5" name="Date Placeholder 4">
            <a:extLst>
              <a:ext uri="{FF2B5EF4-FFF2-40B4-BE49-F238E27FC236}">
                <a16:creationId xmlns:a16="http://schemas.microsoft.com/office/drawing/2014/main" id="{9A695685-492D-0A3A-9B5E-86517C48866D}"/>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9136A9EE-FADD-4083-F341-80C77E24CBE4}"/>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13926080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AD8FC-912D-CC04-C037-77A5F5262122}"/>
              </a:ext>
            </a:extLst>
          </p:cNvPr>
          <p:cNvSpPr>
            <a:spLocks noGrp="1"/>
          </p:cNvSpPr>
          <p:nvPr>
            <p:ph type="title"/>
          </p:nvPr>
        </p:nvSpPr>
        <p:spPr/>
        <p:txBody>
          <a:bodyPr/>
          <a:lstStyle/>
          <a:p>
            <a:r>
              <a:rPr lang="en-US" dirty="0"/>
              <a:t>Table 1: Summary Statistics</a:t>
            </a:r>
          </a:p>
        </p:txBody>
      </p:sp>
      <p:sp>
        <p:nvSpPr>
          <p:cNvPr id="3" name="Content Placeholder 2">
            <a:extLst>
              <a:ext uri="{FF2B5EF4-FFF2-40B4-BE49-F238E27FC236}">
                <a16:creationId xmlns:a16="http://schemas.microsoft.com/office/drawing/2014/main" id="{EDB85847-E958-CDB4-1E9D-0BAD53E12A46}"/>
              </a:ext>
            </a:extLst>
          </p:cNvPr>
          <p:cNvSpPr>
            <a:spLocks noGrp="1"/>
          </p:cNvSpPr>
          <p:nvPr>
            <p:ph idx="1"/>
          </p:nvPr>
        </p:nvSpPr>
        <p:spPr>
          <a:xfrm>
            <a:off x="457200" y="1381760"/>
            <a:ext cx="8305800" cy="5019040"/>
          </a:xfrm>
        </p:spPr>
        <p:txBody>
          <a:bodyPr>
            <a:noAutofit/>
          </a:bodyPr>
          <a:lstStyle/>
          <a:p>
            <a:pPr marL="0" marR="0" indent="457200" algn="just">
              <a:spcBef>
                <a:spcPts val="0"/>
              </a:spcBef>
              <a:spcAft>
                <a:spcPts val="0"/>
              </a:spcAft>
            </a:pPr>
            <a:r>
              <a:rPr lang="en-US" dirty="0">
                <a:solidFill>
                  <a:srgbClr val="000000"/>
                </a:solidFill>
                <a:effectLst/>
                <a:ea typeface="SimSun" panose="02010600030101010101" pitchFamily="2" charset="-122"/>
              </a:rPr>
              <a:t>Panel A shows that t</a:t>
            </a:r>
            <a:r>
              <a:rPr lang="en-US" dirty="0">
                <a:solidFill>
                  <a:srgbClr val="000000"/>
                </a:solidFill>
                <a:effectLst/>
                <a:ea typeface="DengXian" panose="02010600030101010101" pitchFamily="2" charset="-122"/>
              </a:rPr>
              <a:t>he mean (median) value of </a:t>
            </a:r>
            <a:r>
              <a:rPr lang="en-US" i="1" dirty="0">
                <a:solidFill>
                  <a:srgbClr val="000000"/>
                </a:solidFill>
                <a:effectLst/>
                <a:ea typeface="DengXian" panose="02010600030101010101" pitchFamily="2" charset="-122"/>
              </a:rPr>
              <a:t>SKEW</a:t>
            </a:r>
            <a:r>
              <a:rPr lang="en-US" dirty="0">
                <a:solidFill>
                  <a:srgbClr val="000000"/>
                </a:solidFill>
                <a:effectLst/>
                <a:ea typeface="DengXian" panose="02010600030101010101" pitchFamily="2" charset="-122"/>
              </a:rPr>
              <a:t> is -0.096 (-0.062). </a:t>
            </a:r>
            <a:r>
              <a:rPr lang="en-US" dirty="0">
                <a:solidFill>
                  <a:srgbClr val="000000"/>
                </a:solidFill>
                <a:effectLst/>
                <a:ea typeface="SimSun" panose="02010600030101010101" pitchFamily="2" charset="-122"/>
              </a:rPr>
              <a:t>The mean value of </a:t>
            </a:r>
            <a:r>
              <a:rPr lang="en-US" i="1" dirty="0">
                <a:solidFill>
                  <a:srgbClr val="000000"/>
                </a:solidFill>
                <a:effectLst/>
                <a:ea typeface="SimSun" panose="02010600030101010101" pitchFamily="2" charset="-122"/>
              </a:rPr>
              <a:t>MOM12</a:t>
            </a:r>
            <a:r>
              <a:rPr lang="en-US" dirty="0">
                <a:solidFill>
                  <a:srgbClr val="000000"/>
                </a:solidFill>
                <a:effectLst/>
                <a:ea typeface="SimSun" panose="02010600030101010101" pitchFamily="2" charset="-122"/>
              </a:rPr>
              <a:t> is 0.029, or 2.9% per month. </a:t>
            </a:r>
          </a:p>
          <a:p>
            <a:pPr marL="0" marR="0" indent="0" algn="just">
              <a:spcBef>
                <a:spcPts val="0"/>
              </a:spcBef>
              <a:spcAft>
                <a:spcPts val="0"/>
              </a:spcAft>
              <a:buNone/>
            </a:pPr>
            <a:endParaRPr lang="en-US" dirty="0">
              <a:solidFill>
                <a:srgbClr val="000000"/>
              </a:solidFill>
              <a:effectLst/>
              <a:ea typeface="SimSun" panose="02010600030101010101" pitchFamily="2" charset="-122"/>
            </a:endParaRPr>
          </a:p>
          <a:p>
            <a:pPr marL="0" marR="0" indent="457200" algn="just">
              <a:spcBef>
                <a:spcPts val="0"/>
              </a:spcBef>
              <a:spcAft>
                <a:spcPts val="0"/>
              </a:spcAft>
            </a:pPr>
            <a:r>
              <a:rPr lang="en-US" dirty="0">
                <a:solidFill>
                  <a:srgbClr val="000000"/>
                </a:solidFill>
                <a:effectLst/>
                <a:ea typeface="SimSun" panose="02010600030101010101" pitchFamily="2" charset="-122"/>
              </a:rPr>
              <a:t>Panel B reports the pairwise correlations among selected variables. The correlation between </a:t>
            </a:r>
            <a:r>
              <a:rPr lang="en-US" i="1" dirty="0">
                <a:solidFill>
                  <a:srgbClr val="000000"/>
                </a:solidFill>
                <a:effectLst/>
                <a:ea typeface="SimSun" panose="02010600030101010101" pitchFamily="2" charset="-122"/>
              </a:rPr>
              <a:t>SKEW</a:t>
            </a:r>
            <a:r>
              <a:rPr lang="en-US" dirty="0">
                <a:solidFill>
                  <a:srgbClr val="000000"/>
                </a:solidFill>
                <a:effectLst/>
                <a:ea typeface="SimSun" panose="02010600030101010101" pitchFamily="2" charset="-122"/>
              </a:rPr>
              <a:t> and </a:t>
            </a:r>
            <a:r>
              <a:rPr lang="en-US" i="1" dirty="0">
                <a:solidFill>
                  <a:srgbClr val="000000"/>
                </a:solidFill>
                <a:effectLst/>
                <a:ea typeface="SimSun" panose="02010600030101010101" pitchFamily="2" charset="-122"/>
              </a:rPr>
              <a:t>HPSP</a:t>
            </a:r>
            <a:r>
              <a:rPr lang="en-US" dirty="0">
                <a:solidFill>
                  <a:srgbClr val="000000"/>
                </a:solidFill>
                <a:effectLst/>
                <a:ea typeface="SimSun" panose="02010600030101010101" pitchFamily="2" charset="-122"/>
              </a:rPr>
              <a:t> is the most negative, -0.19, and highly significant. The correlation between </a:t>
            </a:r>
            <a:r>
              <a:rPr lang="en-US" i="1" dirty="0">
                <a:solidFill>
                  <a:srgbClr val="000000"/>
                </a:solidFill>
                <a:effectLst/>
                <a:ea typeface="SimSun" panose="02010600030101010101" pitchFamily="2" charset="-122"/>
              </a:rPr>
              <a:t>SKEW</a:t>
            </a:r>
            <a:r>
              <a:rPr lang="en-US" dirty="0">
                <a:solidFill>
                  <a:srgbClr val="000000"/>
                </a:solidFill>
                <a:effectLst/>
                <a:ea typeface="SimSun" panose="02010600030101010101" pitchFamily="2" charset="-122"/>
              </a:rPr>
              <a:t> and </a:t>
            </a:r>
            <a:r>
              <a:rPr lang="en-US" i="1" dirty="0">
                <a:solidFill>
                  <a:srgbClr val="000000"/>
                </a:solidFill>
                <a:effectLst/>
                <a:ea typeface="SimSun" panose="02010600030101010101" pitchFamily="2" charset="-122"/>
              </a:rPr>
              <a:t>HPHE</a:t>
            </a:r>
            <a:r>
              <a:rPr lang="en-US" dirty="0">
                <a:solidFill>
                  <a:srgbClr val="000000"/>
                </a:solidFill>
                <a:effectLst/>
                <a:ea typeface="SimSun" panose="02010600030101010101" pitchFamily="2" charset="-122"/>
              </a:rPr>
              <a:t> is the most positive, 0.19, and highly significant.</a:t>
            </a:r>
          </a:p>
        </p:txBody>
      </p:sp>
      <p:sp>
        <p:nvSpPr>
          <p:cNvPr id="4" name="Date Placeholder 3">
            <a:extLst>
              <a:ext uri="{FF2B5EF4-FFF2-40B4-BE49-F238E27FC236}">
                <a16:creationId xmlns:a16="http://schemas.microsoft.com/office/drawing/2014/main" id="{7B9CCD1B-F7A4-94C1-2D8D-FEB51927EE7F}"/>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465454B9-1FC3-7C7B-6F9A-390C57CD06F0}"/>
              </a:ext>
            </a:extLst>
          </p:cNvPr>
          <p:cNvSpPr>
            <a:spLocks noGrp="1"/>
          </p:cNvSpPr>
          <p:nvPr>
            <p:ph type="ftr" sz="quarter" idx="11"/>
          </p:nvPr>
        </p:nvSpPr>
        <p:spPr/>
        <p:txBody>
          <a:bodyPr/>
          <a:lstStyle/>
          <a:p>
            <a:r>
              <a:rPr lang="en-US"/>
              <a:t>Cai, Frijns, and Webb</a:t>
            </a:r>
          </a:p>
        </p:txBody>
      </p:sp>
      <p:sp>
        <p:nvSpPr>
          <p:cNvPr id="6" name="Slide Number Placeholder 5">
            <a:extLst>
              <a:ext uri="{FF2B5EF4-FFF2-40B4-BE49-F238E27FC236}">
                <a16:creationId xmlns:a16="http://schemas.microsoft.com/office/drawing/2014/main" id="{614CD883-CF0C-D39D-0F31-0D908F624C92}"/>
              </a:ext>
            </a:extLst>
          </p:cNvPr>
          <p:cNvSpPr>
            <a:spLocks noGrp="1"/>
          </p:cNvSpPr>
          <p:nvPr>
            <p:ph type="sldNum" sz="quarter" idx="12"/>
          </p:nvPr>
        </p:nvSpPr>
        <p:spPr/>
        <p:txBody>
          <a:bodyPr/>
          <a:lstStyle/>
          <a:p>
            <a:fld id="{1F6354D3-FB4D-4B2D-BDEC-EA7050F21127}" type="slidenum">
              <a:rPr lang="en-US" smtClean="0"/>
              <a:pPr/>
              <a:t>20</a:t>
            </a:fld>
            <a:endParaRPr lang="en-US" dirty="0"/>
          </a:p>
        </p:txBody>
      </p:sp>
    </p:spTree>
    <p:extLst>
      <p:ext uri="{BB962C8B-B14F-4D97-AF65-F5344CB8AC3E}">
        <p14:creationId xmlns:p14="http://schemas.microsoft.com/office/powerpoint/2010/main" val="20413246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Analysis</a:t>
            </a:r>
          </a:p>
        </p:txBody>
      </p:sp>
      <p:sp>
        <p:nvSpPr>
          <p:cNvPr id="3" name="Content Placeholder 2"/>
          <p:cNvSpPr>
            <a:spLocks noGrp="1"/>
          </p:cNvSpPr>
          <p:nvPr>
            <p:ph idx="1"/>
          </p:nvPr>
        </p:nvSpPr>
        <p:spPr>
          <a:xfrm>
            <a:off x="457200" y="1600200"/>
            <a:ext cx="8305800" cy="4800600"/>
          </a:xfrm>
        </p:spPr>
        <p:txBody>
          <a:bodyPr>
            <a:normAutofit/>
          </a:bodyPr>
          <a:lstStyle/>
          <a:p>
            <a:pPr>
              <a:lnSpc>
                <a:spcPct val="120000"/>
              </a:lnSpc>
              <a:spcBef>
                <a:spcPts val="600"/>
              </a:spcBef>
            </a:pPr>
            <a:r>
              <a:rPr lang="en-US" dirty="0">
                <a:solidFill>
                  <a:schemeClr val="accent1">
                    <a:lumMod val="50000"/>
                  </a:schemeClr>
                </a:solidFill>
              </a:rPr>
              <a:t>Predicting Skewness Using Lagged Information</a:t>
            </a:r>
          </a:p>
          <a:p>
            <a:pPr lvl="1">
              <a:lnSpc>
                <a:spcPct val="120000"/>
              </a:lnSpc>
              <a:spcBef>
                <a:spcPts val="600"/>
              </a:spcBef>
            </a:pPr>
            <a:r>
              <a:rPr lang="en-US" sz="2400" dirty="0">
                <a:solidFill>
                  <a:schemeClr val="accent1">
                    <a:lumMod val="50000"/>
                  </a:schemeClr>
                </a:solidFill>
              </a:rPr>
              <a:t>In the case of three-month lagged skewness</a:t>
            </a:r>
          </a:p>
          <a:p>
            <a:pPr lvl="2">
              <a:lnSpc>
                <a:spcPct val="120000"/>
              </a:lnSpc>
            </a:pPr>
            <a:r>
              <a:rPr lang="en-US" sz="2000" dirty="0">
                <a:solidFill>
                  <a:schemeClr val="accent1">
                    <a:lumMod val="50000"/>
                  </a:schemeClr>
                </a:solidFill>
              </a:rPr>
              <a:t>With lagged skewness</a:t>
            </a:r>
          </a:p>
          <a:p>
            <a:pPr lvl="1">
              <a:lnSpc>
                <a:spcPct val="120000"/>
              </a:lnSpc>
              <a:spcBef>
                <a:spcPts val="600"/>
              </a:spcBef>
            </a:pPr>
            <a:endParaRPr lang="en-US" sz="2000" dirty="0">
              <a:solidFill>
                <a:schemeClr val="accent1">
                  <a:lumMod val="50000"/>
                </a:schemeClr>
              </a:solidFill>
            </a:endParaRPr>
          </a:p>
          <a:p>
            <a:pPr lvl="1">
              <a:lnSpc>
                <a:spcPct val="120000"/>
              </a:lnSpc>
              <a:spcBef>
                <a:spcPts val="600"/>
              </a:spcBef>
            </a:pPr>
            <a:endParaRPr lang="en-US" sz="2000" dirty="0">
              <a:solidFill>
                <a:schemeClr val="accent1">
                  <a:lumMod val="50000"/>
                </a:schemeClr>
              </a:solidFill>
            </a:endParaRPr>
          </a:p>
          <a:p>
            <a:pPr lvl="2">
              <a:lnSpc>
                <a:spcPct val="120000"/>
              </a:lnSpc>
            </a:pPr>
            <a:r>
              <a:rPr lang="en-US" sz="2000" dirty="0">
                <a:solidFill>
                  <a:schemeClr val="accent1">
                    <a:lumMod val="50000"/>
                  </a:schemeClr>
                </a:solidFill>
              </a:rPr>
              <a:t>Without lagged skewness</a:t>
            </a:r>
          </a:p>
          <a:p>
            <a:pPr lvl="1">
              <a:lnSpc>
                <a:spcPct val="120000"/>
              </a:lnSpc>
              <a:spcBef>
                <a:spcPts val="600"/>
              </a:spcBef>
            </a:pPr>
            <a:endParaRPr lang="en-US" sz="2000" dirty="0">
              <a:solidFill>
                <a:schemeClr val="accent1">
                  <a:lumMod val="50000"/>
                </a:schemeClr>
              </a:solidFill>
            </a:endParaRPr>
          </a:p>
          <a:p>
            <a:pPr lvl="1">
              <a:spcAft>
                <a:spcPts val="0"/>
              </a:spcAft>
            </a:pPr>
            <a:endParaRPr lang="en-US" sz="18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1F6354D3-FB4D-4B2D-BDEC-EA7050F21127}" type="slidenum">
              <a:rPr lang="en-US" smtClean="0"/>
              <a:t>21</a:t>
            </a:fld>
            <a:endParaRPr lang="en-US" dirty="0"/>
          </a:p>
        </p:txBody>
      </p:sp>
      <mc:AlternateContent xmlns:mc="http://schemas.openxmlformats.org/markup-compatibility/2006" xmlns:a14="http://schemas.microsoft.com/office/drawing/2010/main">
        <mc:Choice Requires="a14">
          <p:sp>
            <p:nvSpPr>
              <p:cNvPr id="5" name="矩形 4"/>
              <p:cNvSpPr/>
              <p:nvPr/>
            </p:nvSpPr>
            <p:spPr>
              <a:xfrm>
                <a:off x="1143000" y="3271725"/>
                <a:ext cx="7086600" cy="38587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zh-CN" altLang="en-US" i="1">
                          <a:latin typeface="Cambria Math" panose="02040503050406030204" pitchFamily="18" charset="0"/>
                        </a:rPr>
                        <m:t>𝑆𝐾𝐸</m:t>
                      </m:r>
                      <m:sSub>
                        <m:sSubPr>
                          <m:ctrlPr>
                            <a:rPr lang="zh-CN" altLang="en-US" i="1">
                              <a:latin typeface="Cambria Math" panose="02040503050406030204" pitchFamily="18" charset="0"/>
                            </a:rPr>
                          </m:ctrlPr>
                        </m:sSubPr>
                        <m:e>
                          <m:r>
                            <a:rPr lang="zh-CN" altLang="en-US" i="1">
                              <a:latin typeface="Cambria Math" panose="02040503050406030204" pitchFamily="18" charset="0"/>
                            </a:rPr>
                            <m:t>𝑊</m:t>
                          </m:r>
                        </m:e>
                        <m:sub>
                          <m:r>
                            <a:rPr lang="zh-CN" altLang="en-US" i="1">
                              <a:latin typeface="Cambria Math" panose="02040503050406030204" pitchFamily="18" charset="0"/>
                            </a:rPr>
                            <m:t>𝑖</m:t>
                          </m:r>
                          <m:r>
                            <a:rPr lang="zh-CN" altLang="en-US" i="0">
                              <a:latin typeface="Cambria Math" panose="02040503050406030204" pitchFamily="18" charset="0"/>
                            </a:rPr>
                            <m:t>,</m:t>
                          </m:r>
                          <m:r>
                            <a:rPr lang="zh-CN" altLang="en-US" i="1">
                              <a:latin typeface="Cambria Math" panose="02040503050406030204" pitchFamily="18" charset="0"/>
                            </a:rPr>
                            <m:t>𝑡</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𝛾</m:t>
                          </m:r>
                        </m:e>
                        <m:sub>
                          <m:r>
                            <a:rPr lang="zh-CN" altLang="en-US" i="0">
                              <a:latin typeface="Cambria Math" panose="02040503050406030204" pitchFamily="18" charset="0"/>
                            </a:rPr>
                            <m:t>0,</m:t>
                          </m:r>
                          <m:r>
                            <a:rPr lang="zh-CN" altLang="en-US" i="1">
                              <a:latin typeface="Cambria Math" panose="02040503050406030204" pitchFamily="18" charset="0"/>
                            </a:rPr>
                            <m:t>𝑡</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𝛾</m:t>
                          </m:r>
                        </m:e>
                        <m:sub>
                          <m:r>
                            <a:rPr lang="zh-CN" altLang="en-US" i="0">
                              <a:latin typeface="Cambria Math" panose="02040503050406030204" pitchFamily="18" charset="0"/>
                            </a:rPr>
                            <m:t>1,</m:t>
                          </m:r>
                          <m:r>
                            <a:rPr lang="zh-CN" altLang="en-US" i="1">
                              <a:latin typeface="Cambria Math" panose="02040503050406030204" pitchFamily="18" charset="0"/>
                            </a:rPr>
                            <m:t>𝑡</m:t>
                          </m:r>
                        </m:sub>
                      </m:sSub>
                      <m:r>
                        <a:rPr lang="zh-CN" altLang="en-US" i="1">
                          <a:latin typeface="Cambria Math" panose="02040503050406030204" pitchFamily="18" charset="0"/>
                        </a:rPr>
                        <m:t>𝑆𝐾𝐸</m:t>
                      </m:r>
                      <m:sSub>
                        <m:sSubPr>
                          <m:ctrlPr>
                            <a:rPr lang="zh-CN" altLang="en-US" i="1">
                              <a:latin typeface="Cambria Math" panose="02040503050406030204" pitchFamily="18" charset="0"/>
                            </a:rPr>
                          </m:ctrlPr>
                        </m:sSubPr>
                        <m:e>
                          <m:r>
                            <a:rPr lang="zh-CN" altLang="en-US" i="1">
                              <a:latin typeface="Cambria Math" panose="02040503050406030204" pitchFamily="18" charset="0"/>
                            </a:rPr>
                            <m:t>𝑊</m:t>
                          </m:r>
                        </m:e>
                        <m:sub>
                          <m:r>
                            <a:rPr lang="zh-CN" altLang="en-US" i="1">
                              <a:latin typeface="Cambria Math" panose="02040503050406030204" pitchFamily="18" charset="0"/>
                            </a:rPr>
                            <m:t>𝑖</m:t>
                          </m:r>
                          <m:r>
                            <a:rPr lang="zh-CN" altLang="en-US" i="0">
                              <a:latin typeface="Cambria Math" panose="02040503050406030204" pitchFamily="18" charset="0"/>
                            </a:rPr>
                            <m:t>,</m:t>
                          </m:r>
                          <m:r>
                            <a:rPr lang="zh-CN" altLang="en-US" i="1">
                              <a:latin typeface="Cambria Math" panose="02040503050406030204" pitchFamily="18" charset="0"/>
                            </a:rPr>
                            <m:t>𝑡</m:t>
                          </m:r>
                          <m:r>
                            <a:rPr lang="zh-CN" altLang="en-US" i="0">
                              <a:latin typeface="Cambria Math" panose="02040503050406030204" pitchFamily="18" charset="0"/>
                            </a:rPr>
                            <m:t>−3</m:t>
                          </m:r>
                        </m:sub>
                      </m:sSub>
                      <m:r>
                        <m:rPr>
                          <m:nor/>
                        </m:rPr>
                        <a:rPr lang="zh-CN" altLang="en-US">
                          <a:latin typeface="Cambria Math" panose="02040503050406030204" pitchFamily="18" charset="0"/>
                        </a:rPr>
                        <m:t>+</m:t>
                      </m:r>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𝛾</m:t>
                          </m:r>
                        </m:e>
                        <m:sub>
                          <m:r>
                            <a:rPr lang="zh-CN" altLang="en-US" i="0">
                              <a:latin typeface="Cambria Math" panose="02040503050406030204" pitchFamily="18" charset="0"/>
                            </a:rPr>
                            <m:t>2,</m:t>
                          </m:r>
                          <m:r>
                            <a:rPr lang="zh-CN" altLang="en-US" i="1">
                              <a:latin typeface="Cambria Math" panose="02040503050406030204" pitchFamily="18" charset="0"/>
                            </a:rPr>
                            <m:t>𝑡</m:t>
                          </m:r>
                        </m:sub>
                        <m:sup>
                          <m:r>
                            <a:rPr lang="zh-CN" altLang="en-US" i="0">
                              <a:latin typeface="Cambria Math" panose="02040503050406030204" pitchFamily="18" charset="0"/>
                            </a:rPr>
                            <m:t>′</m:t>
                          </m:r>
                        </m:sup>
                      </m:sSubSup>
                      <m:sSub>
                        <m:sSubPr>
                          <m:ctrlPr>
                            <a:rPr lang="zh-CN" altLang="en-US" i="1">
                              <a:latin typeface="Cambria Math" panose="02040503050406030204" pitchFamily="18" charset="0"/>
                            </a:rPr>
                          </m:ctrlPr>
                        </m:sSubPr>
                        <m:e>
                          <m:r>
                            <a:rPr lang="zh-CN" altLang="en-US" i="1">
                              <a:latin typeface="Cambria Math" panose="02040503050406030204" pitchFamily="18" charset="0"/>
                            </a:rPr>
                            <m:t>𝑍</m:t>
                          </m:r>
                        </m:e>
                        <m:sub>
                          <m:r>
                            <a:rPr lang="zh-CN" altLang="en-US" i="1">
                              <a:latin typeface="Cambria Math" panose="02040503050406030204" pitchFamily="18" charset="0"/>
                            </a:rPr>
                            <m:t>𝑖</m:t>
                          </m:r>
                          <m:r>
                            <a:rPr lang="zh-CN" altLang="en-US" i="0">
                              <a:latin typeface="Cambria Math" panose="02040503050406030204" pitchFamily="18" charset="0"/>
                            </a:rPr>
                            <m:t>,</m:t>
                          </m:r>
                          <m:r>
                            <a:rPr lang="zh-CN" altLang="en-US" i="1">
                              <a:latin typeface="Cambria Math" panose="02040503050406030204" pitchFamily="18" charset="0"/>
                            </a:rPr>
                            <m:t>𝑡</m:t>
                          </m:r>
                          <m:r>
                            <a:rPr lang="zh-CN" altLang="en-US" i="0">
                              <a:latin typeface="Cambria Math" panose="02040503050406030204" pitchFamily="18" charset="0"/>
                            </a:rPr>
                            <m:t>−3</m:t>
                          </m:r>
                        </m:sub>
                      </m:sSub>
                      <m:r>
                        <m:rPr>
                          <m:nor/>
                        </m:rPr>
                        <a:rPr lang="zh-CN" altLang="en-US" i="1">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𝜀</m:t>
                          </m:r>
                        </m:e>
                        <m:sub>
                          <m:r>
                            <a:rPr lang="zh-CN" altLang="en-US" i="1">
                              <a:latin typeface="Cambria Math" panose="02040503050406030204" pitchFamily="18" charset="0"/>
                            </a:rPr>
                            <m:t>𝑖</m:t>
                          </m:r>
                          <m:r>
                            <a:rPr lang="zh-CN" altLang="en-US" i="0">
                              <a:latin typeface="Cambria Math" panose="02040503050406030204" pitchFamily="18" charset="0"/>
                            </a:rPr>
                            <m:t>,</m:t>
                          </m:r>
                          <m:r>
                            <a:rPr lang="zh-CN" altLang="en-US" i="1">
                              <a:latin typeface="Cambria Math" panose="02040503050406030204" pitchFamily="18" charset="0"/>
                            </a:rPr>
                            <m:t>𝑡</m:t>
                          </m:r>
                        </m:sub>
                      </m:sSub>
                      <m:r>
                        <m:rPr>
                          <m:nor/>
                        </m:rPr>
                        <a:rPr lang="zh-CN" altLang="en-US" i="1">
                          <a:latin typeface="Cambria Math" panose="02040503050406030204" pitchFamily="18" charset="0"/>
                        </a:rPr>
                        <m:t>,                         </m:t>
                      </m:r>
                    </m:oMath>
                  </m:oMathPara>
                </a14:m>
                <a:endParaRPr lang="zh-CN" altLang="en-US" dirty="0"/>
              </a:p>
            </p:txBody>
          </p:sp>
        </mc:Choice>
        <mc:Fallback xmlns="">
          <p:sp>
            <p:nvSpPr>
              <p:cNvPr id="5" name="矩形 4"/>
              <p:cNvSpPr>
                <a:spLocks noRot="1" noChangeAspect="1" noMove="1" noResize="1" noEditPoints="1" noAdjustHandles="1" noChangeArrowheads="1" noChangeShapeType="1" noTextEdit="1"/>
              </p:cNvSpPr>
              <p:nvPr/>
            </p:nvSpPr>
            <p:spPr>
              <a:xfrm>
                <a:off x="1143000" y="3271725"/>
                <a:ext cx="7086600" cy="385875"/>
              </a:xfrm>
              <a:prstGeom prst="rect">
                <a:avLst/>
              </a:prstGeom>
              <a:blipFill rotWithShape="0">
                <a:blip r:embed="rId3"/>
                <a:stretch>
                  <a:fillRect b="-1587"/>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6" name="矩形 5"/>
              <p:cNvSpPr/>
              <p:nvPr/>
            </p:nvSpPr>
            <p:spPr>
              <a:xfrm>
                <a:off x="990600" y="3637080"/>
                <a:ext cx="7620000" cy="401520"/>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zh-CN" altLang="en-US" i="1">
                          <a:latin typeface="Cambria Math" panose="02040503050406030204" pitchFamily="18" charset="0"/>
                        </a:rPr>
                        <m:t>𝐸𝑆𝐾𝐸</m:t>
                      </m:r>
                      <m:sSub>
                        <m:sSubPr>
                          <m:ctrlPr>
                            <a:rPr lang="zh-CN" altLang="en-US" i="1">
                              <a:latin typeface="Cambria Math" panose="02040503050406030204" pitchFamily="18" charset="0"/>
                            </a:rPr>
                          </m:ctrlPr>
                        </m:sSubPr>
                        <m:e>
                          <m:r>
                            <a:rPr lang="zh-CN" altLang="en-US" i="1">
                              <a:latin typeface="Cambria Math" panose="02040503050406030204" pitchFamily="18" charset="0"/>
                            </a:rPr>
                            <m:t>𝑊</m:t>
                          </m:r>
                        </m:e>
                        <m:sub>
                          <m:r>
                            <a:rPr lang="zh-CN" altLang="en-US" i="1">
                              <a:latin typeface="Cambria Math" panose="02040503050406030204" pitchFamily="18" charset="0"/>
                            </a:rPr>
                            <m:t>𝑖</m:t>
                          </m:r>
                          <m:r>
                            <a:rPr lang="zh-CN" altLang="en-US" i="0">
                              <a:latin typeface="Cambria Math" panose="02040503050406030204" pitchFamily="18" charset="0"/>
                            </a:rPr>
                            <m:t>,</m:t>
                          </m:r>
                          <m:r>
                            <a:rPr lang="zh-CN" altLang="en-US" i="1">
                              <a:latin typeface="Cambria Math" panose="02040503050406030204" pitchFamily="18" charset="0"/>
                            </a:rPr>
                            <m:t>𝑡</m:t>
                          </m:r>
                          <m:r>
                            <a:rPr lang="zh-CN" altLang="en-US" i="0">
                              <a:latin typeface="Cambria Math" panose="02040503050406030204" pitchFamily="18" charset="0"/>
                            </a:rPr>
                            <m:t>+1</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𝑆𝐾𝐸𝑊</m:t>
                              </m:r>
                            </m:e>
                          </m:acc>
                        </m:e>
                        <m:sub>
                          <m:r>
                            <a:rPr lang="zh-CN" altLang="en-US" i="1">
                              <a:latin typeface="Cambria Math" panose="02040503050406030204" pitchFamily="18" charset="0"/>
                            </a:rPr>
                            <m:t>𝑖</m:t>
                          </m:r>
                          <m:r>
                            <a:rPr lang="zh-CN" altLang="en-US" i="0">
                              <a:latin typeface="Cambria Math" panose="02040503050406030204" pitchFamily="18" charset="0"/>
                            </a:rPr>
                            <m:t>,</m:t>
                          </m:r>
                          <m:r>
                            <a:rPr lang="zh-CN" altLang="en-US" i="1">
                              <a:latin typeface="Cambria Math" panose="02040503050406030204" pitchFamily="18" charset="0"/>
                            </a:rPr>
                            <m:t>𝑡</m:t>
                          </m:r>
                          <m:r>
                            <a:rPr lang="zh-CN" altLang="en-US" i="0">
                              <a:latin typeface="Cambria Math" panose="02040503050406030204" pitchFamily="18" charset="0"/>
                            </a:rPr>
                            <m:t>+1</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𝛾</m:t>
                              </m:r>
                            </m:e>
                          </m:acc>
                        </m:e>
                        <m:sub>
                          <m:r>
                            <a:rPr lang="zh-CN" altLang="en-US" i="0">
                              <a:latin typeface="Cambria Math" panose="02040503050406030204" pitchFamily="18" charset="0"/>
                            </a:rPr>
                            <m:t>0,</m:t>
                          </m:r>
                          <m:r>
                            <a:rPr lang="zh-CN" altLang="en-US" i="1">
                              <a:latin typeface="Cambria Math" panose="02040503050406030204" pitchFamily="18" charset="0"/>
                            </a:rPr>
                            <m:t>𝑡</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𝛾</m:t>
                              </m:r>
                            </m:e>
                          </m:acc>
                        </m:e>
                        <m:sub>
                          <m:r>
                            <a:rPr lang="zh-CN" altLang="en-US" i="0">
                              <a:latin typeface="Cambria Math" panose="02040503050406030204" pitchFamily="18" charset="0"/>
                            </a:rPr>
                            <m:t>1,</m:t>
                          </m:r>
                          <m:r>
                            <a:rPr lang="zh-CN" altLang="en-US" i="1">
                              <a:latin typeface="Cambria Math" panose="02040503050406030204" pitchFamily="18" charset="0"/>
                            </a:rPr>
                            <m:t>𝑡</m:t>
                          </m:r>
                        </m:sub>
                      </m:sSub>
                      <m:r>
                        <a:rPr lang="zh-CN" altLang="en-US" i="1">
                          <a:latin typeface="Cambria Math" panose="02040503050406030204" pitchFamily="18" charset="0"/>
                        </a:rPr>
                        <m:t>𝑆𝐾𝐸</m:t>
                      </m:r>
                      <m:sSub>
                        <m:sSubPr>
                          <m:ctrlPr>
                            <a:rPr lang="zh-CN" altLang="en-US" i="1">
                              <a:latin typeface="Cambria Math" panose="02040503050406030204" pitchFamily="18" charset="0"/>
                            </a:rPr>
                          </m:ctrlPr>
                        </m:sSubPr>
                        <m:e>
                          <m:r>
                            <a:rPr lang="zh-CN" altLang="en-US" i="1">
                              <a:latin typeface="Cambria Math" panose="02040503050406030204" pitchFamily="18" charset="0"/>
                            </a:rPr>
                            <m:t>𝑊</m:t>
                          </m:r>
                        </m:e>
                        <m:sub>
                          <m:r>
                            <a:rPr lang="zh-CN" altLang="en-US" i="1">
                              <a:latin typeface="Cambria Math" panose="02040503050406030204" pitchFamily="18" charset="0"/>
                            </a:rPr>
                            <m:t>𝑖</m:t>
                          </m:r>
                          <m:r>
                            <a:rPr lang="zh-CN" altLang="en-US" i="0">
                              <a:latin typeface="Cambria Math" panose="02040503050406030204" pitchFamily="18" charset="0"/>
                            </a:rPr>
                            <m:t>,</m:t>
                          </m:r>
                          <m:r>
                            <a:rPr lang="zh-CN" altLang="en-US" i="1">
                              <a:latin typeface="Cambria Math" panose="02040503050406030204" pitchFamily="18" charset="0"/>
                            </a:rPr>
                            <m:t>𝑡</m:t>
                          </m:r>
                          <m:r>
                            <a:rPr lang="zh-CN" altLang="en-US" i="0">
                              <a:latin typeface="Cambria Math" panose="02040503050406030204" pitchFamily="18" charset="0"/>
                            </a:rPr>
                            <m:t>−2</m:t>
                          </m:r>
                        </m:sub>
                      </m:sSub>
                      <m:r>
                        <m:rPr>
                          <m:nor/>
                        </m:rPr>
                        <a:rPr lang="zh-CN" altLang="en-US">
                          <a:latin typeface="Cambria Math" panose="02040503050406030204" pitchFamily="18" charset="0"/>
                        </a:rPr>
                        <m:t>+</m:t>
                      </m:r>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𝛾</m:t>
                          </m:r>
                        </m:e>
                        <m:sub>
                          <m:r>
                            <a:rPr lang="zh-CN" altLang="en-US" i="0">
                              <a:latin typeface="Cambria Math" panose="02040503050406030204" pitchFamily="18" charset="0"/>
                            </a:rPr>
                            <m:t>2,</m:t>
                          </m:r>
                          <m:r>
                            <a:rPr lang="zh-CN" altLang="en-US" i="1">
                              <a:latin typeface="Cambria Math" panose="02040503050406030204" pitchFamily="18" charset="0"/>
                            </a:rPr>
                            <m:t>𝑡</m:t>
                          </m:r>
                        </m:sub>
                        <m:sup>
                          <m:r>
                            <a:rPr lang="zh-CN" altLang="en-US" i="0">
                              <a:latin typeface="Cambria Math" panose="02040503050406030204" pitchFamily="18" charset="0"/>
                            </a:rPr>
                            <m:t>′</m:t>
                          </m:r>
                        </m:sup>
                      </m:sSubSup>
                      <m:sSub>
                        <m:sSubPr>
                          <m:ctrlPr>
                            <a:rPr lang="zh-CN" altLang="en-US" i="1">
                              <a:latin typeface="Cambria Math" panose="02040503050406030204" pitchFamily="18" charset="0"/>
                            </a:rPr>
                          </m:ctrlPr>
                        </m:sSubPr>
                        <m:e>
                          <m:r>
                            <a:rPr lang="zh-CN" altLang="en-US" i="1">
                              <a:latin typeface="Cambria Math" panose="02040503050406030204" pitchFamily="18" charset="0"/>
                            </a:rPr>
                            <m:t>𝑍</m:t>
                          </m:r>
                        </m:e>
                        <m:sub>
                          <m:r>
                            <a:rPr lang="zh-CN" altLang="en-US" i="1">
                              <a:latin typeface="Cambria Math" panose="02040503050406030204" pitchFamily="18" charset="0"/>
                            </a:rPr>
                            <m:t>𝑖</m:t>
                          </m:r>
                          <m:r>
                            <a:rPr lang="zh-CN" altLang="en-US" i="0">
                              <a:latin typeface="Cambria Math" panose="02040503050406030204" pitchFamily="18" charset="0"/>
                            </a:rPr>
                            <m:t>,</m:t>
                          </m:r>
                          <m:r>
                            <a:rPr lang="zh-CN" altLang="en-US" i="1">
                              <a:latin typeface="Cambria Math" panose="02040503050406030204" pitchFamily="18" charset="0"/>
                            </a:rPr>
                            <m:t>𝑡</m:t>
                          </m:r>
                          <m:r>
                            <a:rPr lang="zh-CN" altLang="en-US" i="0">
                              <a:latin typeface="Cambria Math" panose="02040503050406030204" pitchFamily="18" charset="0"/>
                            </a:rPr>
                            <m:t>−2</m:t>
                          </m:r>
                        </m:sub>
                      </m:sSub>
                      <m:r>
                        <m:rPr>
                          <m:nor/>
                        </m:rPr>
                        <a:rPr lang="zh-CN" altLang="en-US" i="1">
                          <a:latin typeface="Cambria Math" panose="02040503050406030204" pitchFamily="18" charset="0"/>
                        </a:rPr>
                        <m:t>,      </m:t>
                      </m:r>
                    </m:oMath>
                  </m:oMathPara>
                </a14:m>
                <a:endParaRPr lang="zh-CN" altLang="en-US" dirty="0"/>
              </a:p>
            </p:txBody>
          </p:sp>
        </mc:Choice>
        <mc:Fallback xmlns="">
          <p:sp>
            <p:nvSpPr>
              <p:cNvPr id="6" name="矩形 5"/>
              <p:cNvSpPr>
                <a:spLocks noRot="1" noChangeAspect="1" noMove="1" noResize="1" noEditPoints="1" noAdjustHandles="1" noChangeArrowheads="1" noChangeShapeType="1" noTextEdit="1"/>
              </p:cNvSpPr>
              <p:nvPr/>
            </p:nvSpPr>
            <p:spPr>
              <a:xfrm>
                <a:off x="990600" y="3637080"/>
                <a:ext cx="7620000" cy="401520"/>
              </a:xfrm>
              <a:prstGeom prst="rect">
                <a:avLst/>
              </a:prstGeom>
              <a:blipFill rotWithShape="0">
                <a:blip r:embed="rId4"/>
                <a:stretch>
                  <a:fillRect t="-1515"/>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7" name="矩形 6"/>
              <p:cNvSpPr/>
              <p:nvPr/>
            </p:nvSpPr>
            <p:spPr>
              <a:xfrm>
                <a:off x="1600200" y="4795982"/>
                <a:ext cx="3398174" cy="38561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zh-CN" altLang="en-US" i="1">
                          <a:latin typeface="Cambria Math" panose="02040503050406030204" pitchFamily="18" charset="0"/>
                        </a:rPr>
                        <m:t>𝑆𝐾𝐸</m:t>
                      </m:r>
                      <m:sSub>
                        <m:sSubPr>
                          <m:ctrlPr>
                            <a:rPr lang="zh-CN" altLang="en-US" i="1">
                              <a:latin typeface="Cambria Math" panose="02040503050406030204" pitchFamily="18" charset="0"/>
                            </a:rPr>
                          </m:ctrlPr>
                        </m:sSubPr>
                        <m:e>
                          <m:r>
                            <a:rPr lang="zh-CN" altLang="en-US" i="1">
                              <a:latin typeface="Cambria Math" panose="02040503050406030204" pitchFamily="18" charset="0"/>
                            </a:rPr>
                            <m:t>𝑊</m:t>
                          </m:r>
                        </m:e>
                        <m:sub>
                          <m:r>
                            <a:rPr lang="zh-CN" altLang="en-US" i="1">
                              <a:latin typeface="Cambria Math" panose="02040503050406030204" pitchFamily="18" charset="0"/>
                            </a:rPr>
                            <m:t>𝑖</m:t>
                          </m:r>
                          <m:r>
                            <a:rPr lang="zh-CN" altLang="en-US" i="0">
                              <a:latin typeface="Cambria Math" panose="02040503050406030204" pitchFamily="18" charset="0"/>
                            </a:rPr>
                            <m:t>,</m:t>
                          </m:r>
                          <m:r>
                            <a:rPr lang="zh-CN" altLang="en-US" i="1">
                              <a:latin typeface="Cambria Math" panose="02040503050406030204" pitchFamily="18" charset="0"/>
                            </a:rPr>
                            <m:t>𝑡</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𝛿</m:t>
                          </m:r>
                        </m:e>
                        <m:sub>
                          <m:r>
                            <a:rPr lang="zh-CN" altLang="en-US" i="0">
                              <a:latin typeface="Cambria Math" panose="02040503050406030204" pitchFamily="18" charset="0"/>
                            </a:rPr>
                            <m:t>0,</m:t>
                          </m:r>
                          <m:r>
                            <a:rPr lang="zh-CN" altLang="en-US" i="1">
                              <a:latin typeface="Cambria Math" panose="02040503050406030204" pitchFamily="18" charset="0"/>
                            </a:rPr>
                            <m:t>𝑡</m:t>
                          </m:r>
                        </m:sub>
                      </m:sSub>
                      <m:r>
                        <a:rPr lang="zh-CN" altLang="en-US" i="0">
                          <a:latin typeface="Cambria Math" panose="02040503050406030204" pitchFamily="18" charset="0"/>
                        </a:rPr>
                        <m:t>+</m:t>
                      </m:r>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𝛿</m:t>
                          </m:r>
                        </m:e>
                        <m:sub>
                          <m:r>
                            <a:rPr lang="zh-CN" altLang="en-US" i="0">
                              <a:latin typeface="Cambria Math" panose="02040503050406030204" pitchFamily="18" charset="0"/>
                            </a:rPr>
                            <m:t>1,</m:t>
                          </m:r>
                          <m:r>
                            <a:rPr lang="zh-CN" altLang="en-US" i="1">
                              <a:latin typeface="Cambria Math" panose="02040503050406030204" pitchFamily="18" charset="0"/>
                            </a:rPr>
                            <m:t>𝑡</m:t>
                          </m:r>
                        </m:sub>
                        <m:sup>
                          <m:r>
                            <a:rPr lang="zh-CN" altLang="en-US" i="0">
                              <a:latin typeface="Cambria Math" panose="02040503050406030204" pitchFamily="18" charset="0"/>
                            </a:rPr>
                            <m:t>′</m:t>
                          </m:r>
                        </m:sup>
                      </m:sSubSup>
                      <m:sSub>
                        <m:sSubPr>
                          <m:ctrlPr>
                            <a:rPr lang="zh-CN" altLang="en-US" i="1">
                              <a:latin typeface="Cambria Math" panose="02040503050406030204" pitchFamily="18" charset="0"/>
                            </a:rPr>
                          </m:ctrlPr>
                        </m:sSubPr>
                        <m:e>
                          <m:r>
                            <a:rPr lang="zh-CN" altLang="en-US" i="1">
                              <a:latin typeface="Cambria Math" panose="02040503050406030204" pitchFamily="18" charset="0"/>
                            </a:rPr>
                            <m:t>𝑍</m:t>
                          </m:r>
                        </m:e>
                        <m:sub>
                          <m:r>
                            <a:rPr lang="zh-CN" altLang="en-US" i="1">
                              <a:latin typeface="Cambria Math" panose="02040503050406030204" pitchFamily="18" charset="0"/>
                            </a:rPr>
                            <m:t>𝑖</m:t>
                          </m:r>
                          <m:r>
                            <a:rPr lang="zh-CN" altLang="en-US" i="0">
                              <a:latin typeface="Cambria Math" panose="02040503050406030204" pitchFamily="18" charset="0"/>
                            </a:rPr>
                            <m:t>,</m:t>
                          </m:r>
                          <m:r>
                            <a:rPr lang="zh-CN" altLang="en-US" i="1">
                              <a:latin typeface="Cambria Math" panose="02040503050406030204" pitchFamily="18" charset="0"/>
                            </a:rPr>
                            <m:t>𝑡</m:t>
                          </m:r>
                          <m:r>
                            <a:rPr lang="zh-CN" altLang="en-US" i="0">
                              <a:latin typeface="Cambria Math" panose="02040503050406030204" pitchFamily="18" charset="0"/>
                            </a:rPr>
                            <m:t>−3</m:t>
                          </m:r>
                        </m:sub>
                      </m:sSub>
                      <m:r>
                        <m:rPr>
                          <m:nor/>
                        </m:rPr>
                        <a:rPr lang="zh-CN" altLang="en-US" i="1">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𝜀</m:t>
                          </m:r>
                        </m:e>
                        <m:sub>
                          <m:r>
                            <a:rPr lang="zh-CN" altLang="en-US" i="1">
                              <a:latin typeface="Cambria Math" panose="02040503050406030204" pitchFamily="18" charset="0"/>
                            </a:rPr>
                            <m:t>𝑖</m:t>
                          </m:r>
                          <m:r>
                            <a:rPr lang="zh-CN" altLang="en-US" i="0">
                              <a:latin typeface="Cambria Math" panose="02040503050406030204" pitchFamily="18" charset="0"/>
                            </a:rPr>
                            <m:t>,</m:t>
                          </m:r>
                          <m:r>
                            <a:rPr lang="zh-CN" altLang="en-US" i="1">
                              <a:latin typeface="Cambria Math" panose="02040503050406030204" pitchFamily="18" charset="0"/>
                            </a:rPr>
                            <m:t>𝑡</m:t>
                          </m:r>
                        </m:sub>
                      </m:sSub>
                      <m:r>
                        <m:rPr>
                          <m:nor/>
                        </m:rPr>
                        <a:rPr lang="zh-CN" altLang="en-US" i="1">
                          <a:latin typeface="Cambria Math" panose="02040503050406030204" pitchFamily="18" charset="0"/>
                        </a:rPr>
                        <m:t>, </m:t>
                      </m:r>
                    </m:oMath>
                  </m:oMathPara>
                </a14:m>
                <a:endParaRPr lang="zh-CN" altLang="en-US" dirty="0"/>
              </a:p>
            </p:txBody>
          </p:sp>
        </mc:Choice>
        <mc:Fallback xmlns="">
          <p:sp>
            <p:nvSpPr>
              <p:cNvPr id="7" name="矩形 6"/>
              <p:cNvSpPr>
                <a:spLocks noRot="1" noChangeAspect="1" noMove="1" noResize="1" noEditPoints="1" noAdjustHandles="1" noChangeArrowheads="1" noChangeShapeType="1" noTextEdit="1"/>
              </p:cNvSpPr>
              <p:nvPr/>
            </p:nvSpPr>
            <p:spPr>
              <a:xfrm>
                <a:off x="1600200" y="4795982"/>
                <a:ext cx="3398174" cy="385618"/>
              </a:xfrm>
              <a:prstGeom prst="rect">
                <a:avLst/>
              </a:prstGeom>
              <a:blipFill rotWithShape="0">
                <a:blip r:embed="rId5"/>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8" name="矩形 7"/>
              <p:cNvSpPr/>
              <p:nvPr/>
            </p:nvSpPr>
            <p:spPr>
              <a:xfrm>
                <a:off x="1600200" y="5125351"/>
                <a:ext cx="4625112" cy="40754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zh-CN" altLang="en-US" i="1">
                          <a:latin typeface="Cambria Math" panose="02040503050406030204" pitchFamily="18" charset="0"/>
                        </a:rPr>
                        <m:t>𝐸𝑆𝐾𝐸</m:t>
                      </m:r>
                      <m:sSub>
                        <m:sSubPr>
                          <m:ctrlPr>
                            <a:rPr lang="zh-CN" altLang="en-US" i="1">
                              <a:latin typeface="Cambria Math" panose="02040503050406030204" pitchFamily="18" charset="0"/>
                            </a:rPr>
                          </m:ctrlPr>
                        </m:sSubPr>
                        <m:e>
                          <m:r>
                            <a:rPr lang="zh-CN" altLang="en-US" i="1">
                              <a:latin typeface="Cambria Math" panose="02040503050406030204" pitchFamily="18" charset="0"/>
                            </a:rPr>
                            <m:t>𝑊</m:t>
                          </m:r>
                        </m:e>
                        <m:sub>
                          <m:r>
                            <a:rPr lang="zh-CN" altLang="en-US" i="1">
                              <a:latin typeface="Cambria Math" panose="02040503050406030204" pitchFamily="18" charset="0"/>
                            </a:rPr>
                            <m:t>𝑖</m:t>
                          </m:r>
                          <m:r>
                            <a:rPr lang="zh-CN" altLang="en-US" i="0">
                              <a:latin typeface="Cambria Math" panose="02040503050406030204" pitchFamily="18" charset="0"/>
                            </a:rPr>
                            <m:t>,</m:t>
                          </m:r>
                          <m:r>
                            <a:rPr lang="zh-CN" altLang="en-US" i="1">
                              <a:latin typeface="Cambria Math" panose="02040503050406030204" pitchFamily="18" charset="0"/>
                            </a:rPr>
                            <m:t>𝑡</m:t>
                          </m:r>
                          <m:r>
                            <a:rPr lang="zh-CN" altLang="en-US" i="0">
                              <a:latin typeface="Cambria Math" panose="02040503050406030204" pitchFamily="18" charset="0"/>
                            </a:rPr>
                            <m:t>+1</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𝑆𝐾𝐸𝑊</m:t>
                              </m:r>
                            </m:e>
                          </m:acc>
                        </m:e>
                        <m:sub>
                          <m:r>
                            <a:rPr lang="zh-CN" altLang="en-US" i="1">
                              <a:latin typeface="Cambria Math" panose="02040503050406030204" pitchFamily="18" charset="0"/>
                            </a:rPr>
                            <m:t>𝑖</m:t>
                          </m:r>
                          <m:r>
                            <a:rPr lang="zh-CN" altLang="en-US" i="0">
                              <a:latin typeface="Cambria Math" panose="02040503050406030204" pitchFamily="18" charset="0"/>
                            </a:rPr>
                            <m:t>,</m:t>
                          </m:r>
                          <m:r>
                            <a:rPr lang="zh-CN" altLang="en-US" i="1">
                              <a:latin typeface="Cambria Math" panose="02040503050406030204" pitchFamily="18" charset="0"/>
                            </a:rPr>
                            <m:t>𝑡</m:t>
                          </m:r>
                          <m:r>
                            <a:rPr lang="zh-CN" altLang="en-US" i="0">
                              <a:latin typeface="Cambria Math" panose="02040503050406030204" pitchFamily="18" charset="0"/>
                            </a:rPr>
                            <m:t>+1</m:t>
                          </m:r>
                        </m:sub>
                      </m:sSub>
                      <m:r>
                        <a:rPr lang="zh-CN" altLang="en-US" i="0">
                          <a:latin typeface="Cambria Math" panose="02040503050406030204" pitchFamily="18" charset="0"/>
                        </a:rPr>
                        <m:t>=</m:t>
                      </m:r>
                      <m:sSub>
                        <m:sSubPr>
                          <m:ctrlPr>
                            <a:rPr lang="zh-CN" altLang="en-US" i="1">
                              <a:latin typeface="Cambria Math" panose="02040503050406030204" pitchFamily="18" charset="0"/>
                            </a:rPr>
                          </m:ctrlPr>
                        </m:sSub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𝛿</m:t>
                              </m:r>
                            </m:e>
                          </m:acc>
                        </m:e>
                        <m:sub>
                          <m:r>
                            <a:rPr lang="zh-CN" altLang="en-US" i="0">
                              <a:latin typeface="Cambria Math" panose="02040503050406030204" pitchFamily="18" charset="0"/>
                            </a:rPr>
                            <m:t>0,</m:t>
                          </m:r>
                          <m:r>
                            <a:rPr lang="zh-CN" altLang="en-US" i="1">
                              <a:latin typeface="Cambria Math" panose="02040503050406030204" pitchFamily="18" charset="0"/>
                            </a:rPr>
                            <m:t>𝑡</m:t>
                          </m:r>
                        </m:sub>
                      </m:sSub>
                      <m:r>
                        <a:rPr lang="zh-CN" altLang="en-US" i="0">
                          <a:latin typeface="Cambria Math" panose="02040503050406030204" pitchFamily="18" charset="0"/>
                        </a:rPr>
                        <m:t>+</m:t>
                      </m:r>
                      <m:sSubSup>
                        <m:sSubSupPr>
                          <m:ctrlPr>
                            <a:rPr lang="zh-CN" altLang="en-US" i="1">
                              <a:latin typeface="Cambria Math" panose="02040503050406030204" pitchFamily="18" charset="0"/>
                            </a:rPr>
                          </m:ctrlPr>
                        </m:sSubSupPr>
                        <m:e>
                          <m:acc>
                            <m:accPr>
                              <m:chr m:val="̂"/>
                              <m:ctrlPr>
                                <a:rPr lang="zh-CN" altLang="en-US" i="1">
                                  <a:latin typeface="Cambria Math" panose="02040503050406030204" pitchFamily="18" charset="0"/>
                                </a:rPr>
                              </m:ctrlPr>
                            </m:accPr>
                            <m:e>
                              <m:r>
                                <a:rPr lang="zh-CN" altLang="en-US" i="1">
                                  <a:latin typeface="Cambria Math" panose="02040503050406030204" pitchFamily="18" charset="0"/>
                                </a:rPr>
                                <m:t>𝛿</m:t>
                              </m:r>
                            </m:e>
                          </m:acc>
                        </m:e>
                        <m:sub>
                          <m:r>
                            <a:rPr lang="zh-CN" altLang="en-US" i="0">
                              <a:latin typeface="Cambria Math" panose="02040503050406030204" pitchFamily="18" charset="0"/>
                            </a:rPr>
                            <m:t>1,</m:t>
                          </m:r>
                          <m:r>
                            <a:rPr lang="zh-CN" altLang="en-US" i="1">
                              <a:latin typeface="Cambria Math" panose="02040503050406030204" pitchFamily="18" charset="0"/>
                            </a:rPr>
                            <m:t>𝑡</m:t>
                          </m:r>
                        </m:sub>
                        <m:sup>
                          <m:r>
                            <a:rPr lang="zh-CN" altLang="en-US" i="0">
                              <a:latin typeface="Cambria Math" panose="02040503050406030204" pitchFamily="18" charset="0"/>
                            </a:rPr>
                            <m:t>′</m:t>
                          </m:r>
                        </m:sup>
                      </m:sSubSup>
                      <m:sSub>
                        <m:sSubPr>
                          <m:ctrlPr>
                            <a:rPr lang="zh-CN" altLang="en-US" i="1">
                              <a:latin typeface="Cambria Math" panose="02040503050406030204" pitchFamily="18" charset="0"/>
                            </a:rPr>
                          </m:ctrlPr>
                        </m:sSubPr>
                        <m:e>
                          <m:r>
                            <a:rPr lang="zh-CN" altLang="en-US" i="1">
                              <a:latin typeface="Cambria Math" panose="02040503050406030204" pitchFamily="18" charset="0"/>
                            </a:rPr>
                            <m:t>𝑍</m:t>
                          </m:r>
                        </m:e>
                        <m:sub>
                          <m:r>
                            <a:rPr lang="zh-CN" altLang="en-US" i="1">
                              <a:latin typeface="Cambria Math" panose="02040503050406030204" pitchFamily="18" charset="0"/>
                            </a:rPr>
                            <m:t>𝑖</m:t>
                          </m:r>
                          <m:r>
                            <a:rPr lang="zh-CN" altLang="en-US" i="0">
                              <a:latin typeface="Cambria Math" panose="02040503050406030204" pitchFamily="18" charset="0"/>
                            </a:rPr>
                            <m:t>,</m:t>
                          </m:r>
                          <m:r>
                            <a:rPr lang="zh-CN" altLang="en-US" i="1">
                              <a:latin typeface="Cambria Math" panose="02040503050406030204" pitchFamily="18" charset="0"/>
                            </a:rPr>
                            <m:t>𝑡</m:t>
                          </m:r>
                          <m:r>
                            <a:rPr lang="zh-CN" altLang="en-US" i="0">
                              <a:latin typeface="Cambria Math" panose="02040503050406030204" pitchFamily="18" charset="0"/>
                            </a:rPr>
                            <m:t>−2</m:t>
                          </m:r>
                        </m:sub>
                      </m:sSub>
                      <m:r>
                        <m:rPr>
                          <m:nor/>
                        </m:rPr>
                        <a:rPr lang="zh-CN" altLang="en-US" i="1">
                          <a:latin typeface="Cambria Math" panose="02040503050406030204" pitchFamily="18" charset="0"/>
                        </a:rPr>
                        <m:t>, </m:t>
                      </m:r>
                    </m:oMath>
                  </m:oMathPara>
                </a14:m>
                <a:endParaRPr lang="zh-CN" altLang="en-US" dirty="0"/>
              </a:p>
            </p:txBody>
          </p:sp>
        </mc:Choice>
        <mc:Fallback xmlns="">
          <p:sp>
            <p:nvSpPr>
              <p:cNvPr id="8" name="矩形 7"/>
              <p:cNvSpPr>
                <a:spLocks noRot="1" noChangeAspect="1" noMove="1" noResize="1" noEditPoints="1" noAdjustHandles="1" noChangeArrowheads="1" noChangeShapeType="1" noTextEdit="1"/>
              </p:cNvSpPr>
              <p:nvPr/>
            </p:nvSpPr>
            <p:spPr>
              <a:xfrm>
                <a:off x="1600200" y="5125351"/>
                <a:ext cx="4625112" cy="407547"/>
              </a:xfrm>
              <a:prstGeom prst="rect">
                <a:avLst/>
              </a:prstGeom>
              <a:blipFill rotWithShape="0">
                <a:blip r:embed="rId6"/>
                <a:stretch>
                  <a:fillRect t="-5970"/>
                </a:stretch>
              </a:blipFill>
            </p:spPr>
            <p:txBody>
              <a:bodyPr/>
              <a:lstStyle/>
              <a:p>
                <a:r>
                  <a:rPr lang="zh-CN" altLang="en-US">
                    <a:noFill/>
                  </a:rPr>
                  <a:t> </a:t>
                </a:r>
              </a:p>
            </p:txBody>
          </p:sp>
        </mc:Fallback>
      </mc:AlternateContent>
      <p:sp>
        <p:nvSpPr>
          <p:cNvPr id="9" name="Date Placeholder 8">
            <a:extLst>
              <a:ext uri="{FF2B5EF4-FFF2-40B4-BE49-F238E27FC236}">
                <a16:creationId xmlns:a16="http://schemas.microsoft.com/office/drawing/2014/main" id="{D6AD980D-5D77-1648-A512-A3ED99443F73}"/>
              </a:ext>
            </a:extLst>
          </p:cNvPr>
          <p:cNvSpPr>
            <a:spLocks noGrp="1"/>
          </p:cNvSpPr>
          <p:nvPr>
            <p:ph type="dt" sz="half" idx="10"/>
          </p:nvPr>
        </p:nvSpPr>
        <p:spPr/>
        <p:txBody>
          <a:bodyPr/>
          <a:lstStyle/>
          <a:p>
            <a:r>
              <a:rPr lang="en-US"/>
              <a:t>13 August 2024</a:t>
            </a:r>
            <a:endParaRPr lang="en-US" dirty="0"/>
          </a:p>
        </p:txBody>
      </p:sp>
      <p:sp>
        <p:nvSpPr>
          <p:cNvPr id="10" name="Footer Placeholder 9">
            <a:extLst>
              <a:ext uri="{FF2B5EF4-FFF2-40B4-BE49-F238E27FC236}">
                <a16:creationId xmlns:a16="http://schemas.microsoft.com/office/drawing/2014/main" id="{E4C27087-C8E4-896E-F6FF-4AE49156DDC3}"/>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36626053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Empirical Analysis—Table 2A—3 Month</a:t>
            </a:r>
          </a:p>
        </p:txBody>
      </p:sp>
      <p:sp>
        <p:nvSpPr>
          <p:cNvPr id="4" name="Slide Number Placeholder 3"/>
          <p:cNvSpPr>
            <a:spLocks noGrp="1"/>
          </p:cNvSpPr>
          <p:nvPr>
            <p:ph type="sldNum" sz="quarter" idx="12"/>
          </p:nvPr>
        </p:nvSpPr>
        <p:spPr/>
        <p:txBody>
          <a:bodyPr/>
          <a:lstStyle/>
          <a:p>
            <a:fld id="{1F6354D3-FB4D-4B2D-BDEC-EA7050F21127}" type="slidenum">
              <a:rPr lang="en-US" smtClean="0"/>
              <a:t>22</a:t>
            </a:fld>
            <a:endParaRPr lang="en-US" dirty="0"/>
          </a:p>
        </p:txBody>
      </p:sp>
      <p:pic>
        <p:nvPicPr>
          <p:cNvPr id="6" name="内容占位符 5"/>
          <p:cNvPicPr>
            <a:picLocks noGrp="1" noChangeAspect="1"/>
          </p:cNvPicPr>
          <p:nvPr>
            <p:ph idx="1"/>
          </p:nvPr>
        </p:nvPicPr>
        <p:blipFill>
          <a:blip r:embed="rId3"/>
          <a:stretch>
            <a:fillRect/>
          </a:stretch>
        </p:blipFill>
        <p:spPr>
          <a:xfrm>
            <a:off x="1768139" y="1514475"/>
            <a:ext cx="6385261" cy="4886325"/>
          </a:xfrm>
          <a:prstGeom prst="rect">
            <a:avLst/>
          </a:prstGeom>
        </p:spPr>
      </p:pic>
      <p:sp>
        <p:nvSpPr>
          <p:cNvPr id="7" name="文本框 6"/>
          <p:cNvSpPr txBox="1"/>
          <p:nvPr/>
        </p:nvSpPr>
        <p:spPr>
          <a:xfrm>
            <a:off x="228600" y="1504950"/>
            <a:ext cx="1600200" cy="369332"/>
          </a:xfrm>
          <a:prstGeom prst="rect">
            <a:avLst/>
          </a:prstGeom>
          <a:noFill/>
        </p:spPr>
        <p:txBody>
          <a:bodyPr wrap="square" rtlCol="0">
            <a:spAutoFit/>
          </a:bodyPr>
          <a:lstStyle/>
          <a:p>
            <a:r>
              <a:rPr lang="en-US" altLang="zh-CN" dirty="0">
                <a:solidFill>
                  <a:srgbClr val="C00000"/>
                </a:solidFill>
                <a:latin typeface="Garamond" panose="02020404030301010803" pitchFamily="18" charset="0"/>
              </a:rPr>
              <a:t>3-month lagged</a:t>
            </a:r>
            <a:endParaRPr lang="zh-CN" altLang="en-US" dirty="0">
              <a:solidFill>
                <a:srgbClr val="C00000"/>
              </a:solidFill>
              <a:latin typeface="Garamond" panose="02020404030301010803" pitchFamily="18" charset="0"/>
            </a:endParaRPr>
          </a:p>
        </p:txBody>
      </p:sp>
      <p:sp>
        <p:nvSpPr>
          <p:cNvPr id="3" name="Date Placeholder 2">
            <a:extLst>
              <a:ext uri="{FF2B5EF4-FFF2-40B4-BE49-F238E27FC236}">
                <a16:creationId xmlns:a16="http://schemas.microsoft.com/office/drawing/2014/main" id="{17BF710D-7132-661B-766B-9258BD4C83F7}"/>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BCFA2C1D-2050-E7A5-30B0-8F3EB0A11B1F}"/>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141474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9E06D-7E10-CD88-05F3-FB1C95A1B6F7}"/>
              </a:ext>
            </a:extLst>
          </p:cNvPr>
          <p:cNvSpPr>
            <a:spLocks noGrp="1"/>
          </p:cNvSpPr>
          <p:nvPr>
            <p:ph type="title"/>
          </p:nvPr>
        </p:nvSpPr>
        <p:spPr/>
        <p:txBody>
          <a:bodyPr>
            <a:normAutofit fontScale="90000"/>
          </a:bodyPr>
          <a:lstStyle/>
          <a:p>
            <a:pPr>
              <a:lnSpc>
                <a:spcPct val="100000"/>
              </a:lnSpc>
            </a:pPr>
            <a:r>
              <a:rPr lang="en-US" dirty="0"/>
              <a:t>Table 2A: Panel A</a:t>
            </a:r>
            <a:br>
              <a:rPr lang="en-US" dirty="0"/>
            </a:br>
            <a:r>
              <a:rPr lang="en-US" dirty="0"/>
              <a:t>with 3 Month Lagged Skewness</a:t>
            </a:r>
          </a:p>
        </p:txBody>
      </p:sp>
      <p:sp>
        <p:nvSpPr>
          <p:cNvPr id="3" name="Content Placeholder 2">
            <a:extLst>
              <a:ext uri="{FF2B5EF4-FFF2-40B4-BE49-F238E27FC236}">
                <a16:creationId xmlns:a16="http://schemas.microsoft.com/office/drawing/2014/main" id="{590A1A8E-3DC6-30DA-D5BA-C8636389708B}"/>
              </a:ext>
            </a:extLst>
          </p:cNvPr>
          <p:cNvSpPr>
            <a:spLocks noGrp="1"/>
          </p:cNvSpPr>
          <p:nvPr>
            <p:ph idx="1"/>
          </p:nvPr>
        </p:nvSpPr>
        <p:spPr/>
        <p:txBody>
          <a:bodyPr>
            <a:normAutofit fontScale="85000" lnSpcReduction="20000"/>
          </a:bodyPr>
          <a:lstStyle/>
          <a:p>
            <a:r>
              <a:rPr lang="en-US" sz="2800" dirty="0">
                <a:effectLst/>
                <a:ea typeface="SimSun" panose="02010600030101010101" pitchFamily="2" charset="-122"/>
              </a:rPr>
              <a:t>The first six columns in Panel A include three-month lagged skewness, </a:t>
            </a:r>
            <a:r>
              <a:rPr lang="en-US" sz="2800" i="1" dirty="0">
                <a:effectLst/>
                <a:ea typeface="SimSun" panose="02010600030101010101" pitchFamily="2" charset="-122"/>
              </a:rPr>
              <a:t>SKEW</a:t>
            </a:r>
            <a:r>
              <a:rPr lang="en-US" sz="2800" i="1" baseline="-25000" dirty="0">
                <a:effectLst/>
                <a:ea typeface="SimSun" panose="02010600030101010101" pitchFamily="2" charset="-122"/>
              </a:rPr>
              <a:t>i,t-3</a:t>
            </a:r>
            <a:r>
              <a:rPr lang="en-US" sz="2800" dirty="0">
                <a:effectLst/>
                <a:ea typeface="SimSun" panose="02010600030101010101" pitchFamily="2" charset="-122"/>
              </a:rPr>
              <a:t>, as in Equation (1). Then the first six columns in Panel A include one of the following contract characteristics one at a time: </a:t>
            </a:r>
            <a:r>
              <a:rPr lang="en-US" sz="2800" i="1" dirty="0">
                <a:effectLst/>
                <a:ea typeface="SimSun" panose="02010600030101010101" pitchFamily="2" charset="-122"/>
              </a:rPr>
              <a:t>VOLM</a:t>
            </a:r>
            <a:r>
              <a:rPr lang="en-US" sz="2800" i="1" baseline="-25000" dirty="0">
                <a:effectLst/>
                <a:ea typeface="SimSun" panose="02010600030101010101" pitchFamily="2" charset="-122"/>
              </a:rPr>
              <a:t>i,t-3</a:t>
            </a:r>
            <a:r>
              <a:rPr lang="en-US" sz="2800" dirty="0">
                <a:effectLst/>
                <a:ea typeface="SimSun" panose="02010600030101010101" pitchFamily="2" charset="-122"/>
              </a:rPr>
              <a:t>, </a:t>
            </a:r>
            <a:r>
              <a:rPr lang="en-US" sz="2800" i="1" dirty="0">
                <a:effectLst/>
                <a:ea typeface="SimSun" panose="02010600030101010101" pitchFamily="2" charset="-122"/>
              </a:rPr>
              <a:t>OPNI</a:t>
            </a:r>
            <a:r>
              <a:rPr lang="en-US" sz="2800" i="1" baseline="-25000" dirty="0">
                <a:effectLst/>
                <a:ea typeface="SimSun" panose="02010600030101010101" pitchFamily="2" charset="-122"/>
              </a:rPr>
              <a:t>i,t-3</a:t>
            </a:r>
            <a:r>
              <a:rPr lang="en-US" sz="2800" dirty="0">
                <a:effectLst/>
                <a:ea typeface="SimSun" panose="02010600030101010101" pitchFamily="2" charset="-122"/>
              </a:rPr>
              <a:t>, </a:t>
            </a:r>
            <a:r>
              <a:rPr lang="en-US" sz="2800" i="1" dirty="0">
                <a:effectLst/>
                <a:ea typeface="SimSun" panose="02010600030101010101" pitchFamily="2" charset="-122"/>
              </a:rPr>
              <a:t>BASIS</a:t>
            </a:r>
            <a:r>
              <a:rPr lang="en-US" sz="2800" i="1" baseline="-25000" dirty="0">
                <a:effectLst/>
                <a:ea typeface="SimSun" panose="02010600030101010101" pitchFamily="2" charset="-122"/>
              </a:rPr>
              <a:t>i,t-3</a:t>
            </a:r>
            <a:r>
              <a:rPr lang="en-US" sz="2800" dirty="0">
                <a:effectLst/>
                <a:ea typeface="SimSun" panose="02010600030101010101" pitchFamily="2" charset="-122"/>
              </a:rPr>
              <a:t>, </a:t>
            </a:r>
            <a:r>
              <a:rPr lang="en-US" sz="2800" i="1" dirty="0">
                <a:effectLst/>
                <a:ea typeface="SimSun" panose="02010600030101010101" pitchFamily="2" charset="-122"/>
              </a:rPr>
              <a:t>BASM12</a:t>
            </a:r>
            <a:r>
              <a:rPr lang="en-US" sz="2800" i="1" baseline="-25000" dirty="0">
                <a:effectLst/>
                <a:ea typeface="SimSun" panose="02010600030101010101" pitchFamily="2" charset="-122"/>
              </a:rPr>
              <a:t>i,t-3</a:t>
            </a:r>
            <a:r>
              <a:rPr lang="en-US" sz="2800" dirty="0">
                <a:effectLst/>
                <a:ea typeface="SimSun" panose="02010600030101010101" pitchFamily="2" charset="-122"/>
              </a:rPr>
              <a:t>, </a:t>
            </a:r>
            <a:r>
              <a:rPr lang="en-US" sz="2800" i="1" dirty="0">
                <a:effectLst/>
                <a:ea typeface="SimSun" panose="02010600030101010101" pitchFamily="2" charset="-122"/>
              </a:rPr>
              <a:t>HPSP</a:t>
            </a:r>
            <a:r>
              <a:rPr lang="en-US" sz="2800" i="1" baseline="-25000" dirty="0">
                <a:effectLst/>
                <a:ea typeface="SimSun" panose="02010600030101010101" pitchFamily="2" charset="-122"/>
              </a:rPr>
              <a:t>i,t-3</a:t>
            </a:r>
            <a:r>
              <a:rPr lang="en-US" sz="2800" dirty="0">
                <a:effectLst/>
                <a:ea typeface="SimSun" panose="02010600030101010101" pitchFamily="2" charset="-122"/>
              </a:rPr>
              <a:t>, and </a:t>
            </a:r>
            <a:r>
              <a:rPr lang="en-US" sz="2800" i="1" dirty="0">
                <a:effectLst/>
                <a:ea typeface="SimSun" panose="02010600030101010101" pitchFamily="2" charset="-122"/>
              </a:rPr>
              <a:t>HPHE</a:t>
            </a:r>
            <a:r>
              <a:rPr lang="en-US" sz="2800" i="1" baseline="-25000" dirty="0">
                <a:effectLst/>
                <a:ea typeface="SimSun" panose="02010600030101010101" pitchFamily="2" charset="-122"/>
              </a:rPr>
              <a:t>i,t-3</a:t>
            </a:r>
            <a:r>
              <a:rPr lang="en-US" sz="2800" dirty="0">
                <a:effectLst/>
                <a:ea typeface="SimSun" panose="02010600030101010101" pitchFamily="2" charset="-122"/>
              </a:rPr>
              <a:t>. </a:t>
            </a:r>
          </a:p>
          <a:p>
            <a:r>
              <a:rPr lang="en-US" sz="2800" dirty="0">
                <a:effectLst/>
                <a:ea typeface="SimSun" panose="02010600030101010101" pitchFamily="2" charset="-122"/>
              </a:rPr>
              <a:t>The estimated coefficients on </a:t>
            </a:r>
            <a:r>
              <a:rPr lang="en-US" sz="2800" i="1" dirty="0">
                <a:effectLst/>
                <a:ea typeface="SimSun" panose="02010600030101010101" pitchFamily="2" charset="-122"/>
              </a:rPr>
              <a:t>SKEW</a:t>
            </a:r>
            <a:r>
              <a:rPr lang="en-US" sz="2800" i="1" baseline="-25000" dirty="0">
                <a:effectLst/>
                <a:ea typeface="SimSun" panose="02010600030101010101" pitchFamily="2" charset="-122"/>
              </a:rPr>
              <a:t>i,t-3</a:t>
            </a:r>
            <a:r>
              <a:rPr lang="en-US" sz="2800" dirty="0">
                <a:effectLst/>
                <a:ea typeface="SimSun" panose="02010600030101010101" pitchFamily="2" charset="-122"/>
              </a:rPr>
              <a:t> range from 0.728 to 0.736 with </a:t>
            </a:r>
            <a:r>
              <a:rPr lang="en-US" sz="2800" i="1" dirty="0">
                <a:effectLst/>
                <a:ea typeface="SimSun" panose="02010600030101010101" pitchFamily="2" charset="-122"/>
              </a:rPr>
              <a:t>t</a:t>
            </a:r>
            <a:r>
              <a:rPr lang="en-US" sz="2800" dirty="0">
                <a:effectLst/>
                <a:ea typeface="SimSun" panose="02010600030101010101" pitchFamily="2" charset="-122"/>
              </a:rPr>
              <a:t>-statistics around as large as around 50. </a:t>
            </a:r>
          </a:p>
          <a:p>
            <a:r>
              <a:rPr lang="en-US" sz="2800" dirty="0">
                <a:effectLst/>
                <a:ea typeface="SimSun" panose="02010600030101010101" pitchFamily="2" charset="-122"/>
              </a:rPr>
              <a:t>The estimated coefficients (</a:t>
            </a:r>
            <a:r>
              <a:rPr lang="en-US" sz="2800" i="1" dirty="0">
                <a:effectLst/>
                <a:ea typeface="SimSun" panose="02010600030101010101" pitchFamily="2" charset="-122"/>
              </a:rPr>
              <a:t>t</a:t>
            </a:r>
            <a:r>
              <a:rPr lang="en-US" sz="2800" dirty="0">
                <a:effectLst/>
                <a:ea typeface="SimSun" panose="02010600030101010101" pitchFamily="2" charset="-122"/>
              </a:rPr>
              <a:t>-stats) on </a:t>
            </a:r>
            <a:r>
              <a:rPr lang="en-US" sz="2800" i="1" dirty="0">
                <a:effectLst/>
                <a:ea typeface="SimSun" panose="02010600030101010101" pitchFamily="2" charset="-122"/>
              </a:rPr>
              <a:t>HPSP</a:t>
            </a:r>
            <a:r>
              <a:rPr lang="en-US" sz="2800" i="1" baseline="-25000" dirty="0">
                <a:effectLst/>
                <a:ea typeface="SimSun" panose="02010600030101010101" pitchFamily="2" charset="-122"/>
              </a:rPr>
              <a:t>i,t-3</a:t>
            </a:r>
            <a:r>
              <a:rPr lang="en-US" sz="2800" dirty="0">
                <a:effectLst/>
                <a:ea typeface="SimSun" panose="02010600030101010101" pitchFamily="2" charset="-122"/>
              </a:rPr>
              <a:t> and </a:t>
            </a:r>
            <a:r>
              <a:rPr lang="en-US" sz="2800" i="1" dirty="0">
                <a:effectLst/>
                <a:ea typeface="SimSun" panose="02010600030101010101" pitchFamily="2" charset="-122"/>
              </a:rPr>
              <a:t>HPHE</a:t>
            </a:r>
            <a:r>
              <a:rPr lang="en-US" sz="2800" i="1" baseline="-25000" dirty="0">
                <a:effectLst/>
                <a:ea typeface="SimSun" panose="02010600030101010101" pitchFamily="2" charset="-122"/>
              </a:rPr>
              <a:t>i,t-3</a:t>
            </a:r>
            <a:r>
              <a:rPr lang="en-US" sz="2800" dirty="0">
                <a:effectLst/>
                <a:ea typeface="SimSun" panose="02010600030101010101" pitchFamily="2" charset="-122"/>
              </a:rPr>
              <a:t> are -0.046 (-4.53) and 0.058 (5.98), respectively. Therefore, </a:t>
            </a:r>
            <a:r>
              <a:rPr lang="en-US" sz="2800" i="1" dirty="0">
                <a:effectLst/>
                <a:ea typeface="SimSun" panose="02010600030101010101" pitchFamily="2" charset="-122"/>
              </a:rPr>
              <a:t>SKEW</a:t>
            </a:r>
            <a:r>
              <a:rPr lang="en-US" sz="2800" dirty="0">
                <a:effectLst/>
                <a:ea typeface="SimSun" panose="02010600030101010101" pitchFamily="2" charset="-122"/>
              </a:rPr>
              <a:t> is significantly related to three-month lagged measures of skewness, trading volume, open interest, speculation pressure, and hedging pressure. </a:t>
            </a:r>
          </a:p>
          <a:p>
            <a:r>
              <a:rPr lang="en-US" sz="2800" dirty="0">
                <a:effectLst/>
                <a:ea typeface="SimSun" panose="02010600030101010101" pitchFamily="2" charset="-122"/>
              </a:rPr>
              <a:t>The </a:t>
            </a:r>
            <a:r>
              <a:rPr lang="en-US" sz="2800" i="1" dirty="0">
                <a:effectLst/>
                <a:ea typeface="SimSun" panose="02010600030101010101" pitchFamily="2" charset="-122"/>
              </a:rPr>
              <a:t>R</a:t>
            </a:r>
            <a:r>
              <a:rPr lang="en-US" sz="2800" baseline="30000" dirty="0">
                <a:effectLst/>
                <a:ea typeface="SimSun" panose="02010600030101010101" pitchFamily="2" charset="-122"/>
              </a:rPr>
              <a:t>2</a:t>
            </a:r>
            <a:r>
              <a:rPr lang="en-US" sz="2800" dirty="0">
                <a:effectLst/>
                <a:ea typeface="SimSun" panose="02010600030101010101" pitchFamily="2" charset="-122"/>
              </a:rPr>
              <a:t>s are high, ranging from 0.687 to 0.720. The highest </a:t>
            </a:r>
            <a:r>
              <a:rPr lang="en-US" sz="2800" i="1" dirty="0">
                <a:effectLst/>
                <a:ea typeface="SimSun" panose="02010600030101010101" pitchFamily="2" charset="-122"/>
              </a:rPr>
              <a:t>R</a:t>
            </a:r>
            <a:r>
              <a:rPr lang="en-US" sz="2800" baseline="30000" dirty="0">
                <a:effectLst/>
                <a:ea typeface="SimSun" panose="02010600030101010101" pitchFamily="2" charset="-122"/>
              </a:rPr>
              <a:t>2</a:t>
            </a:r>
            <a:r>
              <a:rPr lang="en-US" sz="2800" dirty="0">
                <a:effectLst/>
                <a:ea typeface="SimSun" panose="02010600030101010101" pitchFamily="2" charset="-122"/>
              </a:rPr>
              <a:t>s are from the two models that include lagged measures of </a:t>
            </a:r>
            <a:r>
              <a:rPr lang="en-US" sz="2800" i="1" dirty="0">
                <a:effectLst/>
                <a:ea typeface="SimSun" panose="02010600030101010101" pitchFamily="2" charset="-122"/>
              </a:rPr>
              <a:t>HPSP</a:t>
            </a:r>
            <a:r>
              <a:rPr lang="en-US" sz="2800" dirty="0">
                <a:effectLst/>
                <a:ea typeface="SimSun" panose="02010600030101010101" pitchFamily="2" charset="-122"/>
              </a:rPr>
              <a:t> and </a:t>
            </a:r>
            <a:r>
              <a:rPr lang="en-US" sz="2800" i="1" dirty="0">
                <a:effectLst/>
                <a:ea typeface="SimSun" panose="02010600030101010101" pitchFamily="2" charset="-122"/>
              </a:rPr>
              <a:t>HPHP</a:t>
            </a:r>
            <a:r>
              <a:rPr lang="en-US" sz="2800" dirty="0">
                <a:effectLst/>
                <a:ea typeface="SimSun" panose="02010600030101010101" pitchFamily="2" charset="-122"/>
              </a:rPr>
              <a:t>, respectively.  </a:t>
            </a:r>
          </a:p>
          <a:p>
            <a:pPr marL="0" indent="0">
              <a:buNone/>
            </a:pPr>
            <a:endParaRPr lang="en-US" dirty="0"/>
          </a:p>
        </p:txBody>
      </p:sp>
      <p:sp>
        <p:nvSpPr>
          <p:cNvPr id="4" name="Date Placeholder 3">
            <a:extLst>
              <a:ext uri="{FF2B5EF4-FFF2-40B4-BE49-F238E27FC236}">
                <a16:creationId xmlns:a16="http://schemas.microsoft.com/office/drawing/2014/main" id="{3215F8C3-D942-DFAD-401F-71E12564787D}"/>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DDFAD941-76AE-EF2E-1A61-D690FAB7AD93}"/>
              </a:ext>
            </a:extLst>
          </p:cNvPr>
          <p:cNvSpPr>
            <a:spLocks noGrp="1"/>
          </p:cNvSpPr>
          <p:nvPr>
            <p:ph type="ftr" sz="quarter" idx="11"/>
          </p:nvPr>
        </p:nvSpPr>
        <p:spPr/>
        <p:txBody>
          <a:bodyPr/>
          <a:lstStyle/>
          <a:p>
            <a:r>
              <a:rPr lang="en-US"/>
              <a:t>Cai, Frijns, and Webb</a:t>
            </a:r>
          </a:p>
        </p:txBody>
      </p:sp>
      <p:sp>
        <p:nvSpPr>
          <p:cNvPr id="6" name="Slide Number Placeholder 5">
            <a:extLst>
              <a:ext uri="{FF2B5EF4-FFF2-40B4-BE49-F238E27FC236}">
                <a16:creationId xmlns:a16="http://schemas.microsoft.com/office/drawing/2014/main" id="{4A0F2EF1-D458-ADFE-6C7E-8420E838E576}"/>
              </a:ext>
            </a:extLst>
          </p:cNvPr>
          <p:cNvSpPr>
            <a:spLocks noGrp="1"/>
          </p:cNvSpPr>
          <p:nvPr>
            <p:ph type="sldNum" sz="quarter" idx="12"/>
          </p:nvPr>
        </p:nvSpPr>
        <p:spPr/>
        <p:txBody>
          <a:bodyPr/>
          <a:lstStyle/>
          <a:p>
            <a:fld id="{1F6354D3-FB4D-4B2D-BDEC-EA7050F21127}" type="slidenum">
              <a:rPr lang="en-US" smtClean="0"/>
              <a:pPr/>
              <a:t>23</a:t>
            </a:fld>
            <a:endParaRPr lang="en-US" dirty="0"/>
          </a:p>
        </p:txBody>
      </p:sp>
    </p:spTree>
    <p:extLst>
      <p:ext uri="{BB962C8B-B14F-4D97-AF65-F5344CB8AC3E}">
        <p14:creationId xmlns:p14="http://schemas.microsoft.com/office/powerpoint/2010/main" val="39881979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Empirical Analysis—Table 2B—3 Month</a:t>
            </a:r>
          </a:p>
        </p:txBody>
      </p:sp>
      <p:sp>
        <p:nvSpPr>
          <p:cNvPr id="4" name="Slide Number Placeholder 3"/>
          <p:cNvSpPr>
            <a:spLocks noGrp="1"/>
          </p:cNvSpPr>
          <p:nvPr>
            <p:ph type="sldNum" sz="quarter" idx="12"/>
          </p:nvPr>
        </p:nvSpPr>
        <p:spPr/>
        <p:txBody>
          <a:bodyPr/>
          <a:lstStyle/>
          <a:p>
            <a:fld id="{1F6354D3-FB4D-4B2D-BDEC-EA7050F21127}" type="slidenum">
              <a:rPr lang="en-US" smtClean="0"/>
              <a:t>24</a:t>
            </a:fld>
            <a:endParaRPr lang="en-US" dirty="0"/>
          </a:p>
        </p:txBody>
      </p:sp>
      <p:pic>
        <p:nvPicPr>
          <p:cNvPr id="7" name="内容占位符 6"/>
          <p:cNvPicPr>
            <a:picLocks noGrp="1" noChangeAspect="1"/>
          </p:cNvPicPr>
          <p:nvPr>
            <p:ph idx="1"/>
          </p:nvPr>
        </p:nvPicPr>
        <p:blipFill>
          <a:blip r:embed="rId3"/>
          <a:stretch>
            <a:fillRect/>
          </a:stretch>
        </p:blipFill>
        <p:spPr>
          <a:xfrm>
            <a:off x="1568340" y="1514475"/>
            <a:ext cx="7118459" cy="4886325"/>
          </a:xfrm>
          <a:prstGeom prst="rect">
            <a:avLst/>
          </a:prstGeom>
        </p:spPr>
      </p:pic>
      <p:sp>
        <p:nvSpPr>
          <p:cNvPr id="9" name="文本框 8"/>
          <p:cNvSpPr txBox="1"/>
          <p:nvPr/>
        </p:nvSpPr>
        <p:spPr>
          <a:xfrm>
            <a:off x="228600" y="1504950"/>
            <a:ext cx="1981200" cy="369332"/>
          </a:xfrm>
          <a:prstGeom prst="rect">
            <a:avLst/>
          </a:prstGeom>
          <a:noFill/>
        </p:spPr>
        <p:txBody>
          <a:bodyPr wrap="square" rtlCol="0">
            <a:spAutoFit/>
          </a:bodyPr>
          <a:lstStyle/>
          <a:p>
            <a:r>
              <a:rPr lang="en-US" altLang="zh-CN" dirty="0">
                <a:solidFill>
                  <a:srgbClr val="C00000"/>
                </a:solidFill>
                <a:latin typeface="Garamond" panose="02020404030301010803" pitchFamily="18" charset="0"/>
              </a:rPr>
              <a:t>No 3-month lagged</a:t>
            </a:r>
            <a:endParaRPr lang="zh-CN" altLang="en-US" dirty="0">
              <a:solidFill>
                <a:srgbClr val="C00000"/>
              </a:solidFill>
              <a:latin typeface="Garamond" panose="02020404030301010803" pitchFamily="18" charset="0"/>
            </a:endParaRPr>
          </a:p>
        </p:txBody>
      </p:sp>
      <p:sp>
        <p:nvSpPr>
          <p:cNvPr id="3" name="Date Placeholder 2">
            <a:extLst>
              <a:ext uri="{FF2B5EF4-FFF2-40B4-BE49-F238E27FC236}">
                <a16:creationId xmlns:a16="http://schemas.microsoft.com/office/drawing/2014/main" id="{9DD56E7A-0246-817E-F1B1-49CEDF2E3B8A}"/>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6BD118B9-A118-3365-52D1-B920ED699A1C}"/>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21824182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2F0E9-916E-5D24-ABDA-ACA229CC6B1C}"/>
              </a:ext>
            </a:extLst>
          </p:cNvPr>
          <p:cNvSpPr>
            <a:spLocks noGrp="1"/>
          </p:cNvSpPr>
          <p:nvPr>
            <p:ph type="title"/>
          </p:nvPr>
        </p:nvSpPr>
        <p:spPr/>
        <p:txBody>
          <a:bodyPr>
            <a:normAutofit fontScale="90000"/>
          </a:bodyPr>
          <a:lstStyle/>
          <a:p>
            <a:pPr>
              <a:lnSpc>
                <a:spcPct val="100000"/>
              </a:lnSpc>
            </a:pPr>
            <a:r>
              <a:rPr lang="en-US" dirty="0"/>
              <a:t>Table 2B: Panel B</a:t>
            </a:r>
            <a:br>
              <a:rPr lang="en-US" dirty="0"/>
            </a:br>
            <a:r>
              <a:rPr lang="en-US" dirty="0"/>
              <a:t>Excluding Lagged Skewness </a:t>
            </a:r>
          </a:p>
        </p:txBody>
      </p:sp>
      <p:sp>
        <p:nvSpPr>
          <p:cNvPr id="3" name="Content Placeholder 2">
            <a:extLst>
              <a:ext uri="{FF2B5EF4-FFF2-40B4-BE49-F238E27FC236}">
                <a16:creationId xmlns:a16="http://schemas.microsoft.com/office/drawing/2014/main" id="{82F9315D-B6A2-B86F-A385-C176895532E8}"/>
              </a:ext>
            </a:extLst>
          </p:cNvPr>
          <p:cNvSpPr>
            <a:spLocks noGrp="1"/>
          </p:cNvSpPr>
          <p:nvPr>
            <p:ph idx="1"/>
          </p:nvPr>
        </p:nvSpPr>
        <p:spPr/>
        <p:txBody>
          <a:bodyPr>
            <a:noAutofit/>
          </a:bodyPr>
          <a:lstStyle/>
          <a:p>
            <a:r>
              <a:rPr lang="en-US" sz="2800" kern="0" dirty="0">
                <a:effectLst/>
                <a:latin typeface="Times New Roman" panose="02020603050405020304" pitchFamily="18" charset="0"/>
                <a:ea typeface="SimSun" panose="02010600030101010101" pitchFamily="2" charset="-122"/>
              </a:rPr>
              <a:t>In Panel B, we exclude lagged skewness and rely only on the rest of the nine  contract characteristics to predict skewness. The first six columns in Panel B show that the significant predictors include </a:t>
            </a:r>
            <a:r>
              <a:rPr lang="en-US" sz="2800" i="1" kern="0" dirty="0">
                <a:effectLst/>
                <a:latin typeface="Times New Roman" panose="02020603050405020304" pitchFamily="18" charset="0"/>
                <a:ea typeface="SimSun" panose="02010600030101010101" pitchFamily="2" charset="-122"/>
              </a:rPr>
              <a:t>CTR36</a:t>
            </a:r>
            <a:r>
              <a:rPr lang="en-US" sz="2800" i="1" kern="0" baseline="-25000" dirty="0">
                <a:effectLst/>
                <a:latin typeface="Times New Roman" panose="02020603050405020304" pitchFamily="18" charset="0"/>
                <a:ea typeface="SimSun" panose="02010600030101010101" pitchFamily="2" charset="-122"/>
              </a:rPr>
              <a:t>i,t-3</a:t>
            </a:r>
            <a:r>
              <a:rPr lang="en-US" sz="2800" kern="0" dirty="0">
                <a:effectLst/>
                <a:latin typeface="Times New Roman" panose="02020603050405020304" pitchFamily="18" charset="0"/>
                <a:ea typeface="SimSun" panose="02010600030101010101" pitchFamily="2" charset="-122"/>
              </a:rPr>
              <a:t>, </a:t>
            </a:r>
            <a:r>
              <a:rPr lang="en-US" sz="2800" i="1" kern="0" dirty="0">
                <a:effectLst/>
                <a:latin typeface="Times New Roman" panose="02020603050405020304" pitchFamily="18" charset="0"/>
                <a:ea typeface="SimSun" panose="02010600030101010101" pitchFamily="2" charset="-122"/>
              </a:rPr>
              <a:t>IVOL</a:t>
            </a:r>
            <a:r>
              <a:rPr lang="en-US" sz="2800" i="1" kern="0" baseline="-25000" dirty="0">
                <a:effectLst/>
                <a:latin typeface="Times New Roman" panose="02020603050405020304" pitchFamily="18" charset="0"/>
                <a:ea typeface="SimSun" panose="02010600030101010101" pitchFamily="2" charset="-122"/>
              </a:rPr>
              <a:t>i,t-3</a:t>
            </a:r>
            <a:r>
              <a:rPr lang="en-US" sz="2800" kern="0" dirty="0">
                <a:effectLst/>
                <a:latin typeface="Times New Roman" panose="02020603050405020304" pitchFamily="18" charset="0"/>
                <a:ea typeface="SimSun" panose="02010600030101010101" pitchFamily="2" charset="-122"/>
              </a:rPr>
              <a:t>, </a:t>
            </a:r>
            <a:r>
              <a:rPr lang="en-US" sz="2800" i="1" kern="0" dirty="0">
                <a:effectLst/>
                <a:latin typeface="Times New Roman" panose="02020603050405020304" pitchFamily="18" charset="0"/>
                <a:ea typeface="SimSun" panose="02010600030101010101" pitchFamily="2" charset="-122"/>
              </a:rPr>
              <a:t>VOLM</a:t>
            </a:r>
            <a:r>
              <a:rPr lang="en-US" sz="2800" i="1" kern="0" baseline="-25000" dirty="0">
                <a:effectLst/>
                <a:latin typeface="Times New Roman" panose="02020603050405020304" pitchFamily="18" charset="0"/>
                <a:ea typeface="SimSun" panose="02010600030101010101" pitchFamily="2" charset="-122"/>
              </a:rPr>
              <a:t>i,t-3</a:t>
            </a:r>
            <a:r>
              <a:rPr lang="en-US" sz="2800" kern="0" dirty="0">
                <a:effectLst/>
                <a:latin typeface="Times New Roman" panose="02020603050405020304" pitchFamily="18" charset="0"/>
                <a:ea typeface="SimSun" panose="02010600030101010101" pitchFamily="2" charset="-122"/>
              </a:rPr>
              <a:t>, </a:t>
            </a:r>
            <a:r>
              <a:rPr lang="en-US" sz="2800" i="1" kern="0" dirty="0">
                <a:effectLst/>
                <a:latin typeface="Times New Roman" panose="02020603050405020304" pitchFamily="18" charset="0"/>
                <a:ea typeface="SimSun" panose="02010600030101010101" pitchFamily="2" charset="-122"/>
              </a:rPr>
              <a:t>OPNI</a:t>
            </a:r>
            <a:r>
              <a:rPr lang="en-US" sz="2800" i="1" kern="0" baseline="-25000" dirty="0">
                <a:effectLst/>
                <a:latin typeface="Times New Roman" panose="02020603050405020304" pitchFamily="18" charset="0"/>
                <a:ea typeface="SimSun" panose="02010600030101010101" pitchFamily="2" charset="-122"/>
              </a:rPr>
              <a:t>i,t-3</a:t>
            </a:r>
            <a:r>
              <a:rPr lang="en-US" sz="2800" kern="0" dirty="0">
                <a:effectLst/>
                <a:latin typeface="Times New Roman" panose="02020603050405020304" pitchFamily="18" charset="0"/>
                <a:ea typeface="SimSun" panose="02010600030101010101" pitchFamily="2" charset="-122"/>
              </a:rPr>
              <a:t>, </a:t>
            </a:r>
            <a:r>
              <a:rPr lang="en-US" sz="2800" i="1" kern="0" dirty="0">
                <a:effectLst/>
                <a:latin typeface="Times New Roman" panose="02020603050405020304" pitchFamily="18" charset="0"/>
                <a:ea typeface="SimSun" panose="02010600030101010101" pitchFamily="2" charset="-122"/>
              </a:rPr>
              <a:t>BASIS</a:t>
            </a:r>
            <a:r>
              <a:rPr lang="en-US" sz="2800" i="1" kern="0" baseline="-25000" dirty="0">
                <a:effectLst/>
                <a:latin typeface="Times New Roman" panose="02020603050405020304" pitchFamily="18" charset="0"/>
                <a:ea typeface="SimSun" panose="02010600030101010101" pitchFamily="2" charset="-122"/>
              </a:rPr>
              <a:t>i,t-3</a:t>
            </a:r>
            <a:r>
              <a:rPr lang="en-US" sz="2800" kern="0" dirty="0">
                <a:effectLst/>
                <a:latin typeface="Times New Roman" panose="02020603050405020304" pitchFamily="18" charset="0"/>
                <a:ea typeface="SimSun" panose="02010600030101010101" pitchFamily="2" charset="-122"/>
              </a:rPr>
              <a:t>, </a:t>
            </a:r>
            <a:r>
              <a:rPr lang="en-US" sz="2800" i="1" kern="0" dirty="0">
                <a:effectLst/>
                <a:latin typeface="Times New Roman" panose="02020603050405020304" pitchFamily="18" charset="0"/>
                <a:ea typeface="SimSun" panose="02010600030101010101" pitchFamily="2" charset="-122"/>
              </a:rPr>
              <a:t>HPSP</a:t>
            </a:r>
            <a:r>
              <a:rPr lang="en-US" sz="2800" i="1" kern="0" baseline="-25000" dirty="0">
                <a:effectLst/>
                <a:latin typeface="Times New Roman" panose="02020603050405020304" pitchFamily="18" charset="0"/>
                <a:ea typeface="SimSun" panose="02010600030101010101" pitchFamily="2" charset="-122"/>
              </a:rPr>
              <a:t>i,t-3</a:t>
            </a:r>
            <a:r>
              <a:rPr lang="en-US" sz="2800" kern="0" dirty="0">
                <a:effectLst/>
                <a:latin typeface="Times New Roman" panose="02020603050405020304" pitchFamily="18" charset="0"/>
                <a:ea typeface="SimSun" panose="02010600030101010101" pitchFamily="2" charset="-122"/>
              </a:rPr>
              <a:t>, and </a:t>
            </a:r>
            <a:r>
              <a:rPr lang="en-US" sz="2800" i="1" kern="0" dirty="0">
                <a:effectLst/>
                <a:latin typeface="Times New Roman" panose="02020603050405020304" pitchFamily="18" charset="0"/>
                <a:ea typeface="SimSun" panose="02010600030101010101" pitchFamily="2" charset="-122"/>
              </a:rPr>
              <a:t>HPHP</a:t>
            </a:r>
            <a:r>
              <a:rPr lang="en-US" sz="2800" i="1" kern="0" baseline="-25000" dirty="0">
                <a:effectLst/>
                <a:latin typeface="Times New Roman" panose="02020603050405020304" pitchFamily="18" charset="0"/>
                <a:ea typeface="SimSun" panose="02010600030101010101" pitchFamily="2" charset="-122"/>
              </a:rPr>
              <a:t>i,t-3</a:t>
            </a:r>
            <a:r>
              <a:rPr lang="en-US" sz="2800" kern="0" dirty="0">
                <a:effectLst/>
                <a:latin typeface="Times New Roman" panose="02020603050405020304" pitchFamily="18" charset="0"/>
                <a:ea typeface="SimSun" panose="02010600030101010101" pitchFamily="2" charset="-122"/>
              </a:rPr>
              <a:t>. In general, these characteristics are associated with larger estimated coefficients and large </a:t>
            </a:r>
            <a:r>
              <a:rPr lang="en-US" sz="2800" i="1" kern="0" dirty="0">
                <a:effectLst/>
                <a:latin typeface="Times New Roman" panose="02020603050405020304" pitchFamily="18" charset="0"/>
                <a:ea typeface="SimSun" panose="02010600030101010101" pitchFamily="2" charset="-122"/>
              </a:rPr>
              <a:t>t</a:t>
            </a:r>
            <a:r>
              <a:rPr lang="en-US" sz="2800" kern="0" dirty="0">
                <a:effectLst/>
                <a:latin typeface="Times New Roman" panose="02020603050405020304" pitchFamily="18" charset="0"/>
                <a:ea typeface="SimSun" panose="02010600030101010101" pitchFamily="2" charset="-122"/>
              </a:rPr>
              <a:t>-statistics in absolute value when compared with the results in the first six columns in Panel A. The </a:t>
            </a:r>
            <a:r>
              <a:rPr lang="en-US" sz="2800" i="1" kern="0" dirty="0">
                <a:effectLst/>
                <a:latin typeface="Times New Roman" panose="02020603050405020304" pitchFamily="18" charset="0"/>
                <a:ea typeface="SimSun" panose="02010600030101010101" pitchFamily="2" charset="-122"/>
              </a:rPr>
              <a:t>R</a:t>
            </a:r>
            <a:r>
              <a:rPr lang="en-US" sz="2800" kern="0" baseline="30000" dirty="0">
                <a:effectLst/>
                <a:latin typeface="Times New Roman" panose="02020603050405020304" pitchFamily="18" charset="0"/>
                <a:ea typeface="SimSun" panose="02010600030101010101" pitchFamily="2" charset="-122"/>
              </a:rPr>
              <a:t>2</a:t>
            </a:r>
            <a:r>
              <a:rPr lang="en-US" sz="2800" kern="0" dirty="0">
                <a:effectLst/>
                <a:latin typeface="Times New Roman" panose="02020603050405020304" pitchFamily="18" charset="0"/>
                <a:ea typeface="SimSun" panose="02010600030101010101" pitchFamily="2" charset="-122"/>
              </a:rPr>
              <a:t>s range from 0.261 to 0.315, which are less than half of the </a:t>
            </a:r>
            <a:r>
              <a:rPr lang="en-US" sz="2800" i="1" kern="0" dirty="0">
                <a:effectLst/>
                <a:latin typeface="Times New Roman" panose="02020603050405020304" pitchFamily="18" charset="0"/>
                <a:ea typeface="SimSun" panose="02010600030101010101" pitchFamily="2" charset="-122"/>
              </a:rPr>
              <a:t>R</a:t>
            </a:r>
            <a:r>
              <a:rPr lang="en-US" sz="2800" kern="0" baseline="30000" dirty="0">
                <a:effectLst/>
                <a:latin typeface="Times New Roman" panose="02020603050405020304" pitchFamily="18" charset="0"/>
                <a:ea typeface="SimSun" panose="02010600030101010101" pitchFamily="2" charset="-122"/>
              </a:rPr>
              <a:t>2</a:t>
            </a:r>
            <a:r>
              <a:rPr lang="en-US" sz="2800" kern="0" dirty="0">
                <a:effectLst/>
                <a:latin typeface="Times New Roman" panose="02020603050405020304" pitchFamily="18" charset="0"/>
                <a:ea typeface="SimSun" panose="02010600030101010101" pitchFamily="2" charset="-122"/>
              </a:rPr>
              <a:t>s from models including lagged skewness. </a:t>
            </a:r>
            <a:endParaRPr lang="en-US" sz="2800" dirty="0"/>
          </a:p>
        </p:txBody>
      </p:sp>
      <p:sp>
        <p:nvSpPr>
          <p:cNvPr id="4" name="Date Placeholder 3">
            <a:extLst>
              <a:ext uri="{FF2B5EF4-FFF2-40B4-BE49-F238E27FC236}">
                <a16:creationId xmlns:a16="http://schemas.microsoft.com/office/drawing/2014/main" id="{A3952246-ECFF-9079-77B8-5BE786641F3E}"/>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820E323F-DAC1-4AAC-7BDD-D01687CF0AD3}"/>
              </a:ext>
            </a:extLst>
          </p:cNvPr>
          <p:cNvSpPr>
            <a:spLocks noGrp="1"/>
          </p:cNvSpPr>
          <p:nvPr>
            <p:ph type="ftr" sz="quarter" idx="11"/>
          </p:nvPr>
        </p:nvSpPr>
        <p:spPr/>
        <p:txBody>
          <a:bodyPr/>
          <a:lstStyle/>
          <a:p>
            <a:r>
              <a:rPr lang="en-US"/>
              <a:t>Cai, Frijns, and Webb</a:t>
            </a:r>
          </a:p>
        </p:txBody>
      </p:sp>
      <p:sp>
        <p:nvSpPr>
          <p:cNvPr id="6" name="Slide Number Placeholder 5">
            <a:extLst>
              <a:ext uri="{FF2B5EF4-FFF2-40B4-BE49-F238E27FC236}">
                <a16:creationId xmlns:a16="http://schemas.microsoft.com/office/drawing/2014/main" id="{F644CBD9-FA5F-CB9D-2E3E-D4FAF87AC622}"/>
              </a:ext>
            </a:extLst>
          </p:cNvPr>
          <p:cNvSpPr>
            <a:spLocks noGrp="1"/>
          </p:cNvSpPr>
          <p:nvPr>
            <p:ph type="sldNum" sz="quarter" idx="12"/>
          </p:nvPr>
        </p:nvSpPr>
        <p:spPr/>
        <p:txBody>
          <a:bodyPr/>
          <a:lstStyle/>
          <a:p>
            <a:fld id="{1F6354D3-FB4D-4B2D-BDEC-EA7050F21127}" type="slidenum">
              <a:rPr lang="en-US" smtClean="0"/>
              <a:pPr/>
              <a:t>25</a:t>
            </a:fld>
            <a:endParaRPr lang="en-US" dirty="0"/>
          </a:p>
        </p:txBody>
      </p:sp>
    </p:spTree>
    <p:extLst>
      <p:ext uri="{BB962C8B-B14F-4D97-AF65-F5344CB8AC3E}">
        <p14:creationId xmlns:p14="http://schemas.microsoft.com/office/powerpoint/2010/main" val="6740777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D41F7-6E99-DA97-BF3E-359B60FD6B63}"/>
              </a:ext>
            </a:extLst>
          </p:cNvPr>
          <p:cNvSpPr>
            <a:spLocks noGrp="1"/>
          </p:cNvSpPr>
          <p:nvPr>
            <p:ph type="title"/>
          </p:nvPr>
        </p:nvSpPr>
        <p:spPr>
          <a:xfrm>
            <a:off x="457200" y="274638"/>
            <a:ext cx="8305800" cy="792162"/>
          </a:xfrm>
        </p:spPr>
        <p:txBody>
          <a:bodyPr>
            <a:normAutofit fontScale="90000"/>
          </a:bodyPr>
          <a:lstStyle/>
          <a:p>
            <a:r>
              <a:rPr lang="en-US" dirty="0"/>
              <a:t>Table 2B-Panel B</a:t>
            </a:r>
          </a:p>
        </p:txBody>
      </p:sp>
      <p:sp>
        <p:nvSpPr>
          <p:cNvPr id="3" name="Content Placeholder 2">
            <a:extLst>
              <a:ext uri="{FF2B5EF4-FFF2-40B4-BE49-F238E27FC236}">
                <a16:creationId xmlns:a16="http://schemas.microsoft.com/office/drawing/2014/main" id="{D439DA14-B120-3BBD-786D-8A5514DF25AE}"/>
              </a:ext>
            </a:extLst>
          </p:cNvPr>
          <p:cNvSpPr>
            <a:spLocks noGrp="1"/>
          </p:cNvSpPr>
          <p:nvPr>
            <p:ph idx="1"/>
          </p:nvPr>
        </p:nvSpPr>
        <p:spPr>
          <a:xfrm>
            <a:off x="457200" y="1381760"/>
            <a:ext cx="8305800" cy="5019040"/>
          </a:xfrm>
        </p:spPr>
        <p:txBody>
          <a:bodyPr>
            <a:noAutofit/>
          </a:bodyPr>
          <a:lstStyle/>
          <a:p>
            <a:pPr marL="0" marR="0" algn="just">
              <a:spcBef>
                <a:spcPts val="0"/>
              </a:spcBef>
              <a:spcAft>
                <a:spcPts val="0"/>
              </a:spcAft>
              <a:tabLst>
                <a:tab pos="457200" algn="l"/>
              </a:tabLst>
            </a:pPr>
            <a:r>
              <a:rPr lang="en-US" sz="2800" dirty="0">
                <a:effectLst/>
                <a:ea typeface="SimSun" panose="02010600030101010101" pitchFamily="2" charset="-122"/>
              </a:rPr>
              <a:t>We can draw the same conclusions from the next six columns of Panel B. The highest </a:t>
            </a:r>
            <a:r>
              <a:rPr lang="en-US" sz="2800" i="1" dirty="0">
                <a:effectLst/>
                <a:ea typeface="SimSun" panose="02010600030101010101" pitchFamily="2" charset="-122"/>
              </a:rPr>
              <a:t>R</a:t>
            </a:r>
            <a:r>
              <a:rPr lang="en-US" sz="2800" baseline="30000" dirty="0">
                <a:effectLst/>
                <a:ea typeface="SimSun" panose="02010600030101010101" pitchFamily="2" charset="-122"/>
              </a:rPr>
              <a:t>2</a:t>
            </a:r>
            <a:r>
              <a:rPr lang="en-US" sz="2800" dirty="0">
                <a:effectLst/>
                <a:ea typeface="SimSun" panose="02010600030101010101" pitchFamily="2" charset="-122"/>
              </a:rPr>
              <a:t>s are still from the two models that include lagged measures of </a:t>
            </a:r>
            <a:r>
              <a:rPr lang="en-US" sz="2800" i="1" dirty="0">
                <a:effectLst/>
                <a:ea typeface="SimSun" panose="02010600030101010101" pitchFamily="2" charset="-122"/>
              </a:rPr>
              <a:t>HPSP</a:t>
            </a:r>
            <a:r>
              <a:rPr lang="en-US" sz="2800" dirty="0">
                <a:effectLst/>
                <a:ea typeface="SimSun" panose="02010600030101010101" pitchFamily="2" charset="-122"/>
              </a:rPr>
              <a:t> and </a:t>
            </a:r>
            <a:r>
              <a:rPr lang="en-US" sz="2800" i="1" dirty="0">
                <a:effectLst/>
                <a:ea typeface="SimSun" panose="02010600030101010101" pitchFamily="2" charset="-122"/>
              </a:rPr>
              <a:t>HPHP</a:t>
            </a:r>
            <a:r>
              <a:rPr lang="en-US" sz="2800" dirty="0">
                <a:effectLst/>
                <a:ea typeface="SimSun" panose="02010600030101010101" pitchFamily="2" charset="-122"/>
              </a:rPr>
              <a:t>. </a:t>
            </a:r>
          </a:p>
          <a:p>
            <a:pPr marL="0" marR="0" algn="just">
              <a:spcBef>
                <a:spcPts val="0"/>
              </a:spcBef>
              <a:spcAft>
                <a:spcPts val="0"/>
              </a:spcAft>
              <a:tabLst>
                <a:tab pos="457200" algn="l"/>
              </a:tabLst>
            </a:pPr>
            <a:r>
              <a:rPr lang="en-US" sz="2800" dirty="0">
                <a:effectLst/>
                <a:ea typeface="SimSun" panose="02010600030101010101" pitchFamily="2" charset="-122"/>
              </a:rPr>
              <a:t>From Panel A, the drop in </a:t>
            </a:r>
            <a:r>
              <a:rPr lang="en-US" sz="2800" i="1" dirty="0">
                <a:effectLst/>
                <a:ea typeface="SimSun" panose="02010600030101010101" pitchFamily="2" charset="-122"/>
              </a:rPr>
              <a:t>R</a:t>
            </a:r>
            <a:r>
              <a:rPr lang="en-US" sz="2800" baseline="30000" dirty="0">
                <a:effectLst/>
                <a:ea typeface="SimSun" panose="02010600030101010101" pitchFamily="2" charset="-122"/>
              </a:rPr>
              <a:t>2</a:t>
            </a:r>
            <a:r>
              <a:rPr lang="en-US" sz="2800" dirty="0">
                <a:effectLst/>
                <a:ea typeface="SimSun" panose="02010600030101010101" pitchFamily="2" charset="-122"/>
              </a:rPr>
              <a:t> using 6-month lagged skewness instead of using 3-month </a:t>
            </a:r>
            <a:r>
              <a:rPr lang="en-US" sz="2800" dirty="0" err="1">
                <a:effectLst/>
                <a:ea typeface="SimSun" panose="02010600030101010101" pitchFamily="2" charset="-122"/>
              </a:rPr>
              <a:t>lagge</a:t>
            </a:r>
            <a:r>
              <a:rPr lang="en-US" sz="2800" dirty="0">
                <a:effectLst/>
                <a:ea typeface="SimSun" panose="02010600030101010101" pitchFamily="2" charset="-122"/>
              </a:rPr>
              <a:t> is about 19%. On the other hand, the drop in </a:t>
            </a:r>
            <a:r>
              <a:rPr lang="en-US" sz="2800" i="1" dirty="0">
                <a:effectLst/>
                <a:ea typeface="SimSun" panose="02010600030101010101" pitchFamily="2" charset="-122"/>
              </a:rPr>
              <a:t>R</a:t>
            </a:r>
            <a:r>
              <a:rPr lang="en-US" sz="2800" baseline="30000" dirty="0">
                <a:effectLst/>
                <a:ea typeface="SimSun" panose="02010600030101010101" pitchFamily="2" charset="-122"/>
              </a:rPr>
              <a:t>2</a:t>
            </a:r>
            <a:r>
              <a:rPr lang="en-US" sz="2800" dirty="0">
                <a:effectLst/>
                <a:ea typeface="SimSun" panose="02010600030101010101" pitchFamily="2" charset="-122"/>
              </a:rPr>
              <a:t>s using 6-month lagged values of other contract characteristics instead of using 3-month lagged values is negligible.</a:t>
            </a:r>
          </a:p>
          <a:p>
            <a:pPr marL="0" marR="0" algn="just">
              <a:spcBef>
                <a:spcPts val="0"/>
              </a:spcBef>
              <a:spcAft>
                <a:spcPts val="0"/>
              </a:spcAft>
              <a:tabLst>
                <a:tab pos="457200" algn="l"/>
              </a:tabLst>
            </a:pPr>
            <a:r>
              <a:rPr lang="en-US" sz="2800" kern="0" dirty="0">
                <a:effectLst/>
                <a:ea typeface="SimSun" panose="02010600030101010101" pitchFamily="2" charset="-122"/>
              </a:rPr>
              <a:t>Three-month lagged skewness is much more informative about future skewness than six-month lagged skewness. 3 and 6 month lagged values of other characteristics are equally informative of future skewness. </a:t>
            </a:r>
            <a:endParaRPr lang="en-US" sz="2800" dirty="0"/>
          </a:p>
        </p:txBody>
      </p:sp>
      <p:sp>
        <p:nvSpPr>
          <p:cNvPr id="4" name="Date Placeholder 3">
            <a:extLst>
              <a:ext uri="{FF2B5EF4-FFF2-40B4-BE49-F238E27FC236}">
                <a16:creationId xmlns:a16="http://schemas.microsoft.com/office/drawing/2014/main" id="{82608392-7812-BD8D-58A3-DF360877DBBE}"/>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D6DC2A89-9DD0-0534-C5E0-649829C564F0}"/>
              </a:ext>
            </a:extLst>
          </p:cNvPr>
          <p:cNvSpPr>
            <a:spLocks noGrp="1"/>
          </p:cNvSpPr>
          <p:nvPr>
            <p:ph type="ftr" sz="quarter" idx="11"/>
          </p:nvPr>
        </p:nvSpPr>
        <p:spPr/>
        <p:txBody>
          <a:bodyPr/>
          <a:lstStyle/>
          <a:p>
            <a:r>
              <a:rPr lang="en-US"/>
              <a:t>Cai, Frijns, and Webb</a:t>
            </a:r>
          </a:p>
        </p:txBody>
      </p:sp>
      <p:sp>
        <p:nvSpPr>
          <p:cNvPr id="6" name="Slide Number Placeholder 5">
            <a:extLst>
              <a:ext uri="{FF2B5EF4-FFF2-40B4-BE49-F238E27FC236}">
                <a16:creationId xmlns:a16="http://schemas.microsoft.com/office/drawing/2014/main" id="{7054E202-620C-5271-198A-12E9BA7985EC}"/>
              </a:ext>
            </a:extLst>
          </p:cNvPr>
          <p:cNvSpPr>
            <a:spLocks noGrp="1"/>
          </p:cNvSpPr>
          <p:nvPr>
            <p:ph type="sldNum" sz="quarter" idx="12"/>
          </p:nvPr>
        </p:nvSpPr>
        <p:spPr/>
        <p:txBody>
          <a:bodyPr/>
          <a:lstStyle/>
          <a:p>
            <a:fld id="{1F6354D3-FB4D-4B2D-BDEC-EA7050F21127}" type="slidenum">
              <a:rPr lang="en-US" smtClean="0"/>
              <a:pPr/>
              <a:t>26</a:t>
            </a:fld>
            <a:endParaRPr lang="en-US" dirty="0"/>
          </a:p>
        </p:txBody>
      </p:sp>
    </p:spTree>
    <p:extLst>
      <p:ext uri="{BB962C8B-B14F-4D97-AF65-F5344CB8AC3E}">
        <p14:creationId xmlns:p14="http://schemas.microsoft.com/office/powerpoint/2010/main" val="21144772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944A-BF71-C3E2-51B8-49AC18DC1331}"/>
              </a:ext>
            </a:extLst>
          </p:cNvPr>
          <p:cNvSpPr>
            <a:spLocks noGrp="1"/>
          </p:cNvSpPr>
          <p:nvPr>
            <p:ph type="title"/>
          </p:nvPr>
        </p:nvSpPr>
        <p:spPr/>
        <p:txBody>
          <a:bodyPr>
            <a:normAutofit/>
          </a:bodyPr>
          <a:lstStyle/>
          <a:p>
            <a:r>
              <a:rPr lang="en-US" dirty="0"/>
              <a:t>Models of Expected Skewness</a:t>
            </a:r>
          </a:p>
        </p:txBody>
      </p:sp>
      <p:sp>
        <p:nvSpPr>
          <p:cNvPr id="3" name="Content Placeholder 2">
            <a:extLst>
              <a:ext uri="{FF2B5EF4-FFF2-40B4-BE49-F238E27FC236}">
                <a16:creationId xmlns:a16="http://schemas.microsoft.com/office/drawing/2014/main" id="{EE436216-DC00-17EF-2BDE-182F6F0CCDB7}"/>
              </a:ext>
            </a:extLst>
          </p:cNvPr>
          <p:cNvSpPr>
            <a:spLocks noGrp="1"/>
          </p:cNvSpPr>
          <p:nvPr>
            <p:ph idx="1"/>
          </p:nvPr>
        </p:nvSpPr>
        <p:spPr/>
        <p:txBody>
          <a:bodyPr>
            <a:noAutofit/>
          </a:bodyPr>
          <a:lstStyle/>
          <a:p>
            <a:r>
              <a:rPr lang="en-US" sz="2800" kern="0" dirty="0">
                <a:effectLst/>
                <a:ea typeface="SimSun" panose="02010600030101010101" pitchFamily="2" charset="-122"/>
              </a:rPr>
              <a:t>There are a total 24 models reported in Table 2 for the prediction of future skewness. To conserve space, we use monthly estimated coefficients from eight models to construct expected skewness.</a:t>
            </a:r>
          </a:p>
          <a:p>
            <a:r>
              <a:rPr lang="en-US" sz="2800" dirty="0">
                <a:effectLst/>
                <a:ea typeface="SimSun" panose="02010600030101010101" pitchFamily="2" charset="-122"/>
              </a:rPr>
              <a:t>Table 3 provides summary statistics for skewness and expected skewness. Notice that skewness is measured using information at time </a:t>
            </a:r>
            <a:r>
              <a:rPr lang="en-US" sz="2800" i="1" dirty="0">
                <a:effectLst/>
                <a:ea typeface="SimSun" panose="02010600030101010101" pitchFamily="2" charset="-122"/>
              </a:rPr>
              <a:t>t</a:t>
            </a:r>
            <a:r>
              <a:rPr lang="en-US" sz="2800" dirty="0">
                <a:effectLst/>
                <a:ea typeface="SimSun" panose="02010600030101010101" pitchFamily="2" charset="-122"/>
              </a:rPr>
              <a:t>. The expected skewness is also constructed using information at time </a:t>
            </a:r>
            <a:r>
              <a:rPr lang="en-US" sz="2800" i="1" dirty="0">
                <a:effectLst/>
                <a:ea typeface="SimSun" panose="02010600030101010101" pitchFamily="2" charset="-122"/>
              </a:rPr>
              <a:t>t</a:t>
            </a:r>
            <a:r>
              <a:rPr lang="en-US" sz="2800" dirty="0">
                <a:effectLst/>
                <a:ea typeface="SimSun" panose="02010600030101010101" pitchFamily="2" charset="-122"/>
              </a:rPr>
              <a:t>. The expectation is for month </a:t>
            </a:r>
            <a:r>
              <a:rPr lang="en-US" sz="2800" i="1" dirty="0">
                <a:effectLst/>
                <a:ea typeface="SimSun" panose="02010600030101010101" pitchFamily="2" charset="-122"/>
              </a:rPr>
              <a:t>t+1</a:t>
            </a:r>
            <a:r>
              <a:rPr lang="en-US" sz="2800" dirty="0">
                <a:effectLst/>
                <a:ea typeface="SimSun" panose="02010600030101010101" pitchFamily="2" charset="-122"/>
              </a:rPr>
              <a:t>. </a:t>
            </a:r>
          </a:p>
        </p:txBody>
      </p:sp>
      <p:sp>
        <p:nvSpPr>
          <p:cNvPr id="4" name="Date Placeholder 3">
            <a:extLst>
              <a:ext uri="{FF2B5EF4-FFF2-40B4-BE49-F238E27FC236}">
                <a16:creationId xmlns:a16="http://schemas.microsoft.com/office/drawing/2014/main" id="{FABAC6AC-AE9A-5E8D-BFF5-03DF3E7B6679}"/>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F69FC3CD-E1DC-EBC5-6A9C-93375C140A6A}"/>
              </a:ext>
            </a:extLst>
          </p:cNvPr>
          <p:cNvSpPr>
            <a:spLocks noGrp="1"/>
          </p:cNvSpPr>
          <p:nvPr>
            <p:ph type="ftr" sz="quarter" idx="11"/>
          </p:nvPr>
        </p:nvSpPr>
        <p:spPr/>
        <p:txBody>
          <a:bodyPr/>
          <a:lstStyle/>
          <a:p>
            <a:r>
              <a:rPr lang="en-US"/>
              <a:t>Cai, Frijns, and Webb</a:t>
            </a:r>
          </a:p>
        </p:txBody>
      </p:sp>
      <p:sp>
        <p:nvSpPr>
          <p:cNvPr id="6" name="Slide Number Placeholder 5">
            <a:extLst>
              <a:ext uri="{FF2B5EF4-FFF2-40B4-BE49-F238E27FC236}">
                <a16:creationId xmlns:a16="http://schemas.microsoft.com/office/drawing/2014/main" id="{8CF04424-A311-391C-1E36-84A5931175E6}"/>
              </a:ext>
            </a:extLst>
          </p:cNvPr>
          <p:cNvSpPr>
            <a:spLocks noGrp="1"/>
          </p:cNvSpPr>
          <p:nvPr>
            <p:ph type="sldNum" sz="quarter" idx="12"/>
          </p:nvPr>
        </p:nvSpPr>
        <p:spPr/>
        <p:txBody>
          <a:bodyPr/>
          <a:lstStyle/>
          <a:p>
            <a:fld id="{1F6354D3-FB4D-4B2D-BDEC-EA7050F21127}" type="slidenum">
              <a:rPr lang="en-US" smtClean="0"/>
              <a:pPr/>
              <a:t>27</a:t>
            </a:fld>
            <a:endParaRPr lang="en-US" dirty="0"/>
          </a:p>
        </p:txBody>
      </p:sp>
    </p:spTree>
    <p:extLst>
      <p:ext uri="{BB962C8B-B14F-4D97-AF65-F5344CB8AC3E}">
        <p14:creationId xmlns:p14="http://schemas.microsoft.com/office/powerpoint/2010/main" val="17608547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2944A-BF71-C3E2-51B8-49AC18DC1331}"/>
              </a:ext>
            </a:extLst>
          </p:cNvPr>
          <p:cNvSpPr>
            <a:spLocks noGrp="1"/>
          </p:cNvSpPr>
          <p:nvPr>
            <p:ph type="title"/>
          </p:nvPr>
        </p:nvSpPr>
        <p:spPr/>
        <p:txBody>
          <a:bodyPr>
            <a:normAutofit/>
          </a:bodyPr>
          <a:lstStyle/>
          <a:p>
            <a:r>
              <a:rPr lang="en-US" dirty="0"/>
              <a:t>Models of Expected Skewness</a:t>
            </a:r>
          </a:p>
        </p:txBody>
      </p:sp>
      <p:sp>
        <p:nvSpPr>
          <p:cNvPr id="3" name="Content Placeholder 2">
            <a:extLst>
              <a:ext uri="{FF2B5EF4-FFF2-40B4-BE49-F238E27FC236}">
                <a16:creationId xmlns:a16="http://schemas.microsoft.com/office/drawing/2014/main" id="{EE436216-DC00-17EF-2BDE-182F6F0CCDB7}"/>
              </a:ext>
            </a:extLst>
          </p:cNvPr>
          <p:cNvSpPr>
            <a:spLocks noGrp="1"/>
          </p:cNvSpPr>
          <p:nvPr>
            <p:ph idx="1"/>
          </p:nvPr>
        </p:nvSpPr>
        <p:spPr/>
        <p:txBody>
          <a:bodyPr>
            <a:noAutofit/>
          </a:bodyPr>
          <a:lstStyle/>
          <a:p>
            <a:r>
              <a:rPr lang="en-US" sz="2800" dirty="0">
                <a:effectLst/>
                <a:ea typeface="SimSun" panose="02010600030101010101" pitchFamily="2" charset="-122"/>
              </a:rPr>
              <a:t>Panel A shows that the standard deviation of expected skewness constructed using both lagged skewness and lagged values of other characteristics are larger than that of expected skewness constructed using lagged values of other characteristics only. </a:t>
            </a:r>
          </a:p>
          <a:p>
            <a:r>
              <a:rPr lang="en-US" sz="2800" dirty="0">
                <a:effectLst/>
                <a:ea typeface="SimSun" panose="02010600030101010101" pitchFamily="2" charset="-122"/>
              </a:rPr>
              <a:t>Panel B shows that the correlations between skewness and expected skewness constructed using both lagged skewness and lagged values of other characteristics are larger than that of expected skewness constructed using lagged values of other characteristics only.</a:t>
            </a:r>
          </a:p>
        </p:txBody>
      </p:sp>
      <p:sp>
        <p:nvSpPr>
          <p:cNvPr id="4" name="Date Placeholder 3">
            <a:extLst>
              <a:ext uri="{FF2B5EF4-FFF2-40B4-BE49-F238E27FC236}">
                <a16:creationId xmlns:a16="http://schemas.microsoft.com/office/drawing/2014/main" id="{FABAC6AC-AE9A-5E8D-BFF5-03DF3E7B6679}"/>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F69FC3CD-E1DC-EBC5-6A9C-93375C140A6A}"/>
              </a:ext>
            </a:extLst>
          </p:cNvPr>
          <p:cNvSpPr>
            <a:spLocks noGrp="1"/>
          </p:cNvSpPr>
          <p:nvPr>
            <p:ph type="ftr" sz="quarter" idx="11"/>
          </p:nvPr>
        </p:nvSpPr>
        <p:spPr/>
        <p:txBody>
          <a:bodyPr/>
          <a:lstStyle/>
          <a:p>
            <a:r>
              <a:rPr lang="en-US"/>
              <a:t>Cai, Frijns, and Webb</a:t>
            </a:r>
          </a:p>
        </p:txBody>
      </p:sp>
      <p:sp>
        <p:nvSpPr>
          <p:cNvPr id="6" name="Slide Number Placeholder 5">
            <a:extLst>
              <a:ext uri="{FF2B5EF4-FFF2-40B4-BE49-F238E27FC236}">
                <a16:creationId xmlns:a16="http://schemas.microsoft.com/office/drawing/2014/main" id="{8CF04424-A311-391C-1E36-84A5931175E6}"/>
              </a:ext>
            </a:extLst>
          </p:cNvPr>
          <p:cNvSpPr>
            <a:spLocks noGrp="1"/>
          </p:cNvSpPr>
          <p:nvPr>
            <p:ph type="sldNum" sz="quarter" idx="12"/>
          </p:nvPr>
        </p:nvSpPr>
        <p:spPr/>
        <p:txBody>
          <a:bodyPr/>
          <a:lstStyle/>
          <a:p>
            <a:fld id="{1F6354D3-FB4D-4B2D-BDEC-EA7050F21127}" type="slidenum">
              <a:rPr lang="en-US" smtClean="0"/>
              <a:pPr/>
              <a:t>28</a:t>
            </a:fld>
            <a:endParaRPr lang="en-US" dirty="0"/>
          </a:p>
        </p:txBody>
      </p:sp>
    </p:spTree>
    <p:extLst>
      <p:ext uri="{BB962C8B-B14F-4D97-AF65-F5344CB8AC3E}">
        <p14:creationId xmlns:p14="http://schemas.microsoft.com/office/powerpoint/2010/main" val="33768877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Analysis—Table 3A</a:t>
            </a:r>
          </a:p>
        </p:txBody>
      </p:sp>
      <p:sp>
        <p:nvSpPr>
          <p:cNvPr id="4" name="Slide Number Placeholder 3"/>
          <p:cNvSpPr>
            <a:spLocks noGrp="1"/>
          </p:cNvSpPr>
          <p:nvPr>
            <p:ph type="sldNum" sz="quarter" idx="12"/>
          </p:nvPr>
        </p:nvSpPr>
        <p:spPr/>
        <p:txBody>
          <a:bodyPr/>
          <a:lstStyle/>
          <a:p>
            <a:fld id="{1F6354D3-FB4D-4B2D-BDEC-EA7050F21127}" type="slidenum">
              <a:rPr lang="en-US" smtClean="0"/>
              <a:t>29</a:t>
            </a:fld>
            <a:endParaRPr lang="en-US" dirty="0"/>
          </a:p>
        </p:txBody>
      </p:sp>
      <p:pic>
        <p:nvPicPr>
          <p:cNvPr id="10" name="内容占位符 9"/>
          <p:cNvPicPr>
            <a:picLocks noGrp="1" noChangeAspect="1"/>
          </p:cNvPicPr>
          <p:nvPr>
            <p:ph idx="1"/>
          </p:nvPr>
        </p:nvPicPr>
        <p:blipFill>
          <a:blip r:embed="rId3"/>
          <a:stretch>
            <a:fillRect/>
          </a:stretch>
        </p:blipFill>
        <p:spPr>
          <a:xfrm>
            <a:off x="457200" y="2449600"/>
            <a:ext cx="8305800" cy="3998189"/>
          </a:xfrm>
          <a:prstGeom prst="rect">
            <a:avLst/>
          </a:prstGeom>
        </p:spPr>
      </p:pic>
      <p:sp>
        <p:nvSpPr>
          <p:cNvPr id="3" name="Date Placeholder 2">
            <a:extLst>
              <a:ext uri="{FF2B5EF4-FFF2-40B4-BE49-F238E27FC236}">
                <a16:creationId xmlns:a16="http://schemas.microsoft.com/office/drawing/2014/main" id="{05691171-BA79-DF4F-2A92-8F4B394729CE}"/>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C2BDD8DA-191D-BD30-24D8-55485CC69B59}"/>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3303837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10600" cy="868362"/>
          </a:xfrm>
        </p:spPr>
        <p:txBody>
          <a:bodyPr>
            <a:noAutofit/>
          </a:bodyPr>
          <a:lstStyle/>
          <a:p>
            <a:r>
              <a:rPr lang="en-US" sz="3600" dirty="0"/>
              <a:t>Motivation: Skewness and Behavioral Finance</a:t>
            </a:r>
          </a:p>
        </p:txBody>
      </p:sp>
      <p:sp>
        <p:nvSpPr>
          <p:cNvPr id="3" name="Content Placeholder 2"/>
          <p:cNvSpPr>
            <a:spLocks noGrp="1"/>
          </p:cNvSpPr>
          <p:nvPr>
            <p:ph idx="1"/>
          </p:nvPr>
        </p:nvSpPr>
        <p:spPr>
          <a:xfrm>
            <a:off x="457200" y="1371600"/>
            <a:ext cx="8305800" cy="5105400"/>
          </a:xfrm>
        </p:spPr>
        <p:txBody>
          <a:bodyPr>
            <a:normAutofit/>
          </a:bodyPr>
          <a:lstStyle/>
          <a:p>
            <a:pPr>
              <a:spcBef>
                <a:spcPts val="600"/>
              </a:spcBef>
            </a:pPr>
            <a:r>
              <a:rPr lang="en-US" dirty="0">
                <a:solidFill>
                  <a:schemeClr val="accent1">
                    <a:lumMod val="50000"/>
                  </a:schemeClr>
                </a:solidFill>
              </a:rPr>
              <a:t>Individuals exhibit a preference for skewness in their investments.</a:t>
            </a:r>
          </a:p>
          <a:p>
            <a:pPr>
              <a:spcBef>
                <a:spcPts val="600"/>
              </a:spcBef>
            </a:pPr>
            <a:r>
              <a:rPr lang="en-US" dirty="0">
                <a:solidFill>
                  <a:schemeClr val="accent1">
                    <a:lumMod val="50000"/>
                  </a:schemeClr>
                </a:solidFill>
              </a:rPr>
              <a:t>Mitton and </a:t>
            </a:r>
            <a:r>
              <a:rPr lang="en-US" dirty="0" err="1">
                <a:solidFill>
                  <a:schemeClr val="accent1">
                    <a:lumMod val="50000"/>
                  </a:schemeClr>
                </a:solidFill>
              </a:rPr>
              <a:t>Vorkink</a:t>
            </a:r>
            <a:r>
              <a:rPr lang="en-US" dirty="0">
                <a:solidFill>
                  <a:schemeClr val="accent1">
                    <a:lumMod val="50000"/>
                  </a:schemeClr>
                </a:solidFill>
              </a:rPr>
              <a:t> [RFS 2007] </a:t>
            </a:r>
          </a:p>
          <a:p>
            <a:pPr lvl="1">
              <a:spcBef>
                <a:spcPts val="600"/>
              </a:spcBef>
            </a:pPr>
            <a:r>
              <a:rPr lang="en-US" dirty="0">
                <a:solidFill>
                  <a:schemeClr val="accent1">
                    <a:lumMod val="50000"/>
                  </a:schemeClr>
                </a:solidFill>
              </a:rPr>
              <a:t>investors have a preference for skewness and </a:t>
            </a:r>
          </a:p>
          <a:p>
            <a:pPr lvl="1">
              <a:spcBef>
                <a:spcPts val="600"/>
              </a:spcBef>
            </a:pPr>
            <a:r>
              <a:rPr lang="en-US" i="1" dirty="0">
                <a:solidFill>
                  <a:schemeClr val="accent1">
                    <a:lumMod val="50000"/>
                  </a:schemeClr>
                </a:solidFill>
              </a:rPr>
              <a:t>under-diversify</a:t>
            </a:r>
            <a:r>
              <a:rPr lang="en-US" dirty="0">
                <a:solidFill>
                  <a:schemeClr val="accent1">
                    <a:lumMod val="50000"/>
                  </a:schemeClr>
                </a:solidFill>
              </a:rPr>
              <a:t> their equity portfolios.</a:t>
            </a:r>
          </a:p>
          <a:p>
            <a:pPr marL="0" indent="0">
              <a:spcBef>
                <a:spcPts val="600"/>
              </a:spcBef>
              <a:buNone/>
            </a:pPr>
            <a:endParaRPr lang="en-US"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1F6354D3-FB4D-4B2D-BDEC-EA7050F21127}" type="slidenum">
              <a:rPr lang="en-US" smtClean="0"/>
              <a:t>3</a:t>
            </a:fld>
            <a:endParaRPr lang="en-US" dirty="0"/>
          </a:p>
        </p:txBody>
      </p:sp>
      <p:sp>
        <p:nvSpPr>
          <p:cNvPr id="5" name="Date Placeholder 4">
            <a:extLst>
              <a:ext uri="{FF2B5EF4-FFF2-40B4-BE49-F238E27FC236}">
                <a16:creationId xmlns:a16="http://schemas.microsoft.com/office/drawing/2014/main" id="{9A695685-492D-0A3A-9B5E-86517C48866D}"/>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9136A9EE-FADD-4083-F341-80C77E24CBE4}"/>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798369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Analysis—Table 3B</a:t>
            </a:r>
          </a:p>
        </p:txBody>
      </p:sp>
      <p:sp>
        <p:nvSpPr>
          <p:cNvPr id="4" name="Slide Number Placeholder 3"/>
          <p:cNvSpPr>
            <a:spLocks noGrp="1"/>
          </p:cNvSpPr>
          <p:nvPr>
            <p:ph type="sldNum" sz="quarter" idx="12"/>
          </p:nvPr>
        </p:nvSpPr>
        <p:spPr/>
        <p:txBody>
          <a:bodyPr/>
          <a:lstStyle/>
          <a:p>
            <a:fld id="{1F6354D3-FB4D-4B2D-BDEC-EA7050F21127}" type="slidenum">
              <a:rPr lang="en-US" smtClean="0"/>
              <a:t>30</a:t>
            </a:fld>
            <a:endParaRPr lang="en-US" dirty="0"/>
          </a:p>
        </p:txBody>
      </p:sp>
      <p:pic>
        <p:nvPicPr>
          <p:cNvPr id="5" name="内容占位符 4"/>
          <p:cNvPicPr>
            <a:picLocks noGrp="1" noChangeAspect="1"/>
          </p:cNvPicPr>
          <p:nvPr>
            <p:ph idx="1"/>
          </p:nvPr>
        </p:nvPicPr>
        <p:blipFill>
          <a:blip r:embed="rId3"/>
          <a:stretch>
            <a:fillRect/>
          </a:stretch>
        </p:blipFill>
        <p:spPr>
          <a:xfrm>
            <a:off x="457200" y="2621820"/>
            <a:ext cx="8305800" cy="3825970"/>
          </a:xfrm>
          <a:prstGeom prst="rect">
            <a:avLst/>
          </a:prstGeom>
        </p:spPr>
      </p:pic>
      <p:sp>
        <p:nvSpPr>
          <p:cNvPr id="3" name="Date Placeholder 2">
            <a:extLst>
              <a:ext uri="{FF2B5EF4-FFF2-40B4-BE49-F238E27FC236}">
                <a16:creationId xmlns:a16="http://schemas.microsoft.com/office/drawing/2014/main" id="{C8B1292B-BA42-E86C-42D9-D61AEE95861E}"/>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B811FC38-8F59-C321-B8BF-639BAA3073E5}"/>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29750345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6E69A-3F2B-0BDB-17BC-7E15A8F6F11F}"/>
              </a:ext>
            </a:extLst>
          </p:cNvPr>
          <p:cNvSpPr>
            <a:spLocks noGrp="1"/>
          </p:cNvSpPr>
          <p:nvPr>
            <p:ph type="title"/>
          </p:nvPr>
        </p:nvSpPr>
        <p:spPr/>
        <p:txBody>
          <a:bodyPr>
            <a:noAutofit/>
          </a:bodyPr>
          <a:lstStyle/>
          <a:p>
            <a:pPr>
              <a:lnSpc>
                <a:spcPct val="100000"/>
              </a:lnSpc>
            </a:pPr>
            <a:r>
              <a:rPr lang="en-US" sz="4000" kern="0" dirty="0">
                <a:effectLst/>
                <a:ea typeface="SimSun" panose="02010600030101010101" pitchFamily="2" charset="-122"/>
              </a:rPr>
              <a:t>Commodity Futures Contract Returns, </a:t>
            </a:r>
            <a:r>
              <a:rPr lang="en-US" sz="4000" i="1" kern="0" dirty="0">
                <a:effectLst/>
                <a:ea typeface="SimSun" panose="02010600030101010101" pitchFamily="2" charset="-122"/>
              </a:rPr>
              <a:t>R</a:t>
            </a:r>
            <a:r>
              <a:rPr lang="en-US" sz="4000" i="1" kern="0" baseline="-25000" dirty="0">
                <a:effectLst/>
                <a:ea typeface="SimSun" panose="02010600030101010101" pitchFamily="2" charset="-122"/>
              </a:rPr>
              <a:t>i,t+1</a:t>
            </a:r>
            <a:r>
              <a:rPr lang="en-US" sz="4000" kern="0" dirty="0">
                <a:effectLst/>
                <a:ea typeface="SimSun" panose="02010600030101010101" pitchFamily="2" charset="-122"/>
              </a:rPr>
              <a:t>, and Various Contract Characteristics </a:t>
            </a:r>
            <a:endParaRPr lang="en-US" sz="4000" dirty="0"/>
          </a:p>
        </p:txBody>
      </p:sp>
      <p:sp>
        <p:nvSpPr>
          <p:cNvPr id="3" name="Content Placeholder 2">
            <a:extLst>
              <a:ext uri="{FF2B5EF4-FFF2-40B4-BE49-F238E27FC236}">
                <a16:creationId xmlns:a16="http://schemas.microsoft.com/office/drawing/2014/main" id="{DB0292F5-36D6-71A1-31ED-896F503F869C}"/>
              </a:ext>
            </a:extLst>
          </p:cNvPr>
          <p:cNvSpPr>
            <a:spLocks noGrp="1"/>
          </p:cNvSpPr>
          <p:nvPr>
            <p:ph idx="1"/>
          </p:nvPr>
        </p:nvSpPr>
        <p:spPr/>
        <p:txBody>
          <a:bodyPr>
            <a:normAutofit fontScale="25000" lnSpcReduction="20000"/>
          </a:bodyPr>
          <a:lstStyle/>
          <a:p>
            <a:r>
              <a:rPr lang="en-US" sz="11200" kern="0" dirty="0">
                <a:effectLst/>
                <a:ea typeface="SimSun" panose="02010600030101010101" pitchFamily="2" charset="-122"/>
              </a:rPr>
              <a:t>Table 4 summarizes the average coefficient (</a:t>
            </a:r>
            <a:r>
              <a:rPr lang="en-US" sz="11200" i="1" kern="0" dirty="0">
                <a:effectLst/>
                <a:ea typeface="SimSun" panose="02010600030101010101" pitchFamily="2" charset="-122"/>
              </a:rPr>
              <a:t>t</a:t>
            </a:r>
            <a:r>
              <a:rPr lang="en-US" sz="11200" kern="0" dirty="0">
                <a:effectLst/>
                <a:ea typeface="SimSun" panose="02010600030101010101" pitchFamily="2" charset="-122"/>
              </a:rPr>
              <a:t>-statistic) from </a:t>
            </a:r>
            <a:r>
              <a:rPr lang="en-US" sz="11200" kern="0" dirty="0" err="1">
                <a:effectLst/>
                <a:ea typeface="SimSun" panose="02010600030101010101" pitchFamily="2" charset="-122"/>
              </a:rPr>
              <a:t>Fama</a:t>
            </a:r>
            <a:r>
              <a:rPr lang="en-US" sz="11200" kern="0" dirty="0">
                <a:effectLst/>
                <a:ea typeface="SimSun" panose="02010600030101010101" pitchFamily="2" charset="-122"/>
              </a:rPr>
              <a:t>-MacBeth (1973) monthly regressions of 34 commodity futures contract monthly returns on contract characteristics. Table 4 contains eight model </a:t>
            </a:r>
            <a:r>
              <a:rPr lang="en-US" sz="11200" dirty="0">
                <a:effectLst/>
                <a:ea typeface="SimSun" panose="02010600030101010101" pitchFamily="2" charset="-122"/>
              </a:rPr>
              <a:t>specifications. </a:t>
            </a:r>
          </a:p>
          <a:p>
            <a:r>
              <a:rPr lang="en-US" sz="11200" dirty="0">
                <a:effectLst/>
                <a:ea typeface="SimSun" panose="02010600030101010101" pitchFamily="2" charset="-122"/>
              </a:rPr>
              <a:t>Two characteristics, </a:t>
            </a:r>
            <a:r>
              <a:rPr lang="en-US" sz="11200" i="1" dirty="0" err="1">
                <a:effectLst/>
                <a:ea typeface="SimSun" panose="02010600030101010101" pitchFamily="2" charset="-122"/>
              </a:rPr>
              <a:t>SKEW</a:t>
            </a:r>
            <a:r>
              <a:rPr lang="en-US" sz="11200" i="1" baseline="-25000" dirty="0" err="1">
                <a:effectLst/>
                <a:ea typeface="SimSun" panose="02010600030101010101" pitchFamily="2" charset="-122"/>
              </a:rPr>
              <a:t>i,t</a:t>
            </a:r>
            <a:r>
              <a:rPr lang="en-US" sz="11200" dirty="0">
                <a:effectLst/>
                <a:ea typeface="SimSun" panose="02010600030101010101" pitchFamily="2" charset="-122"/>
              </a:rPr>
              <a:t> and </a:t>
            </a:r>
            <a:r>
              <a:rPr lang="en-US" sz="11200" i="1" dirty="0">
                <a:effectLst/>
                <a:ea typeface="SimSun" panose="02010600030101010101" pitchFamily="2" charset="-122"/>
              </a:rPr>
              <a:t>MOM12</a:t>
            </a:r>
            <a:r>
              <a:rPr lang="en-US" sz="11200" i="1" baseline="-25000" dirty="0">
                <a:effectLst/>
                <a:ea typeface="SimSun" panose="02010600030101010101" pitchFamily="2" charset="-122"/>
              </a:rPr>
              <a:t>i,t</a:t>
            </a:r>
            <a:r>
              <a:rPr lang="en-US" sz="11200" dirty="0">
                <a:effectLst/>
                <a:ea typeface="SimSun" panose="02010600030101010101" pitchFamily="2" charset="-122"/>
              </a:rPr>
              <a:t>, are always included in the regressions. Then, Table 4 adds each of the following eight characteristics </a:t>
            </a:r>
            <a:r>
              <a:rPr lang="en-US" sz="11200" i="1" dirty="0">
                <a:effectLst/>
                <a:ea typeface="SimSun" panose="02010600030101010101" pitchFamily="2" charset="-122"/>
              </a:rPr>
              <a:t>CTR36</a:t>
            </a:r>
            <a:r>
              <a:rPr lang="en-US" sz="11200" i="1" baseline="-25000" dirty="0">
                <a:effectLst/>
                <a:ea typeface="SimSun" panose="02010600030101010101" pitchFamily="2" charset="-122"/>
              </a:rPr>
              <a:t>i,t</a:t>
            </a:r>
            <a:r>
              <a:rPr lang="en-US" sz="11200" dirty="0">
                <a:effectLst/>
                <a:ea typeface="SimSun" panose="02010600030101010101" pitchFamily="2" charset="-122"/>
              </a:rPr>
              <a:t>, </a:t>
            </a:r>
            <a:r>
              <a:rPr lang="en-US" sz="11200" i="1" dirty="0" err="1">
                <a:effectLst/>
                <a:ea typeface="SimSun" panose="02010600030101010101" pitchFamily="2" charset="-122"/>
              </a:rPr>
              <a:t>IVOL</a:t>
            </a:r>
            <a:r>
              <a:rPr lang="en-US" sz="11200" i="1" baseline="-25000" dirty="0" err="1">
                <a:effectLst/>
                <a:ea typeface="SimSun" panose="02010600030101010101" pitchFamily="2" charset="-122"/>
              </a:rPr>
              <a:t>i,t</a:t>
            </a:r>
            <a:r>
              <a:rPr lang="en-US" sz="11200" dirty="0">
                <a:effectLst/>
                <a:ea typeface="SimSun" panose="02010600030101010101" pitchFamily="2" charset="-122"/>
              </a:rPr>
              <a:t>, </a:t>
            </a:r>
            <a:r>
              <a:rPr lang="en-US" sz="11200" i="1" dirty="0" err="1">
                <a:effectLst/>
                <a:ea typeface="SimSun" panose="02010600030101010101" pitchFamily="2" charset="-122"/>
              </a:rPr>
              <a:t>VOLM</a:t>
            </a:r>
            <a:r>
              <a:rPr lang="en-US" sz="11200" i="1" baseline="-25000" dirty="0" err="1">
                <a:effectLst/>
                <a:ea typeface="SimSun" panose="02010600030101010101" pitchFamily="2" charset="-122"/>
              </a:rPr>
              <a:t>i,t</a:t>
            </a:r>
            <a:r>
              <a:rPr lang="en-US" sz="11200" dirty="0">
                <a:effectLst/>
                <a:ea typeface="SimSun" panose="02010600030101010101" pitchFamily="2" charset="-122"/>
              </a:rPr>
              <a:t>, </a:t>
            </a:r>
            <a:r>
              <a:rPr lang="en-US" sz="11200" i="1" dirty="0" err="1">
                <a:effectLst/>
                <a:ea typeface="SimSun" panose="02010600030101010101" pitchFamily="2" charset="-122"/>
              </a:rPr>
              <a:t>OPNI</a:t>
            </a:r>
            <a:r>
              <a:rPr lang="en-US" sz="11200" i="1" baseline="-25000" dirty="0" err="1">
                <a:effectLst/>
                <a:ea typeface="SimSun" panose="02010600030101010101" pitchFamily="2" charset="-122"/>
              </a:rPr>
              <a:t>i,t</a:t>
            </a:r>
            <a:r>
              <a:rPr lang="en-US" sz="11200" dirty="0">
                <a:effectLst/>
                <a:ea typeface="SimSun" panose="02010600030101010101" pitchFamily="2" charset="-122"/>
              </a:rPr>
              <a:t>, </a:t>
            </a:r>
            <a:r>
              <a:rPr lang="en-US" sz="11200" i="1" dirty="0" err="1">
                <a:effectLst/>
                <a:ea typeface="SimSun" panose="02010600030101010101" pitchFamily="2" charset="-122"/>
              </a:rPr>
              <a:t>BASIS</a:t>
            </a:r>
            <a:r>
              <a:rPr lang="en-US" sz="11200" i="1" baseline="-25000" dirty="0" err="1">
                <a:effectLst/>
                <a:ea typeface="SimSun" panose="02010600030101010101" pitchFamily="2" charset="-122"/>
              </a:rPr>
              <a:t>i,t</a:t>
            </a:r>
            <a:r>
              <a:rPr lang="en-US" sz="11200" dirty="0">
                <a:effectLst/>
                <a:ea typeface="SimSun" panose="02010600030101010101" pitchFamily="2" charset="-122"/>
              </a:rPr>
              <a:t>, </a:t>
            </a:r>
            <a:r>
              <a:rPr lang="en-US" sz="11200" i="1" dirty="0">
                <a:effectLst/>
                <a:ea typeface="SimSun" panose="02010600030101010101" pitchFamily="2" charset="-122"/>
              </a:rPr>
              <a:t>BASM12</a:t>
            </a:r>
            <a:r>
              <a:rPr lang="en-US" sz="11200" i="1" baseline="-25000" dirty="0">
                <a:effectLst/>
                <a:ea typeface="SimSun" panose="02010600030101010101" pitchFamily="2" charset="-122"/>
              </a:rPr>
              <a:t>i,t</a:t>
            </a:r>
            <a:r>
              <a:rPr lang="en-US" sz="11200" dirty="0">
                <a:effectLst/>
                <a:ea typeface="SimSun" panose="02010600030101010101" pitchFamily="2" charset="-122"/>
              </a:rPr>
              <a:t>, </a:t>
            </a:r>
            <a:r>
              <a:rPr lang="en-US" sz="11200" i="1" dirty="0" err="1">
                <a:effectLst/>
                <a:ea typeface="SimSun" panose="02010600030101010101" pitchFamily="2" charset="-122"/>
              </a:rPr>
              <a:t>HPSP</a:t>
            </a:r>
            <a:r>
              <a:rPr lang="en-US" sz="11200" i="1" baseline="-25000" dirty="0" err="1">
                <a:effectLst/>
                <a:ea typeface="SimSun" panose="02010600030101010101" pitchFamily="2" charset="-122"/>
              </a:rPr>
              <a:t>i,t</a:t>
            </a:r>
            <a:r>
              <a:rPr lang="en-US" sz="11200" dirty="0">
                <a:effectLst/>
                <a:ea typeface="SimSun" panose="02010600030101010101" pitchFamily="2" charset="-122"/>
              </a:rPr>
              <a:t>, and </a:t>
            </a:r>
            <a:r>
              <a:rPr lang="en-US" sz="11200" i="1" dirty="0" err="1">
                <a:effectLst/>
                <a:ea typeface="SimSun" panose="02010600030101010101" pitchFamily="2" charset="-122"/>
              </a:rPr>
              <a:t>HPHE</a:t>
            </a:r>
            <a:r>
              <a:rPr lang="en-US" sz="11200" i="1" baseline="-25000" dirty="0" err="1">
                <a:effectLst/>
                <a:ea typeface="SimSun" panose="02010600030101010101" pitchFamily="2" charset="-122"/>
              </a:rPr>
              <a:t>i,t</a:t>
            </a:r>
            <a:r>
              <a:rPr lang="en-US" sz="11200" dirty="0">
                <a:effectLst/>
                <a:ea typeface="SimSun" panose="02010600030101010101" pitchFamily="2" charset="-122"/>
              </a:rPr>
              <a:t> one at a time. </a:t>
            </a:r>
          </a:p>
          <a:p>
            <a:r>
              <a:rPr lang="en-US" sz="11200" kern="0" dirty="0">
                <a:effectLst/>
                <a:ea typeface="SimSun" panose="02010600030101010101" pitchFamily="2" charset="-122"/>
              </a:rPr>
              <a:t>There is clear evidence that among the 10 commodity futures contract characteristics, skewness is the most important characteristic that predict futures contract returns. </a:t>
            </a:r>
            <a:endParaRPr lang="en-US" sz="11200" dirty="0"/>
          </a:p>
          <a:p>
            <a:pPr marL="0" indent="0">
              <a:buNone/>
            </a:pPr>
            <a:endParaRPr lang="en-US" sz="3600" dirty="0">
              <a:effectLst/>
              <a:ea typeface="SimSun" panose="02010600030101010101" pitchFamily="2" charset="-122"/>
            </a:endParaRPr>
          </a:p>
          <a:p>
            <a:endParaRPr lang="en-US" dirty="0"/>
          </a:p>
        </p:txBody>
      </p:sp>
      <p:sp>
        <p:nvSpPr>
          <p:cNvPr id="4" name="Date Placeholder 3">
            <a:extLst>
              <a:ext uri="{FF2B5EF4-FFF2-40B4-BE49-F238E27FC236}">
                <a16:creationId xmlns:a16="http://schemas.microsoft.com/office/drawing/2014/main" id="{0EF61364-4C84-974B-8CB4-79D13442C2A9}"/>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93298B02-4BFA-7019-E3E3-C4555B6D3589}"/>
              </a:ext>
            </a:extLst>
          </p:cNvPr>
          <p:cNvSpPr>
            <a:spLocks noGrp="1"/>
          </p:cNvSpPr>
          <p:nvPr>
            <p:ph type="ftr" sz="quarter" idx="11"/>
          </p:nvPr>
        </p:nvSpPr>
        <p:spPr/>
        <p:txBody>
          <a:bodyPr/>
          <a:lstStyle/>
          <a:p>
            <a:r>
              <a:rPr lang="en-US"/>
              <a:t>Cai, Frijns, and Webb</a:t>
            </a:r>
          </a:p>
        </p:txBody>
      </p:sp>
      <p:sp>
        <p:nvSpPr>
          <p:cNvPr id="6" name="Slide Number Placeholder 5">
            <a:extLst>
              <a:ext uri="{FF2B5EF4-FFF2-40B4-BE49-F238E27FC236}">
                <a16:creationId xmlns:a16="http://schemas.microsoft.com/office/drawing/2014/main" id="{09191F22-78B2-320B-EDDF-AF56ADCA6FA2}"/>
              </a:ext>
            </a:extLst>
          </p:cNvPr>
          <p:cNvSpPr>
            <a:spLocks noGrp="1"/>
          </p:cNvSpPr>
          <p:nvPr>
            <p:ph type="sldNum" sz="quarter" idx="12"/>
          </p:nvPr>
        </p:nvSpPr>
        <p:spPr/>
        <p:txBody>
          <a:bodyPr/>
          <a:lstStyle/>
          <a:p>
            <a:fld id="{1F6354D3-FB4D-4B2D-BDEC-EA7050F21127}" type="slidenum">
              <a:rPr lang="en-US" smtClean="0"/>
              <a:pPr/>
              <a:t>31</a:t>
            </a:fld>
            <a:endParaRPr lang="en-US" dirty="0"/>
          </a:p>
        </p:txBody>
      </p:sp>
    </p:spTree>
    <p:extLst>
      <p:ext uri="{BB962C8B-B14F-4D97-AF65-F5344CB8AC3E}">
        <p14:creationId xmlns:p14="http://schemas.microsoft.com/office/powerpoint/2010/main" val="32786272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Empirical Analysis—Table 4</a:t>
            </a:r>
          </a:p>
        </p:txBody>
      </p:sp>
      <p:sp>
        <p:nvSpPr>
          <p:cNvPr id="4" name="Slide Number Placeholder 3"/>
          <p:cNvSpPr>
            <a:spLocks noGrp="1"/>
          </p:cNvSpPr>
          <p:nvPr>
            <p:ph type="sldNum" sz="quarter" idx="12"/>
          </p:nvPr>
        </p:nvSpPr>
        <p:spPr/>
        <p:txBody>
          <a:bodyPr/>
          <a:lstStyle/>
          <a:p>
            <a:fld id="{1F6354D3-FB4D-4B2D-BDEC-EA7050F21127}" type="slidenum">
              <a:rPr lang="en-US" smtClean="0"/>
              <a:t>32</a:t>
            </a:fld>
            <a:endParaRPr lang="en-US" dirty="0"/>
          </a:p>
        </p:txBody>
      </p:sp>
      <p:pic>
        <p:nvPicPr>
          <p:cNvPr id="6" name="内容占位符 5"/>
          <p:cNvPicPr>
            <a:picLocks noGrp="1" noChangeAspect="1"/>
          </p:cNvPicPr>
          <p:nvPr>
            <p:ph idx="1"/>
          </p:nvPr>
        </p:nvPicPr>
        <p:blipFill>
          <a:blip r:embed="rId3"/>
          <a:stretch>
            <a:fillRect/>
          </a:stretch>
        </p:blipFill>
        <p:spPr>
          <a:xfrm>
            <a:off x="457200" y="1524000"/>
            <a:ext cx="8305800" cy="4604293"/>
          </a:xfrm>
          <a:prstGeom prst="rect">
            <a:avLst/>
          </a:prstGeom>
        </p:spPr>
      </p:pic>
      <p:sp>
        <p:nvSpPr>
          <p:cNvPr id="3" name="Date Placeholder 2">
            <a:extLst>
              <a:ext uri="{FF2B5EF4-FFF2-40B4-BE49-F238E27FC236}">
                <a16:creationId xmlns:a16="http://schemas.microsoft.com/office/drawing/2014/main" id="{154FE16A-A4FF-CAA1-1629-10CE8466F55A}"/>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3BB3197C-4AA7-C558-5DFA-F1FEB562DD9F}"/>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16853129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12BBC-4F68-9C98-72BF-99E01D870840}"/>
              </a:ext>
            </a:extLst>
          </p:cNvPr>
          <p:cNvSpPr>
            <a:spLocks noGrp="1"/>
          </p:cNvSpPr>
          <p:nvPr>
            <p:ph type="title"/>
          </p:nvPr>
        </p:nvSpPr>
        <p:spPr/>
        <p:txBody>
          <a:bodyPr>
            <a:noAutofit/>
          </a:bodyPr>
          <a:lstStyle/>
          <a:p>
            <a:pPr>
              <a:lnSpc>
                <a:spcPct val="100000"/>
              </a:lnSpc>
            </a:pPr>
            <a:r>
              <a:rPr lang="en-US" sz="4000" kern="0" dirty="0">
                <a:effectLst/>
                <a:ea typeface="SimSun" panose="02010600030101010101" pitchFamily="2" charset="-122"/>
              </a:rPr>
              <a:t>Expected Skewness and Commodity Futures Contract Returns</a:t>
            </a:r>
            <a:endParaRPr lang="en-US" sz="4000" dirty="0"/>
          </a:p>
        </p:txBody>
      </p:sp>
      <p:sp>
        <p:nvSpPr>
          <p:cNvPr id="3" name="Content Placeholder 2">
            <a:extLst>
              <a:ext uri="{FF2B5EF4-FFF2-40B4-BE49-F238E27FC236}">
                <a16:creationId xmlns:a16="http://schemas.microsoft.com/office/drawing/2014/main" id="{A3D9218B-BC57-2101-C128-6D4A5AA79B72}"/>
              </a:ext>
            </a:extLst>
          </p:cNvPr>
          <p:cNvSpPr>
            <a:spLocks noGrp="1"/>
          </p:cNvSpPr>
          <p:nvPr>
            <p:ph idx="1"/>
          </p:nvPr>
        </p:nvSpPr>
        <p:spPr/>
        <p:txBody>
          <a:bodyPr>
            <a:normAutofit fontScale="92500" lnSpcReduction="10000"/>
          </a:bodyPr>
          <a:lstStyle/>
          <a:p>
            <a:r>
              <a:rPr lang="en-US" kern="0" dirty="0">
                <a:effectLst/>
                <a:ea typeface="SimSun" panose="02010600030101010101" pitchFamily="2" charset="-122"/>
              </a:rPr>
              <a:t>Our primary objective is to examine the relation between </a:t>
            </a:r>
            <a:r>
              <a:rPr lang="en-US" b="1" kern="0" dirty="0">
                <a:effectLst/>
                <a:ea typeface="SimSun" panose="02010600030101010101" pitchFamily="2" charset="-122"/>
              </a:rPr>
              <a:t>expected skewness </a:t>
            </a:r>
            <a:r>
              <a:rPr lang="en-US" kern="0" dirty="0">
                <a:effectLst/>
                <a:ea typeface="SimSun" panose="02010600030101010101" pitchFamily="2" charset="-122"/>
              </a:rPr>
              <a:t>for time </a:t>
            </a:r>
            <a:r>
              <a:rPr lang="en-US" i="1" kern="0" dirty="0">
                <a:effectLst/>
                <a:ea typeface="SimSun" panose="02010600030101010101" pitchFamily="2" charset="-122"/>
              </a:rPr>
              <a:t>t+1</a:t>
            </a:r>
            <a:r>
              <a:rPr lang="en-US" kern="0" dirty="0">
                <a:effectLst/>
                <a:ea typeface="SimSun" panose="02010600030101010101" pitchFamily="2" charset="-122"/>
              </a:rPr>
              <a:t> measured using information available at time </a:t>
            </a:r>
            <a:r>
              <a:rPr lang="en-US" i="1" kern="0" dirty="0">
                <a:effectLst/>
                <a:ea typeface="SimSun" panose="02010600030101010101" pitchFamily="2" charset="-122"/>
              </a:rPr>
              <a:t>t</a:t>
            </a:r>
            <a:r>
              <a:rPr lang="en-US" kern="0" dirty="0">
                <a:effectLst/>
                <a:ea typeface="SimSun" panose="02010600030101010101" pitchFamily="2" charset="-122"/>
              </a:rPr>
              <a:t> and </a:t>
            </a:r>
            <a:r>
              <a:rPr lang="en-US" b="1" kern="0" dirty="0">
                <a:effectLst/>
                <a:ea typeface="SimSun" panose="02010600030101010101" pitchFamily="2" charset="-122"/>
              </a:rPr>
              <a:t>commodity future contract returns </a:t>
            </a:r>
            <a:r>
              <a:rPr lang="en-US" kern="0" dirty="0">
                <a:effectLst/>
                <a:ea typeface="SimSun" panose="02010600030101010101" pitchFamily="2" charset="-122"/>
              </a:rPr>
              <a:t>at time </a:t>
            </a:r>
            <a:r>
              <a:rPr lang="en-US" i="1" kern="0" dirty="0">
                <a:effectLst/>
                <a:ea typeface="SimSun" panose="02010600030101010101" pitchFamily="2" charset="-122"/>
              </a:rPr>
              <a:t>t+1</a:t>
            </a:r>
            <a:r>
              <a:rPr lang="en-US" kern="0" dirty="0">
                <a:effectLst/>
                <a:ea typeface="SimSun" panose="02010600030101010101" pitchFamily="2" charset="-122"/>
              </a:rPr>
              <a:t>. </a:t>
            </a:r>
          </a:p>
          <a:p>
            <a:r>
              <a:rPr lang="en-US" dirty="0">
                <a:effectLst/>
                <a:ea typeface="SimSun" panose="02010600030101010101" pitchFamily="2" charset="-122"/>
              </a:rPr>
              <a:t>Table 5 presents the results when expected skewness is constructed </a:t>
            </a:r>
            <a:r>
              <a:rPr lang="en-US" b="1" dirty="0">
                <a:effectLst/>
                <a:ea typeface="SimSun" panose="02010600030101010101" pitchFamily="2" charset="-122"/>
              </a:rPr>
              <a:t>using both lagged skewness and lagged values of other characteristics </a:t>
            </a:r>
            <a:r>
              <a:rPr lang="en-US" dirty="0">
                <a:effectLst/>
                <a:ea typeface="SimSun" panose="02010600030101010101" pitchFamily="2" charset="-122"/>
              </a:rPr>
              <a:t>as predictors. </a:t>
            </a:r>
          </a:p>
          <a:p>
            <a:r>
              <a:rPr lang="en-US" dirty="0">
                <a:effectLst/>
                <a:ea typeface="SimSun" panose="02010600030101010101" pitchFamily="2" charset="-122"/>
              </a:rPr>
              <a:t>Table 6 presents the results when expected skewness is constructed </a:t>
            </a:r>
            <a:r>
              <a:rPr lang="en-US" b="1" dirty="0">
                <a:effectLst/>
                <a:ea typeface="SimSun" panose="02010600030101010101" pitchFamily="2" charset="-122"/>
              </a:rPr>
              <a:t>using only lagged values of other characteristics </a:t>
            </a:r>
            <a:r>
              <a:rPr lang="en-US" dirty="0">
                <a:effectLst/>
                <a:ea typeface="SimSun" panose="02010600030101010101" pitchFamily="2" charset="-122"/>
              </a:rPr>
              <a:t>as predictors.</a:t>
            </a:r>
          </a:p>
          <a:p>
            <a:pPr marL="0" indent="0">
              <a:buNone/>
            </a:pPr>
            <a:endParaRPr lang="en-US" dirty="0"/>
          </a:p>
        </p:txBody>
      </p:sp>
      <p:sp>
        <p:nvSpPr>
          <p:cNvPr id="4" name="Date Placeholder 3">
            <a:extLst>
              <a:ext uri="{FF2B5EF4-FFF2-40B4-BE49-F238E27FC236}">
                <a16:creationId xmlns:a16="http://schemas.microsoft.com/office/drawing/2014/main" id="{2A7AAEBE-B873-A649-B9F7-0FFFB4043D0C}"/>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78799539-1B80-086A-A2CD-82FCE293945A}"/>
              </a:ext>
            </a:extLst>
          </p:cNvPr>
          <p:cNvSpPr>
            <a:spLocks noGrp="1"/>
          </p:cNvSpPr>
          <p:nvPr>
            <p:ph type="ftr" sz="quarter" idx="11"/>
          </p:nvPr>
        </p:nvSpPr>
        <p:spPr/>
        <p:txBody>
          <a:bodyPr/>
          <a:lstStyle/>
          <a:p>
            <a:r>
              <a:rPr lang="en-US"/>
              <a:t>Cai, Frijns, and Webb</a:t>
            </a:r>
          </a:p>
        </p:txBody>
      </p:sp>
      <p:sp>
        <p:nvSpPr>
          <p:cNvPr id="6" name="Slide Number Placeholder 5">
            <a:extLst>
              <a:ext uri="{FF2B5EF4-FFF2-40B4-BE49-F238E27FC236}">
                <a16:creationId xmlns:a16="http://schemas.microsoft.com/office/drawing/2014/main" id="{01DCF16D-AFDF-7CBC-3831-4CF742D28FF6}"/>
              </a:ext>
            </a:extLst>
          </p:cNvPr>
          <p:cNvSpPr>
            <a:spLocks noGrp="1"/>
          </p:cNvSpPr>
          <p:nvPr>
            <p:ph type="sldNum" sz="quarter" idx="12"/>
          </p:nvPr>
        </p:nvSpPr>
        <p:spPr/>
        <p:txBody>
          <a:bodyPr/>
          <a:lstStyle/>
          <a:p>
            <a:fld id="{1F6354D3-FB4D-4B2D-BDEC-EA7050F21127}" type="slidenum">
              <a:rPr lang="en-US" smtClean="0"/>
              <a:pPr/>
              <a:t>33</a:t>
            </a:fld>
            <a:endParaRPr lang="en-US" dirty="0"/>
          </a:p>
        </p:txBody>
      </p:sp>
    </p:spTree>
    <p:extLst>
      <p:ext uri="{BB962C8B-B14F-4D97-AF65-F5344CB8AC3E}">
        <p14:creationId xmlns:p14="http://schemas.microsoft.com/office/powerpoint/2010/main" val="20152207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20A9F-50C3-96E0-DF19-9B5921EB14C2}"/>
              </a:ext>
            </a:extLst>
          </p:cNvPr>
          <p:cNvSpPr>
            <a:spLocks noGrp="1"/>
          </p:cNvSpPr>
          <p:nvPr>
            <p:ph type="title"/>
          </p:nvPr>
        </p:nvSpPr>
        <p:spPr/>
        <p:txBody>
          <a:bodyPr/>
          <a:lstStyle/>
          <a:p>
            <a:r>
              <a:rPr lang="en-US" dirty="0"/>
              <a:t>Table 5: Panel A</a:t>
            </a:r>
          </a:p>
        </p:txBody>
      </p:sp>
      <p:sp>
        <p:nvSpPr>
          <p:cNvPr id="3" name="Content Placeholder 2">
            <a:extLst>
              <a:ext uri="{FF2B5EF4-FFF2-40B4-BE49-F238E27FC236}">
                <a16:creationId xmlns:a16="http://schemas.microsoft.com/office/drawing/2014/main" id="{A92B2D9C-E8E8-B4C2-ED68-5BA635E0E6AA}"/>
              </a:ext>
            </a:extLst>
          </p:cNvPr>
          <p:cNvSpPr>
            <a:spLocks noGrp="1"/>
          </p:cNvSpPr>
          <p:nvPr>
            <p:ph idx="1"/>
          </p:nvPr>
        </p:nvSpPr>
        <p:spPr>
          <a:xfrm>
            <a:off x="457200" y="1381760"/>
            <a:ext cx="8305800" cy="5019040"/>
          </a:xfrm>
        </p:spPr>
        <p:txBody>
          <a:bodyPr>
            <a:noAutofit/>
          </a:bodyPr>
          <a:lstStyle/>
          <a:p>
            <a:pPr marL="0" marR="0" algn="just">
              <a:spcBef>
                <a:spcPts val="0"/>
              </a:spcBef>
              <a:spcAft>
                <a:spcPts val="0"/>
              </a:spcAft>
              <a:tabLst>
                <a:tab pos="387350" algn="l"/>
              </a:tabLst>
            </a:pPr>
            <a:r>
              <a:rPr lang="en-US" sz="2800" dirty="0">
                <a:effectLst/>
                <a:ea typeface="SimSun" panose="02010600030101010101" pitchFamily="2" charset="-122"/>
              </a:rPr>
              <a:t>Panel A includes two measures of expected skewness constructed using predictors with a lag of three months: </a:t>
            </a:r>
            <a:r>
              <a:rPr lang="en-US" sz="2800" i="1" dirty="0">
                <a:effectLst/>
                <a:ea typeface="SimSun" panose="02010600030101010101" pitchFamily="2" charset="-122"/>
              </a:rPr>
              <a:t>ESKEW_Y1_L3</a:t>
            </a:r>
            <a:r>
              <a:rPr lang="en-US" sz="2800" i="1" baseline="-25000" dirty="0">
                <a:effectLst/>
                <a:ea typeface="SimSun" panose="02010600030101010101" pitchFamily="2" charset="-122"/>
              </a:rPr>
              <a:t>i,t</a:t>
            </a:r>
            <a:r>
              <a:rPr lang="en-US" sz="2800" i="1" dirty="0">
                <a:effectLst/>
                <a:ea typeface="SimSun" panose="02010600030101010101" pitchFamily="2" charset="-122"/>
              </a:rPr>
              <a:t> </a:t>
            </a:r>
            <a:r>
              <a:rPr lang="en-US" sz="2800" dirty="0">
                <a:effectLst/>
                <a:ea typeface="SimSun" panose="02010600030101010101" pitchFamily="2" charset="-122"/>
              </a:rPr>
              <a:t>and </a:t>
            </a:r>
            <a:r>
              <a:rPr lang="en-US" sz="2800" i="1" dirty="0">
                <a:effectLst/>
                <a:ea typeface="SimSun" panose="02010600030101010101" pitchFamily="2" charset="-122"/>
              </a:rPr>
              <a:t>ESKEW_Y2_L3</a:t>
            </a:r>
            <a:r>
              <a:rPr lang="en-US" sz="2800" i="1" baseline="-25000" dirty="0">
                <a:effectLst/>
                <a:ea typeface="SimSun" panose="02010600030101010101" pitchFamily="2" charset="-122"/>
              </a:rPr>
              <a:t>i,t</a:t>
            </a:r>
            <a:r>
              <a:rPr lang="en-US" sz="2800" dirty="0">
                <a:effectLst/>
                <a:ea typeface="SimSun" panose="02010600030101010101" pitchFamily="2" charset="-122"/>
              </a:rPr>
              <a:t>. The cross-sectional regressions add one of the following six contract characteristics one at a time: </a:t>
            </a:r>
            <a:r>
              <a:rPr lang="en-US" sz="2800" i="1" dirty="0" err="1">
                <a:effectLst/>
                <a:ea typeface="SimSun" panose="02010600030101010101" pitchFamily="2" charset="-122"/>
              </a:rPr>
              <a:t>VOLM</a:t>
            </a:r>
            <a:r>
              <a:rPr lang="en-US" sz="2800" i="1" baseline="-25000" dirty="0" err="1">
                <a:effectLst/>
                <a:ea typeface="SimSun" panose="02010600030101010101" pitchFamily="2" charset="-122"/>
              </a:rPr>
              <a:t>i,t</a:t>
            </a:r>
            <a:r>
              <a:rPr lang="en-US" sz="2800" dirty="0">
                <a:effectLst/>
                <a:ea typeface="SimSun" panose="02010600030101010101" pitchFamily="2" charset="-122"/>
              </a:rPr>
              <a:t>, </a:t>
            </a:r>
            <a:r>
              <a:rPr lang="en-US" sz="2800" i="1" dirty="0" err="1">
                <a:effectLst/>
                <a:ea typeface="SimSun" panose="02010600030101010101" pitchFamily="2" charset="-122"/>
              </a:rPr>
              <a:t>OPNI</a:t>
            </a:r>
            <a:r>
              <a:rPr lang="en-US" sz="2800" i="1" baseline="-25000" dirty="0" err="1">
                <a:effectLst/>
                <a:ea typeface="SimSun" panose="02010600030101010101" pitchFamily="2" charset="-122"/>
              </a:rPr>
              <a:t>i,t</a:t>
            </a:r>
            <a:r>
              <a:rPr lang="en-US" sz="2800" dirty="0">
                <a:effectLst/>
                <a:ea typeface="SimSun" panose="02010600030101010101" pitchFamily="2" charset="-122"/>
              </a:rPr>
              <a:t>, </a:t>
            </a:r>
            <a:r>
              <a:rPr lang="en-US" sz="2800" i="1" dirty="0" err="1">
                <a:effectLst/>
                <a:ea typeface="SimSun" panose="02010600030101010101" pitchFamily="2" charset="-122"/>
              </a:rPr>
              <a:t>BASIS</a:t>
            </a:r>
            <a:r>
              <a:rPr lang="en-US" sz="2800" i="1" baseline="-25000" dirty="0" err="1">
                <a:effectLst/>
                <a:ea typeface="SimSun" panose="02010600030101010101" pitchFamily="2" charset="-122"/>
              </a:rPr>
              <a:t>i,t</a:t>
            </a:r>
            <a:r>
              <a:rPr lang="en-US" sz="2800" dirty="0">
                <a:effectLst/>
                <a:ea typeface="SimSun" panose="02010600030101010101" pitchFamily="2" charset="-122"/>
              </a:rPr>
              <a:t>, </a:t>
            </a:r>
            <a:r>
              <a:rPr lang="en-US" sz="2800" i="1" dirty="0">
                <a:effectLst/>
                <a:ea typeface="SimSun" panose="02010600030101010101" pitchFamily="2" charset="-122"/>
              </a:rPr>
              <a:t>BASM12</a:t>
            </a:r>
            <a:r>
              <a:rPr lang="en-US" sz="2800" i="1" baseline="-25000" dirty="0">
                <a:effectLst/>
                <a:ea typeface="SimSun" panose="02010600030101010101" pitchFamily="2" charset="-122"/>
              </a:rPr>
              <a:t>i,t</a:t>
            </a:r>
            <a:r>
              <a:rPr lang="en-US" sz="2800" dirty="0">
                <a:effectLst/>
                <a:ea typeface="SimSun" panose="02010600030101010101" pitchFamily="2" charset="-122"/>
              </a:rPr>
              <a:t>, </a:t>
            </a:r>
            <a:r>
              <a:rPr lang="en-US" sz="2800" i="1" dirty="0" err="1">
                <a:effectLst/>
                <a:ea typeface="SimSun" panose="02010600030101010101" pitchFamily="2" charset="-122"/>
              </a:rPr>
              <a:t>HPSP</a:t>
            </a:r>
            <a:r>
              <a:rPr lang="en-US" sz="2800" i="1" baseline="-25000" dirty="0" err="1">
                <a:effectLst/>
                <a:ea typeface="SimSun" panose="02010600030101010101" pitchFamily="2" charset="-122"/>
              </a:rPr>
              <a:t>i,t</a:t>
            </a:r>
            <a:r>
              <a:rPr lang="en-US" sz="2800" dirty="0">
                <a:effectLst/>
                <a:ea typeface="SimSun" panose="02010600030101010101" pitchFamily="2" charset="-122"/>
              </a:rPr>
              <a:t>, and </a:t>
            </a:r>
            <a:r>
              <a:rPr lang="en-US" sz="2800" i="1" dirty="0" err="1">
                <a:effectLst/>
                <a:ea typeface="SimSun" panose="02010600030101010101" pitchFamily="2" charset="-122"/>
              </a:rPr>
              <a:t>HPHE</a:t>
            </a:r>
            <a:r>
              <a:rPr lang="en-US" sz="2800" i="1" baseline="-25000" dirty="0" err="1">
                <a:effectLst/>
                <a:ea typeface="SimSun" panose="02010600030101010101" pitchFamily="2" charset="-122"/>
              </a:rPr>
              <a:t>i,t</a:t>
            </a:r>
            <a:r>
              <a:rPr lang="en-US" sz="2800" dirty="0">
                <a:effectLst/>
                <a:ea typeface="SimSun" panose="02010600030101010101" pitchFamily="2" charset="-122"/>
              </a:rPr>
              <a:t>.</a:t>
            </a:r>
          </a:p>
          <a:p>
            <a:pPr marL="0" marR="0" algn="just">
              <a:spcBef>
                <a:spcPts val="0"/>
              </a:spcBef>
              <a:spcAft>
                <a:spcPts val="0"/>
              </a:spcAft>
              <a:tabLst>
                <a:tab pos="387350" algn="l"/>
              </a:tabLst>
            </a:pPr>
            <a:r>
              <a:rPr lang="en-US" sz="2800" kern="0" dirty="0">
                <a:effectLst/>
                <a:ea typeface="SimSun" panose="02010600030101010101" pitchFamily="2" charset="-122"/>
              </a:rPr>
              <a:t>Panel A of Table 5 shows that </a:t>
            </a:r>
            <a:r>
              <a:rPr lang="en-US" sz="2800" b="1" kern="0" dirty="0">
                <a:effectLst/>
                <a:ea typeface="SimSun" panose="02010600030101010101" pitchFamily="2" charset="-122"/>
              </a:rPr>
              <a:t>expected skewness for time </a:t>
            </a:r>
            <a:r>
              <a:rPr lang="en-US" sz="2800" b="1" i="1" kern="0" dirty="0">
                <a:effectLst/>
                <a:ea typeface="SimSun" panose="02010600030101010101" pitchFamily="2" charset="-122"/>
              </a:rPr>
              <a:t>t+1</a:t>
            </a:r>
            <a:r>
              <a:rPr lang="en-US" sz="2800" b="1" kern="0" dirty="0">
                <a:effectLst/>
                <a:ea typeface="SimSun" panose="02010600030101010101" pitchFamily="2" charset="-122"/>
              </a:rPr>
              <a:t> is related to commodity futures contract returns at time </a:t>
            </a:r>
            <a:r>
              <a:rPr lang="en-US" sz="2800" b="1" i="1" kern="0" dirty="0">
                <a:effectLst/>
                <a:ea typeface="SimSun" panose="02010600030101010101" pitchFamily="2" charset="-122"/>
              </a:rPr>
              <a:t>t+1</a:t>
            </a:r>
            <a:r>
              <a:rPr lang="en-US" sz="2800" b="1" kern="0" dirty="0">
                <a:effectLst/>
                <a:ea typeface="SimSun" panose="02010600030101010101" pitchFamily="2" charset="-122"/>
              </a:rPr>
              <a:t> in a reliable way.</a:t>
            </a:r>
            <a:r>
              <a:rPr lang="en-US" sz="2800" kern="0" dirty="0">
                <a:effectLst/>
                <a:ea typeface="SimSun" panose="02010600030101010101" pitchFamily="2" charset="-122"/>
              </a:rPr>
              <a:t> The estimated coefficients for </a:t>
            </a:r>
            <a:r>
              <a:rPr lang="en-US" sz="2800" i="1" kern="0" dirty="0">
                <a:effectLst/>
                <a:latin typeface="Times New Roman" panose="02020603050405020304" pitchFamily="18" charset="0"/>
                <a:ea typeface="SimSun" panose="02010600030101010101" pitchFamily="2" charset="-122"/>
              </a:rPr>
              <a:t>ESKEW_Y3_L3</a:t>
            </a:r>
            <a:r>
              <a:rPr lang="en-US" sz="2800" i="1" kern="0" baseline="-25000" dirty="0">
                <a:effectLst/>
                <a:latin typeface="Times New Roman" panose="02020603050405020304" pitchFamily="18" charset="0"/>
                <a:ea typeface="SimSun" panose="02010600030101010101" pitchFamily="2" charset="-122"/>
              </a:rPr>
              <a:t>i,t</a:t>
            </a:r>
            <a:r>
              <a:rPr lang="en-US" sz="2800" kern="0" baseline="-25000" dirty="0">
                <a:effectLst/>
                <a:latin typeface="Times New Roman" panose="02020603050405020304" pitchFamily="18" charset="0"/>
                <a:ea typeface="SimSun" panose="02010600030101010101" pitchFamily="2" charset="-122"/>
              </a:rPr>
              <a:t> </a:t>
            </a:r>
            <a:r>
              <a:rPr lang="en-US" sz="2800" kern="0" dirty="0">
                <a:effectLst/>
                <a:latin typeface="Times New Roman" panose="02020603050405020304" pitchFamily="18" charset="0"/>
                <a:ea typeface="SimSun" panose="02010600030101010101" pitchFamily="2" charset="-122"/>
              </a:rPr>
              <a:t>range from -0.533 to -0.366. The corresponding </a:t>
            </a:r>
            <a:r>
              <a:rPr lang="en-US" sz="2800" i="1" kern="0" dirty="0">
                <a:effectLst/>
                <a:latin typeface="Times New Roman" panose="02020603050405020304" pitchFamily="18" charset="0"/>
                <a:ea typeface="SimSun" panose="02010600030101010101" pitchFamily="2" charset="-122"/>
              </a:rPr>
              <a:t>t</a:t>
            </a:r>
            <a:r>
              <a:rPr lang="en-US" sz="2800" kern="0" dirty="0">
                <a:effectLst/>
                <a:latin typeface="Times New Roman" panose="02020603050405020304" pitchFamily="18" charset="0"/>
                <a:ea typeface="SimSun" panose="02010600030101010101" pitchFamily="2" charset="-122"/>
              </a:rPr>
              <a:t>-statistics range from -3.51 to -2.41. </a:t>
            </a:r>
            <a:endParaRPr lang="en-US" sz="2800" dirty="0"/>
          </a:p>
        </p:txBody>
      </p:sp>
      <p:sp>
        <p:nvSpPr>
          <p:cNvPr id="4" name="Date Placeholder 3">
            <a:extLst>
              <a:ext uri="{FF2B5EF4-FFF2-40B4-BE49-F238E27FC236}">
                <a16:creationId xmlns:a16="http://schemas.microsoft.com/office/drawing/2014/main" id="{0ADFEC79-E714-AF0B-FECF-85AA56396870}"/>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FBFF355A-DD8A-3254-9071-19A872839A37}"/>
              </a:ext>
            </a:extLst>
          </p:cNvPr>
          <p:cNvSpPr>
            <a:spLocks noGrp="1"/>
          </p:cNvSpPr>
          <p:nvPr>
            <p:ph type="ftr" sz="quarter" idx="11"/>
          </p:nvPr>
        </p:nvSpPr>
        <p:spPr/>
        <p:txBody>
          <a:bodyPr/>
          <a:lstStyle/>
          <a:p>
            <a:r>
              <a:rPr lang="en-US"/>
              <a:t>Cai, Frijns, and Webb</a:t>
            </a:r>
          </a:p>
        </p:txBody>
      </p:sp>
      <p:sp>
        <p:nvSpPr>
          <p:cNvPr id="6" name="Slide Number Placeholder 5">
            <a:extLst>
              <a:ext uri="{FF2B5EF4-FFF2-40B4-BE49-F238E27FC236}">
                <a16:creationId xmlns:a16="http://schemas.microsoft.com/office/drawing/2014/main" id="{A7A71A75-53EE-F8EE-2482-43B34124AB3C}"/>
              </a:ext>
            </a:extLst>
          </p:cNvPr>
          <p:cNvSpPr>
            <a:spLocks noGrp="1"/>
          </p:cNvSpPr>
          <p:nvPr>
            <p:ph type="sldNum" sz="quarter" idx="12"/>
          </p:nvPr>
        </p:nvSpPr>
        <p:spPr/>
        <p:txBody>
          <a:bodyPr/>
          <a:lstStyle/>
          <a:p>
            <a:fld id="{1F6354D3-FB4D-4B2D-BDEC-EA7050F21127}" type="slidenum">
              <a:rPr lang="en-US" smtClean="0"/>
              <a:pPr/>
              <a:t>34</a:t>
            </a:fld>
            <a:endParaRPr lang="en-US" dirty="0"/>
          </a:p>
        </p:txBody>
      </p:sp>
    </p:spTree>
    <p:extLst>
      <p:ext uri="{BB962C8B-B14F-4D97-AF65-F5344CB8AC3E}">
        <p14:creationId xmlns:p14="http://schemas.microsoft.com/office/powerpoint/2010/main" val="22897135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Empirical Analysis—Table 5A--3  Months</a:t>
            </a:r>
          </a:p>
        </p:txBody>
      </p:sp>
      <p:sp>
        <p:nvSpPr>
          <p:cNvPr id="4" name="Slide Number Placeholder 3"/>
          <p:cNvSpPr>
            <a:spLocks noGrp="1"/>
          </p:cNvSpPr>
          <p:nvPr>
            <p:ph type="sldNum" sz="quarter" idx="12"/>
          </p:nvPr>
        </p:nvSpPr>
        <p:spPr/>
        <p:txBody>
          <a:bodyPr/>
          <a:lstStyle/>
          <a:p>
            <a:fld id="{1F6354D3-FB4D-4B2D-BDEC-EA7050F21127}" type="slidenum">
              <a:rPr lang="en-US" smtClean="0"/>
              <a:t>35</a:t>
            </a:fld>
            <a:endParaRPr lang="en-US" dirty="0"/>
          </a:p>
        </p:txBody>
      </p:sp>
      <p:pic>
        <p:nvPicPr>
          <p:cNvPr id="5" name="内容占位符 4"/>
          <p:cNvPicPr>
            <a:picLocks noGrp="1" noChangeAspect="1"/>
          </p:cNvPicPr>
          <p:nvPr>
            <p:ph idx="1"/>
          </p:nvPr>
        </p:nvPicPr>
        <p:blipFill>
          <a:blip r:embed="rId3"/>
          <a:stretch>
            <a:fillRect/>
          </a:stretch>
        </p:blipFill>
        <p:spPr>
          <a:xfrm>
            <a:off x="457200" y="1851524"/>
            <a:ext cx="8305800" cy="4212227"/>
          </a:xfrm>
          <a:prstGeom prst="rect">
            <a:avLst/>
          </a:prstGeom>
        </p:spPr>
      </p:pic>
      <p:sp>
        <p:nvSpPr>
          <p:cNvPr id="7" name="文本框 6"/>
          <p:cNvSpPr txBox="1"/>
          <p:nvPr/>
        </p:nvSpPr>
        <p:spPr>
          <a:xfrm>
            <a:off x="152400" y="2133600"/>
            <a:ext cx="1600200" cy="369332"/>
          </a:xfrm>
          <a:prstGeom prst="rect">
            <a:avLst/>
          </a:prstGeom>
          <a:noFill/>
        </p:spPr>
        <p:txBody>
          <a:bodyPr wrap="square" rtlCol="0">
            <a:spAutoFit/>
          </a:bodyPr>
          <a:lstStyle/>
          <a:p>
            <a:r>
              <a:rPr lang="en-US" altLang="zh-CN" dirty="0">
                <a:solidFill>
                  <a:srgbClr val="C00000"/>
                </a:solidFill>
                <a:latin typeface="Garamond" panose="02020404030301010803" pitchFamily="18" charset="0"/>
              </a:rPr>
              <a:t>3-month lagged</a:t>
            </a:r>
            <a:endParaRPr lang="zh-CN" altLang="en-US" dirty="0">
              <a:solidFill>
                <a:srgbClr val="C00000"/>
              </a:solidFill>
              <a:latin typeface="Garamond" panose="02020404030301010803" pitchFamily="18" charset="0"/>
            </a:endParaRPr>
          </a:p>
        </p:txBody>
      </p:sp>
      <p:sp>
        <p:nvSpPr>
          <p:cNvPr id="3" name="Date Placeholder 2">
            <a:extLst>
              <a:ext uri="{FF2B5EF4-FFF2-40B4-BE49-F238E27FC236}">
                <a16:creationId xmlns:a16="http://schemas.microsoft.com/office/drawing/2014/main" id="{8C4BB47F-FD3C-85DA-5F4E-87DF43DEE567}"/>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73F4571F-2B6C-CE7B-2825-BDF4F0E768DB}"/>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2352832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Empirical Analysis—Table 5A—3 Months</a:t>
            </a:r>
          </a:p>
        </p:txBody>
      </p:sp>
      <p:sp>
        <p:nvSpPr>
          <p:cNvPr id="4" name="Slide Number Placeholder 3"/>
          <p:cNvSpPr>
            <a:spLocks noGrp="1"/>
          </p:cNvSpPr>
          <p:nvPr>
            <p:ph type="sldNum" sz="quarter" idx="12"/>
          </p:nvPr>
        </p:nvSpPr>
        <p:spPr/>
        <p:txBody>
          <a:bodyPr/>
          <a:lstStyle/>
          <a:p>
            <a:fld id="{1F6354D3-FB4D-4B2D-BDEC-EA7050F21127}" type="slidenum">
              <a:rPr lang="en-US" smtClean="0"/>
              <a:t>36</a:t>
            </a:fld>
            <a:endParaRPr lang="en-US" dirty="0"/>
          </a:p>
        </p:txBody>
      </p:sp>
      <p:pic>
        <p:nvPicPr>
          <p:cNvPr id="6" name="内容占位符 5"/>
          <p:cNvPicPr>
            <a:picLocks noGrp="1" noChangeAspect="1"/>
          </p:cNvPicPr>
          <p:nvPr>
            <p:ph idx="1"/>
          </p:nvPr>
        </p:nvPicPr>
        <p:blipFill>
          <a:blip r:embed="rId3"/>
          <a:stretch>
            <a:fillRect/>
          </a:stretch>
        </p:blipFill>
        <p:spPr>
          <a:xfrm>
            <a:off x="457200" y="1860042"/>
            <a:ext cx="8305800" cy="4195190"/>
          </a:xfrm>
          <a:prstGeom prst="rect">
            <a:avLst/>
          </a:prstGeom>
        </p:spPr>
      </p:pic>
      <p:sp>
        <p:nvSpPr>
          <p:cNvPr id="7" name="文本框 6"/>
          <p:cNvSpPr txBox="1"/>
          <p:nvPr/>
        </p:nvSpPr>
        <p:spPr>
          <a:xfrm>
            <a:off x="152400" y="2133600"/>
            <a:ext cx="1600200" cy="369332"/>
          </a:xfrm>
          <a:prstGeom prst="rect">
            <a:avLst/>
          </a:prstGeom>
          <a:noFill/>
        </p:spPr>
        <p:txBody>
          <a:bodyPr wrap="square" rtlCol="0">
            <a:spAutoFit/>
          </a:bodyPr>
          <a:lstStyle/>
          <a:p>
            <a:r>
              <a:rPr lang="en-US" altLang="zh-CN" dirty="0">
                <a:solidFill>
                  <a:srgbClr val="C00000"/>
                </a:solidFill>
                <a:latin typeface="Garamond" panose="02020404030301010803" pitchFamily="18" charset="0"/>
              </a:rPr>
              <a:t>3-month lagged</a:t>
            </a:r>
            <a:endParaRPr lang="zh-CN" altLang="en-US" dirty="0">
              <a:solidFill>
                <a:srgbClr val="C00000"/>
              </a:solidFill>
              <a:latin typeface="Garamond" panose="02020404030301010803" pitchFamily="18" charset="0"/>
            </a:endParaRPr>
          </a:p>
        </p:txBody>
      </p:sp>
      <p:sp>
        <p:nvSpPr>
          <p:cNvPr id="3" name="Date Placeholder 2">
            <a:extLst>
              <a:ext uri="{FF2B5EF4-FFF2-40B4-BE49-F238E27FC236}">
                <a16:creationId xmlns:a16="http://schemas.microsoft.com/office/drawing/2014/main" id="{F9ECEF5E-2961-BB27-8BAB-EFC5964E3CE0}"/>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5BE0FA25-3080-A416-00E7-8239F9571A76}"/>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19814110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954EE-82ED-CF90-B083-646172F710A9}"/>
              </a:ext>
            </a:extLst>
          </p:cNvPr>
          <p:cNvSpPr>
            <a:spLocks noGrp="1"/>
          </p:cNvSpPr>
          <p:nvPr>
            <p:ph type="title"/>
          </p:nvPr>
        </p:nvSpPr>
        <p:spPr/>
        <p:txBody>
          <a:bodyPr/>
          <a:lstStyle/>
          <a:p>
            <a:r>
              <a:rPr lang="en-US" dirty="0"/>
              <a:t>Results from Table 5</a:t>
            </a:r>
          </a:p>
        </p:txBody>
      </p:sp>
      <p:sp>
        <p:nvSpPr>
          <p:cNvPr id="3" name="Content Placeholder 2">
            <a:extLst>
              <a:ext uri="{FF2B5EF4-FFF2-40B4-BE49-F238E27FC236}">
                <a16:creationId xmlns:a16="http://schemas.microsoft.com/office/drawing/2014/main" id="{3EA3FE94-5B46-A107-4AE2-58DF6B415180}"/>
              </a:ext>
            </a:extLst>
          </p:cNvPr>
          <p:cNvSpPr>
            <a:spLocks noGrp="1"/>
          </p:cNvSpPr>
          <p:nvPr>
            <p:ph idx="1"/>
          </p:nvPr>
        </p:nvSpPr>
        <p:spPr/>
        <p:txBody>
          <a:bodyPr>
            <a:normAutofit/>
          </a:bodyPr>
          <a:lstStyle/>
          <a:p>
            <a:r>
              <a:rPr lang="en-US" kern="0" dirty="0">
                <a:effectLst/>
                <a:ea typeface="SimSun" panose="02010600030101010101" pitchFamily="2" charset="-122"/>
              </a:rPr>
              <a:t>The results of Panel B from Table 5 are similar to the results from </a:t>
            </a:r>
            <a:r>
              <a:rPr lang="en-US" kern="0" dirty="0">
                <a:ea typeface="SimSun" panose="02010600030101010101" pitchFamily="2" charset="-122"/>
              </a:rPr>
              <a:t>Panel A from Table 5.</a:t>
            </a:r>
          </a:p>
          <a:p>
            <a:r>
              <a:rPr lang="en-US" kern="0" dirty="0">
                <a:effectLst/>
                <a:ea typeface="SimSun" panose="02010600030101010101" pitchFamily="2" charset="-122"/>
              </a:rPr>
              <a:t>In short, all 24 models in Table 5 suggest a significant role of expected skewness in relation to futures contract monthly returns at the 5% level. Other contract characteristics are only significant occasionally depending on the model specification. </a:t>
            </a:r>
            <a:endParaRPr lang="en-US" dirty="0"/>
          </a:p>
        </p:txBody>
      </p:sp>
      <p:sp>
        <p:nvSpPr>
          <p:cNvPr id="4" name="Date Placeholder 3">
            <a:extLst>
              <a:ext uri="{FF2B5EF4-FFF2-40B4-BE49-F238E27FC236}">
                <a16:creationId xmlns:a16="http://schemas.microsoft.com/office/drawing/2014/main" id="{E532337E-F55E-E0B2-214C-5C8BF1DFAD11}"/>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00751A54-1D90-04A8-3671-0EEB2504CC60}"/>
              </a:ext>
            </a:extLst>
          </p:cNvPr>
          <p:cNvSpPr>
            <a:spLocks noGrp="1"/>
          </p:cNvSpPr>
          <p:nvPr>
            <p:ph type="ftr" sz="quarter" idx="11"/>
          </p:nvPr>
        </p:nvSpPr>
        <p:spPr/>
        <p:txBody>
          <a:bodyPr/>
          <a:lstStyle/>
          <a:p>
            <a:r>
              <a:rPr lang="en-US"/>
              <a:t>Cai, Frijns, and Webb</a:t>
            </a:r>
          </a:p>
        </p:txBody>
      </p:sp>
      <p:sp>
        <p:nvSpPr>
          <p:cNvPr id="6" name="Slide Number Placeholder 5">
            <a:extLst>
              <a:ext uri="{FF2B5EF4-FFF2-40B4-BE49-F238E27FC236}">
                <a16:creationId xmlns:a16="http://schemas.microsoft.com/office/drawing/2014/main" id="{12490F00-411A-6CF6-0071-1E662312132D}"/>
              </a:ext>
            </a:extLst>
          </p:cNvPr>
          <p:cNvSpPr>
            <a:spLocks noGrp="1"/>
          </p:cNvSpPr>
          <p:nvPr>
            <p:ph type="sldNum" sz="quarter" idx="12"/>
          </p:nvPr>
        </p:nvSpPr>
        <p:spPr/>
        <p:txBody>
          <a:bodyPr/>
          <a:lstStyle/>
          <a:p>
            <a:fld id="{1F6354D3-FB4D-4B2D-BDEC-EA7050F21127}" type="slidenum">
              <a:rPr lang="en-US" smtClean="0"/>
              <a:pPr/>
              <a:t>37</a:t>
            </a:fld>
            <a:endParaRPr lang="en-US" dirty="0"/>
          </a:p>
        </p:txBody>
      </p:sp>
    </p:spTree>
    <p:extLst>
      <p:ext uri="{BB962C8B-B14F-4D97-AF65-F5344CB8AC3E}">
        <p14:creationId xmlns:p14="http://schemas.microsoft.com/office/powerpoint/2010/main" val="30459880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6E592-C48B-02BF-0EA9-575E10FA5065}"/>
              </a:ext>
            </a:extLst>
          </p:cNvPr>
          <p:cNvSpPr>
            <a:spLocks noGrp="1"/>
          </p:cNvSpPr>
          <p:nvPr>
            <p:ph type="title"/>
          </p:nvPr>
        </p:nvSpPr>
        <p:spPr/>
        <p:txBody>
          <a:bodyPr/>
          <a:lstStyle/>
          <a:p>
            <a:r>
              <a:rPr lang="en-US" dirty="0"/>
              <a:t>Table 6</a:t>
            </a:r>
          </a:p>
        </p:txBody>
      </p:sp>
      <p:sp>
        <p:nvSpPr>
          <p:cNvPr id="3" name="Content Placeholder 2">
            <a:extLst>
              <a:ext uri="{FF2B5EF4-FFF2-40B4-BE49-F238E27FC236}">
                <a16:creationId xmlns:a16="http://schemas.microsoft.com/office/drawing/2014/main" id="{E86E47AD-C9DF-C7C7-3B31-798C46D5EA98}"/>
              </a:ext>
            </a:extLst>
          </p:cNvPr>
          <p:cNvSpPr>
            <a:spLocks noGrp="1"/>
          </p:cNvSpPr>
          <p:nvPr>
            <p:ph idx="1"/>
          </p:nvPr>
        </p:nvSpPr>
        <p:spPr>
          <a:xfrm>
            <a:off x="457200" y="1381760"/>
            <a:ext cx="8305800" cy="5019040"/>
          </a:xfrm>
        </p:spPr>
        <p:txBody>
          <a:bodyPr>
            <a:normAutofit/>
          </a:bodyPr>
          <a:lstStyle/>
          <a:p>
            <a:r>
              <a:rPr lang="en-US" sz="2800" dirty="0">
                <a:effectLst/>
                <a:ea typeface="SimSun" panose="02010600030101010101" pitchFamily="2" charset="-122"/>
              </a:rPr>
              <a:t>The most impressive results come from Table 6, when expected skewness is constructed using only lagged values of other characteristics as predictors. </a:t>
            </a:r>
          </a:p>
          <a:p>
            <a:r>
              <a:rPr lang="en-US" sz="2800" dirty="0">
                <a:effectLst/>
                <a:ea typeface="SimSun" panose="02010600030101010101" pitchFamily="2" charset="-122"/>
              </a:rPr>
              <a:t>Panel A of Table 6 includes two measures of expected skewness constructed using predictors with a lag of three months: </a:t>
            </a:r>
            <a:r>
              <a:rPr lang="en-US" sz="2800" i="1" dirty="0">
                <a:effectLst/>
                <a:ea typeface="SimSun" panose="02010600030101010101" pitchFamily="2" charset="-122"/>
              </a:rPr>
              <a:t>ESKEW_N1_L3</a:t>
            </a:r>
            <a:r>
              <a:rPr lang="en-US" sz="2800" i="1" baseline="-25000" dirty="0">
                <a:effectLst/>
                <a:ea typeface="SimSun" panose="02010600030101010101" pitchFamily="2" charset="-122"/>
              </a:rPr>
              <a:t>i,t</a:t>
            </a:r>
            <a:r>
              <a:rPr lang="en-US" sz="2800" i="1" dirty="0">
                <a:effectLst/>
                <a:ea typeface="SimSun" panose="02010600030101010101" pitchFamily="2" charset="-122"/>
              </a:rPr>
              <a:t> </a:t>
            </a:r>
            <a:r>
              <a:rPr lang="en-US" sz="2800" dirty="0">
                <a:effectLst/>
                <a:ea typeface="SimSun" panose="02010600030101010101" pitchFamily="2" charset="-122"/>
              </a:rPr>
              <a:t>and </a:t>
            </a:r>
            <a:r>
              <a:rPr lang="en-US" sz="2800" i="1" dirty="0">
                <a:effectLst/>
                <a:ea typeface="SimSun" panose="02010600030101010101" pitchFamily="2" charset="-122"/>
              </a:rPr>
              <a:t>ESKEW_N2_L3</a:t>
            </a:r>
            <a:r>
              <a:rPr lang="en-US" sz="2800" i="1" baseline="-25000" dirty="0">
                <a:effectLst/>
                <a:ea typeface="SimSun" panose="02010600030101010101" pitchFamily="2" charset="-122"/>
              </a:rPr>
              <a:t>i,t</a:t>
            </a:r>
            <a:r>
              <a:rPr lang="en-US" sz="2800" dirty="0">
                <a:effectLst/>
                <a:ea typeface="SimSun" panose="02010600030101010101" pitchFamily="2" charset="-122"/>
              </a:rPr>
              <a:t>. </a:t>
            </a:r>
          </a:p>
          <a:p>
            <a:r>
              <a:rPr lang="en-US" sz="2800" dirty="0">
                <a:effectLst/>
                <a:ea typeface="SimSun" panose="02010600030101010101" pitchFamily="2" charset="-122"/>
              </a:rPr>
              <a:t>The cross-sectional regressions add one of the following six contract characteristics at a time: </a:t>
            </a:r>
            <a:r>
              <a:rPr lang="en-US" sz="2800" i="1" dirty="0" err="1">
                <a:effectLst/>
                <a:ea typeface="SimSun" panose="02010600030101010101" pitchFamily="2" charset="-122"/>
              </a:rPr>
              <a:t>VOLM</a:t>
            </a:r>
            <a:r>
              <a:rPr lang="en-US" sz="2800" i="1" baseline="-25000" dirty="0" err="1">
                <a:effectLst/>
                <a:ea typeface="SimSun" panose="02010600030101010101" pitchFamily="2" charset="-122"/>
              </a:rPr>
              <a:t>i,t</a:t>
            </a:r>
            <a:r>
              <a:rPr lang="en-US" sz="2800" dirty="0">
                <a:effectLst/>
                <a:ea typeface="SimSun" panose="02010600030101010101" pitchFamily="2" charset="-122"/>
              </a:rPr>
              <a:t>, </a:t>
            </a:r>
            <a:r>
              <a:rPr lang="en-US" sz="2800" i="1" dirty="0" err="1">
                <a:effectLst/>
                <a:ea typeface="SimSun" panose="02010600030101010101" pitchFamily="2" charset="-122"/>
              </a:rPr>
              <a:t>OPNI</a:t>
            </a:r>
            <a:r>
              <a:rPr lang="en-US" sz="2800" i="1" baseline="-25000" dirty="0" err="1">
                <a:effectLst/>
                <a:ea typeface="SimSun" panose="02010600030101010101" pitchFamily="2" charset="-122"/>
              </a:rPr>
              <a:t>i,t</a:t>
            </a:r>
            <a:r>
              <a:rPr lang="en-US" sz="2800" dirty="0">
                <a:effectLst/>
                <a:ea typeface="SimSun" panose="02010600030101010101" pitchFamily="2" charset="-122"/>
              </a:rPr>
              <a:t>, </a:t>
            </a:r>
            <a:r>
              <a:rPr lang="en-US" sz="2800" i="1" dirty="0" err="1">
                <a:effectLst/>
                <a:ea typeface="SimSun" panose="02010600030101010101" pitchFamily="2" charset="-122"/>
              </a:rPr>
              <a:t>BASIS</a:t>
            </a:r>
            <a:r>
              <a:rPr lang="en-US" sz="2800" i="1" baseline="-25000" dirty="0" err="1">
                <a:effectLst/>
                <a:ea typeface="SimSun" panose="02010600030101010101" pitchFamily="2" charset="-122"/>
              </a:rPr>
              <a:t>i,t</a:t>
            </a:r>
            <a:r>
              <a:rPr lang="en-US" sz="2800" dirty="0">
                <a:effectLst/>
                <a:ea typeface="SimSun" panose="02010600030101010101" pitchFamily="2" charset="-122"/>
              </a:rPr>
              <a:t>, </a:t>
            </a:r>
            <a:r>
              <a:rPr lang="en-US" sz="2800" i="1" dirty="0">
                <a:effectLst/>
                <a:ea typeface="SimSun" panose="02010600030101010101" pitchFamily="2" charset="-122"/>
              </a:rPr>
              <a:t>BASM12</a:t>
            </a:r>
            <a:r>
              <a:rPr lang="en-US" sz="2800" i="1" baseline="-25000" dirty="0">
                <a:effectLst/>
                <a:ea typeface="SimSun" panose="02010600030101010101" pitchFamily="2" charset="-122"/>
              </a:rPr>
              <a:t>i,t</a:t>
            </a:r>
            <a:r>
              <a:rPr lang="en-US" sz="2800" dirty="0">
                <a:effectLst/>
                <a:ea typeface="SimSun" panose="02010600030101010101" pitchFamily="2" charset="-122"/>
              </a:rPr>
              <a:t>, </a:t>
            </a:r>
            <a:r>
              <a:rPr lang="en-US" sz="2800" i="1" dirty="0" err="1">
                <a:effectLst/>
                <a:ea typeface="SimSun" panose="02010600030101010101" pitchFamily="2" charset="-122"/>
              </a:rPr>
              <a:t>HPSP</a:t>
            </a:r>
            <a:r>
              <a:rPr lang="en-US" sz="2800" i="1" baseline="-25000" dirty="0" err="1">
                <a:effectLst/>
                <a:ea typeface="SimSun" panose="02010600030101010101" pitchFamily="2" charset="-122"/>
              </a:rPr>
              <a:t>i,t</a:t>
            </a:r>
            <a:r>
              <a:rPr lang="en-US" sz="2800" dirty="0">
                <a:effectLst/>
                <a:ea typeface="SimSun" panose="02010600030101010101" pitchFamily="2" charset="-122"/>
              </a:rPr>
              <a:t>, and </a:t>
            </a:r>
            <a:r>
              <a:rPr lang="en-US" sz="2800" i="1" dirty="0" err="1">
                <a:effectLst/>
                <a:ea typeface="SimSun" panose="02010600030101010101" pitchFamily="2" charset="-122"/>
              </a:rPr>
              <a:t>HPHE</a:t>
            </a:r>
            <a:r>
              <a:rPr lang="en-US" sz="2800" i="1" baseline="-25000" dirty="0" err="1">
                <a:effectLst/>
                <a:ea typeface="SimSun" panose="02010600030101010101" pitchFamily="2" charset="-122"/>
              </a:rPr>
              <a:t>i,t</a:t>
            </a:r>
            <a:r>
              <a:rPr lang="en-US" sz="2800" dirty="0">
                <a:effectLst/>
                <a:ea typeface="SimSun" panose="02010600030101010101" pitchFamily="2" charset="-122"/>
              </a:rPr>
              <a:t>.</a:t>
            </a:r>
          </a:p>
          <a:p>
            <a:endParaRPr lang="en-US" dirty="0"/>
          </a:p>
        </p:txBody>
      </p:sp>
      <p:sp>
        <p:nvSpPr>
          <p:cNvPr id="4" name="Date Placeholder 3">
            <a:extLst>
              <a:ext uri="{FF2B5EF4-FFF2-40B4-BE49-F238E27FC236}">
                <a16:creationId xmlns:a16="http://schemas.microsoft.com/office/drawing/2014/main" id="{A9F43390-2C22-F27D-47E9-5F3BA269C984}"/>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2482A4E5-BBEB-46EF-8D57-60203846D784}"/>
              </a:ext>
            </a:extLst>
          </p:cNvPr>
          <p:cNvSpPr>
            <a:spLocks noGrp="1"/>
          </p:cNvSpPr>
          <p:nvPr>
            <p:ph type="ftr" sz="quarter" idx="11"/>
          </p:nvPr>
        </p:nvSpPr>
        <p:spPr/>
        <p:txBody>
          <a:bodyPr/>
          <a:lstStyle/>
          <a:p>
            <a:r>
              <a:rPr lang="en-US"/>
              <a:t>Cai, Frijns, and Webb</a:t>
            </a:r>
          </a:p>
        </p:txBody>
      </p:sp>
      <p:sp>
        <p:nvSpPr>
          <p:cNvPr id="6" name="Slide Number Placeholder 5">
            <a:extLst>
              <a:ext uri="{FF2B5EF4-FFF2-40B4-BE49-F238E27FC236}">
                <a16:creationId xmlns:a16="http://schemas.microsoft.com/office/drawing/2014/main" id="{26F37031-DF9A-9FD0-A32C-79D559ED6DCC}"/>
              </a:ext>
            </a:extLst>
          </p:cNvPr>
          <p:cNvSpPr>
            <a:spLocks noGrp="1"/>
          </p:cNvSpPr>
          <p:nvPr>
            <p:ph type="sldNum" sz="quarter" idx="12"/>
          </p:nvPr>
        </p:nvSpPr>
        <p:spPr/>
        <p:txBody>
          <a:bodyPr/>
          <a:lstStyle/>
          <a:p>
            <a:fld id="{1F6354D3-FB4D-4B2D-BDEC-EA7050F21127}" type="slidenum">
              <a:rPr lang="en-US" smtClean="0"/>
              <a:pPr/>
              <a:t>38</a:t>
            </a:fld>
            <a:endParaRPr lang="en-US" dirty="0"/>
          </a:p>
        </p:txBody>
      </p:sp>
    </p:spTree>
    <p:extLst>
      <p:ext uri="{BB962C8B-B14F-4D97-AF65-F5344CB8AC3E}">
        <p14:creationId xmlns:p14="http://schemas.microsoft.com/office/powerpoint/2010/main" val="21663454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6E592-C48B-02BF-0EA9-575E10FA5065}"/>
              </a:ext>
            </a:extLst>
          </p:cNvPr>
          <p:cNvSpPr>
            <a:spLocks noGrp="1"/>
          </p:cNvSpPr>
          <p:nvPr>
            <p:ph type="title"/>
          </p:nvPr>
        </p:nvSpPr>
        <p:spPr/>
        <p:txBody>
          <a:bodyPr/>
          <a:lstStyle/>
          <a:p>
            <a:r>
              <a:rPr lang="en-US" dirty="0"/>
              <a:t>Table 6</a:t>
            </a:r>
          </a:p>
        </p:txBody>
      </p:sp>
      <p:sp>
        <p:nvSpPr>
          <p:cNvPr id="3" name="Content Placeholder 2">
            <a:extLst>
              <a:ext uri="{FF2B5EF4-FFF2-40B4-BE49-F238E27FC236}">
                <a16:creationId xmlns:a16="http://schemas.microsoft.com/office/drawing/2014/main" id="{E86E47AD-C9DF-C7C7-3B31-798C46D5EA98}"/>
              </a:ext>
            </a:extLst>
          </p:cNvPr>
          <p:cNvSpPr>
            <a:spLocks noGrp="1"/>
          </p:cNvSpPr>
          <p:nvPr>
            <p:ph idx="1"/>
          </p:nvPr>
        </p:nvSpPr>
        <p:spPr/>
        <p:txBody>
          <a:bodyPr>
            <a:noAutofit/>
          </a:bodyPr>
          <a:lstStyle/>
          <a:p>
            <a:pPr marL="0" marR="0" algn="just">
              <a:lnSpc>
                <a:spcPct val="120000"/>
              </a:lnSpc>
              <a:spcBef>
                <a:spcPts val="0"/>
              </a:spcBef>
              <a:spcAft>
                <a:spcPts val="0"/>
              </a:spcAft>
              <a:tabLst>
                <a:tab pos="387350" algn="l"/>
              </a:tabLst>
            </a:pPr>
            <a:r>
              <a:rPr lang="en-US" sz="2400" dirty="0">
                <a:effectLst/>
                <a:ea typeface="SimSun" panose="02010600030101010101" pitchFamily="2" charset="-122"/>
              </a:rPr>
              <a:t>Panel A of Table 6 shows that four out of six estimated coefficients on </a:t>
            </a:r>
            <a:r>
              <a:rPr lang="en-US" sz="2400" i="1" dirty="0">
                <a:effectLst/>
                <a:ea typeface="SimSun" panose="02010600030101010101" pitchFamily="2" charset="-122"/>
              </a:rPr>
              <a:t>ESKEW_N1_L</a:t>
            </a:r>
            <a:r>
              <a:rPr lang="en-US" sz="2400" i="1" baseline="-25000" dirty="0">
                <a:effectLst/>
                <a:ea typeface="SimSun" panose="02010600030101010101" pitchFamily="2" charset="-122"/>
              </a:rPr>
              <a:t>i,t</a:t>
            </a:r>
            <a:r>
              <a:rPr lang="en-US" sz="2400" dirty="0">
                <a:effectLst/>
                <a:ea typeface="SimSun" panose="02010600030101010101" pitchFamily="2" charset="-122"/>
              </a:rPr>
              <a:t> are highly significant at the 5% level. The other two are significant at the 10% level. The results from Panel B of Table 6 are stronger. </a:t>
            </a:r>
          </a:p>
          <a:p>
            <a:pPr marL="0" marR="0" algn="just">
              <a:lnSpc>
                <a:spcPct val="120000"/>
              </a:lnSpc>
              <a:spcBef>
                <a:spcPts val="0"/>
              </a:spcBef>
              <a:spcAft>
                <a:spcPts val="0"/>
              </a:spcAft>
              <a:tabLst>
                <a:tab pos="387350" algn="l"/>
              </a:tabLst>
            </a:pPr>
            <a:r>
              <a:rPr lang="en-US" sz="2400" dirty="0">
                <a:effectLst/>
                <a:ea typeface="SimSun" panose="02010600030101010101" pitchFamily="2" charset="-122"/>
              </a:rPr>
              <a:t>	In short, 22 out of 24 models in Table 6 suggest a significant role of expected skewness in relation to futures contract monthly returns at the 5% level or the 1% level. Other contract characteristics are only significant occasionally depending on the model specification. </a:t>
            </a:r>
          </a:p>
          <a:p>
            <a:pPr marL="0" marR="0" algn="just">
              <a:lnSpc>
                <a:spcPct val="120000"/>
              </a:lnSpc>
              <a:spcBef>
                <a:spcPts val="0"/>
              </a:spcBef>
              <a:spcAft>
                <a:spcPts val="0"/>
              </a:spcAft>
              <a:tabLst>
                <a:tab pos="387350" algn="l"/>
              </a:tabLst>
            </a:pPr>
            <a:r>
              <a:rPr lang="en-US" sz="2400" dirty="0">
                <a:effectLst/>
                <a:ea typeface="SimSun" panose="02010600030101010101" pitchFamily="2" charset="-122"/>
              </a:rPr>
              <a:t>In addition, </a:t>
            </a:r>
            <a:r>
              <a:rPr lang="en-US" sz="2400" i="1" dirty="0">
                <a:effectLst/>
                <a:ea typeface="SimSun" panose="02010600030101010101" pitchFamily="2" charset="-122"/>
              </a:rPr>
              <a:t>R</a:t>
            </a:r>
            <a:r>
              <a:rPr lang="en-US" sz="2400" baseline="30000" dirty="0">
                <a:effectLst/>
                <a:ea typeface="SimSun" panose="02010600030101010101" pitchFamily="2" charset="-122"/>
              </a:rPr>
              <a:t>2</a:t>
            </a:r>
            <a:r>
              <a:rPr lang="en-US" sz="2400" dirty="0">
                <a:effectLst/>
                <a:ea typeface="SimSun" panose="02010600030101010101" pitchFamily="2" charset="-122"/>
              </a:rPr>
              <a:t>s from 24 models in Table 5 and 24 models in Table 6 are close. </a:t>
            </a:r>
            <a:r>
              <a:rPr lang="en-US" sz="2400" dirty="0">
                <a:ea typeface="SimSun" panose="02010600030101010101" pitchFamily="2" charset="-122"/>
              </a:rPr>
              <a:t>T</a:t>
            </a:r>
            <a:r>
              <a:rPr lang="en-US" sz="2400" dirty="0">
                <a:effectLst/>
                <a:ea typeface="SimSun" panose="02010600030101010101" pitchFamily="2" charset="-122"/>
              </a:rPr>
              <a:t>he explanatory power of expected skewness for futures contract returns increases substantially with lagged skewness</a:t>
            </a:r>
            <a:r>
              <a:rPr lang="en-US" sz="2400" dirty="0">
                <a:ea typeface="SimSun" panose="02010600030101010101" pitchFamily="2" charset="-122"/>
              </a:rPr>
              <a:t>.</a:t>
            </a:r>
            <a:endParaRPr lang="en-US" sz="2400" dirty="0">
              <a:effectLst/>
              <a:ea typeface="SimSun" panose="02010600030101010101" pitchFamily="2" charset="-122"/>
            </a:endParaRPr>
          </a:p>
        </p:txBody>
      </p:sp>
      <p:sp>
        <p:nvSpPr>
          <p:cNvPr id="4" name="Date Placeholder 3">
            <a:extLst>
              <a:ext uri="{FF2B5EF4-FFF2-40B4-BE49-F238E27FC236}">
                <a16:creationId xmlns:a16="http://schemas.microsoft.com/office/drawing/2014/main" id="{A9F43390-2C22-F27D-47E9-5F3BA269C984}"/>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2482A4E5-BBEB-46EF-8D57-60203846D784}"/>
              </a:ext>
            </a:extLst>
          </p:cNvPr>
          <p:cNvSpPr>
            <a:spLocks noGrp="1"/>
          </p:cNvSpPr>
          <p:nvPr>
            <p:ph type="ftr" sz="quarter" idx="11"/>
          </p:nvPr>
        </p:nvSpPr>
        <p:spPr/>
        <p:txBody>
          <a:bodyPr/>
          <a:lstStyle/>
          <a:p>
            <a:r>
              <a:rPr lang="en-US"/>
              <a:t>Cai, Frijns, and Webb</a:t>
            </a:r>
          </a:p>
        </p:txBody>
      </p:sp>
      <p:sp>
        <p:nvSpPr>
          <p:cNvPr id="6" name="Slide Number Placeholder 5">
            <a:extLst>
              <a:ext uri="{FF2B5EF4-FFF2-40B4-BE49-F238E27FC236}">
                <a16:creationId xmlns:a16="http://schemas.microsoft.com/office/drawing/2014/main" id="{26F37031-DF9A-9FD0-A32C-79D559ED6DCC}"/>
              </a:ext>
            </a:extLst>
          </p:cNvPr>
          <p:cNvSpPr>
            <a:spLocks noGrp="1"/>
          </p:cNvSpPr>
          <p:nvPr>
            <p:ph type="sldNum" sz="quarter" idx="12"/>
          </p:nvPr>
        </p:nvSpPr>
        <p:spPr/>
        <p:txBody>
          <a:bodyPr/>
          <a:lstStyle/>
          <a:p>
            <a:fld id="{1F6354D3-FB4D-4B2D-BDEC-EA7050F21127}" type="slidenum">
              <a:rPr lang="en-US" smtClean="0"/>
              <a:pPr/>
              <a:t>39</a:t>
            </a:fld>
            <a:endParaRPr lang="en-US" dirty="0"/>
          </a:p>
        </p:txBody>
      </p:sp>
    </p:spTree>
    <p:extLst>
      <p:ext uri="{BB962C8B-B14F-4D97-AF65-F5344CB8AC3E}">
        <p14:creationId xmlns:p14="http://schemas.microsoft.com/office/powerpoint/2010/main" val="1011193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10600" cy="868362"/>
          </a:xfrm>
        </p:spPr>
        <p:txBody>
          <a:bodyPr>
            <a:noAutofit/>
          </a:bodyPr>
          <a:lstStyle/>
          <a:p>
            <a:r>
              <a:rPr lang="en-US" sz="3600" dirty="0"/>
              <a:t>Motivation: Skewness and Behavioral Finance</a:t>
            </a:r>
          </a:p>
        </p:txBody>
      </p:sp>
      <p:sp>
        <p:nvSpPr>
          <p:cNvPr id="3" name="Content Placeholder 2"/>
          <p:cNvSpPr>
            <a:spLocks noGrp="1"/>
          </p:cNvSpPr>
          <p:nvPr>
            <p:ph idx="1"/>
          </p:nvPr>
        </p:nvSpPr>
        <p:spPr>
          <a:xfrm>
            <a:off x="457200" y="1371600"/>
            <a:ext cx="8305800" cy="5105400"/>
          </a:xfrm>
        </p:spPr>
        <p:txBody>
          <a:bodyPr>
            <a:normAutofit/>
          </a:bodyPr>
          <a:lstStyle/>
          <a:p>
            <a:pPr>
              <a:spcBef>
                <a:spcPts val="600"/>
              </a:spcBef>
            </a:pPr>
            <a:r>
              <a:rPr lang="en-US" dirty="0" err="1">
                <a:solidFill>
                  <a:schemeClr val="accent1">
                    <a:lumMod val="50000"/>
                  </a:schemeClr>
                </a:solidFill>
              </a:rPr>
              <a:t>Barberis</a:t>
            </a:r>
            <a:r>
              <a:rPr lang="en-US" dirty="0">
                <a:solidFill>
                  <a:schemeClr val="accent1">
                    <a:lumMod val="50000"/>
                  </a:schemeClr>
                </a:solidFill>
              </a:rPr>
              <a:t> and Huang [AER 2008] advance a model based on the implications of cumulative prospect theory (CPT) where:</a:t>
            </a:r>
          </a:p>
          <a:p>
            <a:pPr lvl="1">
              <a:spcBef>
                <a:spcPts val="600"/>
              </a:spcBef>
            </a:pPr>
            <a:r>
              <a:rPr lang="en-US" dirty="0">
                <a:solidFill>
                  <a:schemeClr val="accent1">
                    <a:lumMod val="50000"/>
                  </a:schemeClr>
                </a:solidFill>
              </a:rPr>
              <a:t>“</a:t>
            </a:r>
            <a:r>
              <a:rPr lang="en-US" dirty="0">
                <a:solidFill>
                  <a:srgbClr val="353C3F"/>
                </a:solidFill>
                <a:effectLst/>
                <a:highlight>
                  <a:srgbClr val="FFFFFF"/>
                </a:highlight>
                <a:ea typeface="Aptos" panose="020B0004020202020204" pitchFamily="34" charset="0"/>
              </a:rPr>
              <a:t>a security's own [expected] skewness can be priced: </a:t>
            </a:r>
          </a:p>
          <a:p>
            <a:pPr lvl="1">
              <a:spcBef>
                <a:spcPts val="600"/>
              </a:spcBef>
            </a:pPr>
            <a:r>
              <a:rPr lang="en-US" dirty="0">
                <a:solidFill>
                  <a:srgbClr val="353C3F"/>
                </a:solidFill>
                <a:effectLst/>
                <a:highlight>
                  <a:srgbClr val="FFFFFF"/>
                </a:highlight>
                <a:ea typeface="Aptos" panose="020B0004020202020204" pitchFamily="34" charset="0"/>
              </a:rPr>
              <a:t>“a positively skewed security can be "</a:t>
            </a:r>
            <a:r>
              <a:rPr lang="en-US" i="1" dirty="0">
                <a:solidFill>
                  <a:srgbClr val="353C3F"/>
                </a:solidFill>
                <a:effectLst/>
                <a:highlight>
                  <a:srgbClr val="FFFFFF"/>
                </a:highlight>
                <a:ea typeface="Aptos" panose="020B0004020202020204" pitchFamily="34" charset="0"/>
              </a:rPr>
              <a:t>overpriced</a:t>
            </a:r>
            <a:r>
              <a:rPr lang="en-US" dirty="0">
                <a:solidFill>
                  <a:srgbClr val="353C3F"/>
                </a:solidFill>
                <a:effectLst/>
                <a:highlight>
                  <a:srgbClr val="FFFFFF"/>
                </a:highlight>
                <a:ea typeface="Aptos" panose="020B0004020202020204" pitchFamily="34" charset="0"/>
              </a:rPr>
              <a:t>" and can earn a negative average excess return.</a:t>
            </a:r>
            <a:r>
              <a:rPr lang="en-US" dirty="0">
                <a:solidFill>
                  <a:schemeClr val="accent1">
                    <a:lumMod val="50000"/>
                  </a:schemeClr>
                </a:solidFill>
              </a:rPr>
              <a:t>” </a:t>
            </a:r>
          </a:p>
          <a:p>
            <a:pPr>
              <a:spcBef>
                <a:spcPts val="600"/>
              </a:spcBef>
            </a:pPr>
            <a:r>
              <a:rPr lang="en-US" dirty="0">
                <a:solidFill>
                  <a:schemeClr val="accent1">
                    <a:lumMod val="50000"/>
                  </a:schemeClr>
                </a:solidFill>
              </a:rPr>
              <a:t>They argue CPT investors prefer skewness.</a:t>
            </a:r>
          </a:p>
          <a:p>
            <a:pPr marL="0" indent="0">
              <a:spcBef>
                <a:spcPts val="600"/>
              </a:spcBef>
              <a:buNone/>
            </a:pPr>
            <a:endParaRPr lang="en-US" dirty="0">
              <a:solidFill>
                <a:schemeClr val="accent1">
                  <a:lumMod val="50000"/>
                </a:schemeClr>
              </a:solidFill>
            </a:endParaRPr>
          </a:p>
          <a:p>
            <a:pPr>
              <a:spcBef>
                <a:spcPts val="600"/>
              </a:spcBef>
            </a:pPr>
            <a:endParaRPr lang="en-US"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1F6354D3-FB4D-4B2D-BDEC-EA7050F21127}" type="slidenum">
              <a:rPr lang="en-US" smtClean="0"/>
              <a:t>4</a:t>
            </a:fld>
            <a:endParaRPr lang="en-US" dirty="0"/>
          </a:p>
        </p:txBody>
      </p:sp>
      <p:sp>
        <p:nvSpPr>
          <p:cNvPr id="5" name="Date Placeholder 4">
            <a:extLst>
              <a:ext uri="{FF2B5EF4-FFF2-40B4-BE49-F238E27FC236}">
                <a16:creationId xmlns:a16="http://schemas.microsoft.com/office/drawing/2014/main" id="{9A695685-492D-0A3A-9B5E-86517C48866D}"/>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9136A9EE-FADD-4083-F341-80C77E24CBE4}"/>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32884630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Empirical Analysis—Table 6A—3 Months</a:t>
            </a:r>
          </a:p>
        </p:txBody>
      </p:sp>
      <p:sp>
        <p:nvSpPr>
          <p:cNvPr id="4" name="Slide Number Placeholder 3"/>
          <p:cNvSpPr>
            <a:spLocks noGrp="1"/>
          </p:cNvSpPr>
          <p:nvPr>
            <p:ph type="sldNum" sz="quarter" idx="12"/>
          </p:nvPr>
        </p:nvSpPr>
        <p:spPr/>
        <p:txBody>
          <a:bodyPr/>
          <a:lstStyle/>
          <a:p>
            <a:fld id="{1F6354D3-FB4D-4B2D-BDEC-EA7050F21127}" type="slidenum">
              <a:rPr lang="en-US" smtClean="0"/>
              <a:t>40</a:t>
            </a:fld>
            <a:endParaRPr lang="en-US" dirty="0"/>
          </a:p>
        </p:txBody>
      </p:sp>
      <p:pic>
        <p:nvPicPr>
          <p:cNvPr id="5" name="内容占位符 4"/>
          <p:cNvPicPr>
            <a:picLocks noGrp="1" noChangeAspect="1"/>
          </p:cNvPicPr>
          <p:nvPr>
            <p:ph idx="1"/>
          </p:nvPr>
        </p:nvPicPr>
        <p:blipFill>
          <a:blip r:embed="rId3"/>
          <a:stretch>
            <a:fillRect/>
          </a:stretch>
        </p:blipFill>
        <p:spPr>
          <a:xfrm>
            <a:off x="457200" y="1891728"/>
            <a:ext cx="8305800" cy="4131819"/>
          </a:xfrm>
          <a:prstGeom prst="rect">
            <a:avLst/>
          </a:prstGeom>
        </p:spPr>
      </p:pic>
      <p:sp>
        <p:nvSpPr>
          <p:cNvPr id="7" name="文本框 6"/>
          <p:cNvSpPr txBox="1"/>
          <p:nvPr/>
        </p:nvSpPr>
        <p:spPr>
          <a:xfrm>
            <a:off x="152400" y="2133600"/>
            <a:ext cx="1600200" cy="369332"/>
          </a:xfrm>
          <a:prstGeom prst="rect">
            <a:avLst/>
          </a:prstGeom>
          <a:noFill/>
        </p:spPr>
        <p:txBody>
          <a:bodyPr wrap="square" rtlCol="0">
            <a:spAutoFit/>
          </a:bodyPr>
          <a:lstStyle/>
          <a:p>
            <a:r>
              <a:rPr lang="en-US" altLang="zh-CN" dirty="0">
                <a:solidFill>
                  <a:srgbClr val="C00000"/>
                </a:solidFill>
                <a:latin typeface="Garamond" panose="02020404030301010803" pitchFamily="18" charset="0"/>
              </a:rPr>
              <a:t>3-month lagged</a:t>
            </a:r>
            <a:endParaRPr lang="zh-CN" altLang="en-US" dirty="0">
              <a:solidFill>
                <a:srgbClr val="C00000"/>
              </a:solidFill>
              <a:latin typeface="Garamond" panose="02020404030301010803" pitchFamily="18" charset="0"/>
            </a:endParaRPr>
          </a:p>
        </p:txBody>
      </p:sp>
      <p:sp>
        <p:nvSpPr>
          <p:cNvPr id="3" name="Date Placeholder 2">
            <a:extLst>
              <a:ext uri="{FF2B5EF4-FFF2-40B4-BE49-F238E27FC236}">
                <a16:creationId xmlns:a16="http://schemas.microsoft.com/office/drawing/2014/main" id="{C2A5E30E-3BD0-6FE6-4B53-EBAF7A62CC96}"/>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3F5C264D-FFAB-1C5D-851A-AB28FA7612E4}"/>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5758810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latin typeface="Times New Roman" panose="02020603050405020304" pitchFamily="18" charset="0"/>
              </a:rPr>
              <a:t>Empirical Analysis--Table 6A--3 Months</a:t>
            </a:r>
          </a:p>
        </p:txBody>
      </p:sp>
      <p:sp>
        <p:nvSpPr>
          <p:cNvPr id="4" name="Slide Number Placeholder 3"/>
          <p:cNvSpPr>
            <a:spLocks noGrp="1"/>
          </p:cNvSpPr>
          <p:nvPr>
            <p:ph type="sldNum" sz="quarter" idx="12"/>
          </p:nvPr>
        </p:nvSpPr>
        <p:spPr/>
        <p:txBody>
          <a:bodyPr/>
          <a:lstStyle/>
          <a:p>
            <a:fld id="{1F6354D3-FB4D-4B2D-BDEC-EA7050F21127}" type="slidenum">
              <a:rPr lang="en-US" smtClean="0"/>
              <a:t>41</a:t>
            </a:fld>
            <a:endParaRPr lang="en-US" dirty="0"/>
          </a:p>
        </p:txBody>
      </p:sp>
      <p:pic>
        <p:nvPicPr>
          <p:cNvPr id="6" name="内容占位符 5"/>
          <p:cNvPicPr>
            <a:picLocks noGrp="1" noChangeAspect="1"/>
          </p:cNvPicPr>
          <p:nvPr>
            <p:ph idx="1"/>
          </p:nvPr>
        </p:nvPicPr>
        <p:blipFill>
          <a:blip r:embed="rId3"/>
          <a:stretch>
            <a:fillRect/>
          </a:stretch>
        </p:blipFill>
        <p:spPr>
          <a:xfrm>
            <a:off x="457200" y="1891749"/>
            <a:ext cx="8305800" cy="4131776"/>
          </a:xfrm>
          <a:prstGeom prst="rect">
            <a:avLst/>
          </a:prstGeom>
        </p:spPr>
      </p:pic>
      <p:sp>
        <p:nvSpPr>
          <p:cNvPr id="7" name="文本框 6"/>
          <p:cNvSpPr txBox="1"/>
          <p:nvPr/>
        </p:nvSpPr>
        <p:spPr>
          <a:xfrm>
            <a:off x="152400" y="2133600"/>
            <a:ext cx="1600200" cy="369332"/>
          </a:xfrm>
          <a:prstGeom prst="rect">
            <a:avLst/>
          </a:prstGeom>
          <a:noFill/>
        </p:spPr>
        <p:txBody>
          <a:bodyPr wrap="square" rtlCol="0">
            <a:spAutoFit/>
          </a:bodyPr>
          <a:lstStyle/>
          <a:p>
            <a:r>
              <a:rPr lang="en-US" altLang="zh-CN" dirty="0">
                <a:solidFill>
                  <a:srgbClr val="C00000"/>
                </a:solidFill>
                <a:latin typeface="Garamond" panose="02020404030301010803" pitchFamily="18" charset="0"/>
              </a:rPr>
              <a:t>3-month lagged</a:t>
            </a:r>
            <a:endParaRPr lang="zh-CN" altLang="en-US" dirty="0">
              <a:solidFill>
                <a:srgbClr val="C00000"/>
              </a:solidFill>
              <a:latin typeface="Garamond" panose="02020404030301010803" pitchFamily="18" charset="0"/>
            </a:endParaRPr>
          </a:p>
        </p:txBody>
      </p:sp>
      <p:sp>
        <p:nvSpPr>
          <p:cNvPr id="3" name="Date Placeholder 2">
            <a:extLst>
              <a:ext uri="{FF2B5EF4-FFF2-40B4-BE49-F238E27FC236}">
                <a16:creationId xmlns:a16="http://schemas.microsoft.com/office/drawing/2014/main" id="{7647A8DD-856B-CE10-0D63-7ED329EE00E6}"/>
              </a:ext>
            </a:extLst>
          </p:cNvPr>
          <p:cNvSpPr>
            <a:spLocks noGrp="1"/>
          </p:cNvSpPr>
          <p:nvPr>
            <p:ph type="dt" sz="half" idx="10"/>
          </p:nvPr>
        </p:nvSpPr>
        <p:spPr/>
        <p:txBody>
          <a:bodyPr/>
          <a:lstStyle/>
          <a:p>
            <a:r>
              <a:rPr lang="en-US"/>
              <a:t>13 August 2024</a:t>
            </a:r>
            <a:endParaRPr lang="en-US" dirty="0"/>
          </a:p>
        </p:txBody>
      </p:sp>
      <p:sp>
        <p:nvSpPr>
          <p:cNvPr id="5" name="Footer Placeholder 4">
            <a:extLst>
              <a:ext uri="{FF2B5EF4-FFF2-40B4-BE49-F238E27FC236}">
                <a16:creationId xmlns:a16="http://schemas.microsoft.com/office/drawing/2014/main" id="{DF354ACB-BF38-D1A4-EBDF-B99CD345F3FF}"/>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19002071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Content Placeholder 2"/>
          <p:cNvSpPr>
            <a:spLocks noGrp="1"/>
          </p:cNvSpPr>
          <p:nvPr>
            <p:ph idx="1"/>
          </p:nvPr>
        </p:nvSpPr>
        <p:spPr>
          <a:xfrm>
            <a:off x="457200" y="1381760"/>
            <a:ext cx="8305800" cy="5066030"/>
          </a:xfrm>
        </p:spPr>
        <p:txBody>
          <a:bodyPr>
            <a:noAutofit/>
          </a:bodyPr>
          <a:lstStyle/>
          <a:p>
            <a:pPr>
              <a:spcBef>
                <a:spcPts val="600"/>
              </a:spcBef>
            </a:pPr>
            <a:r>
              <a:rPr lang="en-US" altLang="zh-CN" dirty="0">
                <a:solidFill>
                  <a:schemeClr val="accent1">
                    <a:lumMod val="50000"/>
                  </a:schemeClr>
                </a:solidFill>
              </a:rPr>
              <a:t>The performance of skewness prediction models in the commodity futures market is </a:t>
            </a:r>
            <a:r>
              <a:rPr lang="en-US" altLang="zh-CN" b="1" dirty="0">
                <a:solidFill>
                  <a:schemeClr val="accent1">
                    <a:lumMod val="50000"/>
                  </a:schemeClr>
                </a:solidFill>
              </a:rPr>
              <a:t>much more successful</a:t>
            </a:r>
            <a:r>
              <a:rPr lang="en-US" altLang="zh-CN" dirty="0">
                <a:solidFill>
                  <a:schemeClr val="accent1">
                    <a:lumMod val="50000"/>
                  </a:schemeClr>
                </a:solidFill>
              </a:rPr>
              <a:t>  than those in the U.S. equity market.</a:t>
            </a:r>
          </a:p>
          <a:p>
            <a:pPr>
              <a:spcBef>
                <a:spcPts val="600"/>
              </a:spcBef>
            </a:pPr>
            <a:r>
              <a:rPr lang="en-US" dirty="0">
                <a:solidFill>
                  <a:schemeClr val="accent1">
                    <a:lumMod val="50000"/>
                  </a:schemeClr>
                </a:solidFill>
              </a:rPr>
              <a:t>We also use </a:t>
            </a:r>
            <a:r>
              <a:rPr lang="en-US" b="1" dirty="0">
                <a:solidFill>
                  <a:schemeClr val="accent1">
                    <a:lumMod val="50000"/>
                  </a:schemeClr>
                </a:solidFill>
              </a:rPr>
              <a:t>a forecast combination approach </a:t>
            </a:r>
            <a:r>
              <a:rPr lang="en-US" dirty="0">
                <a:solidFill>
                  <a:schemeClr val="accent1">
                    <a:lumMod val="50000"/>
                  </a:schemeClr>
                </a:solidFill>
              </a:rPr>
              <a:t>to construct ex-ante measures of skewness. </a:t>
            </a:r>
          </a:p>
          <a:p>
            <a:pPr>
              <a:spcBef>
                <a:spcPts val="600"/>
              </a:spcBef>
            </a:pPr>
            <a:r>
              <a:rPr lang="en-US" dirty="0">
                <a:solidFill>
                  <a:schemeClr val="accent1">
                    <a:lumMod val="50000"/>
                  </a:schemeClr>
                </a:solidFill>
              </a:rPr>
              <a:t>Consistent with the prediction of theoretical work on skewness risk and asset returns, we find a </a:t>
            </a:r>
            <a:r>
              <a:rPr lang="en-US" b="1" dirty="0">
                <a:solidFill>
                  <a:schemeClr val="accent1">
                    <a:lumMod val="50000"/>
                  </a:schemeClr>
                </a:solidFill>
              </a:rPr>
              <a:t>strong negative relationship </a:t>
            </a:r>
            <a:r>
              <a:rPr lang="en-US" dirty="0">
                <a:solidFill>
                  <a:schemeClr val="accent1">
                    <a:lumMod val="50000"/>
                  </a:schemeClr>
                </a:solidFill>
              </a:rPr>
              <a:t>between expected skewness and commodity futures contract returns </a:t>
            </a:r>
          </a:p>
        </p:txBody>
      </p:sp>
      <p:sp>
        <p:nvSpPr>
          <p:cNvPr id="4" name="Slide Number Placeholder 3"/>
          <p:cNvSpPr>
            <a:spLocks noGrp="1"/>
          </p:cNvSpPr>
          <p:nvPr>
            <p:ph type="sldNum" sz="quarter" idx="12"/>
          </p:nvPr>
        </p:nvSpPr>
        <p:spPr/>
        <p:txBody>
          <a:bodyPr/>
          <a:lstStyle/>
          <a:p>
            <a:fld id="{1F6354D3-FB4D-4B2D-BDEC-EA7050F21127}" type="slidenum">
              <a:rPr lang="en-US" smtClean="0"/>
              <a:t>42</a:t>
            </a:fld>
            <a:endParaRPr lang="en-US" dirty="0"/>
          </a:p>
        </p:txBody>
      </p:sp>
      <p:sp>
        <p:nvSpPr>
          <p:cNvPr id="5" name="Date Placeholder 4">
            <a:extLst>
              <a:ext uri="{FF2B5EF4-FFF2-40B4-BE49-F238E27FC236}">
                <a16:creationId xmlns:a16="http://schemas.microsoft.com/office/drawing/2014/main" id="{B1B5417A-BBEF-9686-C608-F3F58438D95A}"/>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CDE2B9CC-DC7B-BAB7-CEB3-A781D8F255A1}"/>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696728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868362"/>
          </a:xfrm>
        </p:spPr>
        <p:txBody>
          <a:bodyPr>
            <a:normAutofit fontScale="90000"/>
          </a:bodyPr>
          <a:lstStyle/>
          <a:p>
            <a:r>
              <a:rPr lang="en-US" sz="4400" dirty="0"/>
              <a:t>Motivation:  Skewness and Asset Pricing</a:t>
            </a:r>
          </a:p>
        </p:txBody>
      </p:sp>
      <p:sp>
        <p:nvSpPr>
          <p:cNvPr id="3" name="Content Placeholder 2"/>
          <p:cNvSpPr>
            <a:spLocks noGrp="1"/>
          </p:cNvSpPr>
          <p:nvPr>
            <p:ph idx="1"/>
          </p:nvPr>
        </p:nvSpPr>
        <p:spPr>
          <a:xfrm>
            <a:off x="457200" y="1371600"/>
            <a:ext cx="8305800" cy="5029200"/>
          </a:xfrm>
        </p:spPr>
        <p:txBody>
          <a:bodyPr>
            <a:normAutofit/>
          </a:bodyPr>
          <a:lstStyle/>
          <a:p>
            <a:pPr>
              <a:spcBef>
                <a:spcPts val="600"/>
              </a:spcBef>
            </a:pPr>
            <a:r>
              <a:rPr lang="en-US" dirty="0">
                <a:solidFill>
                  <a:schemeClr val="accent1">
                    <a:lumMod val="50000"/>
                  </a:schemeClr>
                </a:solidFill>
              </a:rPr>
              <a:t>Harvey and Siddique [JF 2000] argue that investors should be compensated for bearing systematic skewness risk and advance an asset pricing model with </a:t>
            </a:r>
            <a:r>
              <a:rPr lang="en-US" i="1" dirty="0">
                <a:solidFill>
                  <a:schemeClr val="accent1">
                    <a:lumMod val="50000"/>
                  </a:schemeClr>
                </a:solidFill>
              </a:rPr>
              <a:t>conditional skewness </a:t>
            </a:r>
            <a:r>
              <a:rPr lang="en-US" dirty="0">
                <a:solidFill>
                  <a:schemeClr val="accent1">
                    <a:lumMod val="50000"/>
                  </a:schemeClr>
                </a:solidFill>
              </a:rPr>
              <a:t>as a risk factor. </a:t>
            </a:r>
          </a:p>
          <a:p>
            <a:pPr>
              <a:spcBef>
                <a:spcPts val="600"/>
              </a:spcBef>
            </a:pPr>
            <a:r>
              <a:rPr lang="en-US" dirty="0">
                <a:solidFill>
                  <a:schemeClr val="accent1">
                    <a:lumMod val="50000"/>
                  </a:schemeClr>
                </a:solidFill>
              </a:rPr>
              <a:t>They report: “</a:t>
            </a:r>
            <a:r>
              <a:rPr lang="en-US" dirty="0"/>
              <a:t>Systematic skewness is economically important and commands a risk premium, on average, of 3.60 percent per year.</a:t>
            </a:r>
            <a:r>
              <a:rPr lang="en-US" dirty="0">
                <a:solidFill>
                  <a:schemeClr val="accent1">
                    <a:lumMod val="50000"/>
                  </a:schemeClr>
                </a:solidFill>
              </a:rPr>
              <a:t>”</a:t>
            </a:r>
          </a:p>
          <a:p>
            <a:pPr>
              <a:spcBef>
                <a:spcPts val="600"/>
              </a:spcBef>
            </a:pPr>
            <a:endParaRPr lang="en-US"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1F6354D3-FB4D-4B2D-BDEC-EA7050F21127}" type="slidenum">
              <a:rPr lang="en-US" smtClean="0"/>
              <a:t>5</a:t>
            </a:fld>
            <a:endParaRPr lang="en-US" dirty="0"/>
          </a:p>
        </p:txBody>
      </p:sp>
      <p:sp>
        <p:nvSpPr>
          <p:cNvPr id="5" name="Date Placeholder 4">
            <a:extLst>
              <a:ext uri="{FF2B5EF4-FFF2-40B4-BE49-F238E27FC236}">
                <a16:creationId xmlns:a16="http://schemas.microsoft.com/office/drawing/2014/main" id="{9A695685-492D-0A3A-9B5E-86517C48866D}"/>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9136A9EE-FADD-4083-F341-80C77E24CBE4}"/>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202567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Motivation: Skewness in Equity Markets</a:t>
            </a:r>
          </a:p>
        </p:txBody>
      </p:sp>
      <p:sp>
        <p:nvSpPr>
          <p:cNvPr id="3" name="Content Placeholder 2"/>
          <p:cNvSpPr>
            <a:spLocks noGrp="1"/>
          </p:cNvSpPr>
          <p:nvPr>
            <p:ph idx="1"/>
          </p:nvPr>
        </p:nvSpPr>
        <p:spPr>
          <a:xfrm>
            <a:off x="457200" y="1381760"/>
            <a:ext cx="8305800" cy="5066030"/>
          </a:xfrm>
        </p:spPr>
        <p:txBody>
          <a:bodyPr>
            <a:normAutofit fontScale="25000" lnSpcReduction="20000"/>
          </a:bodyPr>
          <a:lstStyle/>
          <a:p>
            <a:pPr>
              <a:spcBef>
                <a:spcPts val="600"/>
              </a:spcBef>
            </a:pPr>
            <a:r>
              <a:rPr lang="en-US" sz="12800" dirty="0">
                <a:solidFill>
                  <a:schemeClr val="accent1">
                    <a:lumMod val="50000"/>
                  </a:schemeClr>
                </a:solidFill>
              </a:rPr>
              <a:t>Empirical evidence on skewness is mixed and comes mainly from the </a:t>
            </a:r>
            <a:r>
              <a:rPr lang="en-US" sz="12800" b="1" dirty="0">
                <a:solidFill>
                  <a:schemeClr val="accent1">
                    <a:lumMod val="50000"/>
                  </a:schemeClr>
                </a:solidFill>
              </a:rPr>
              <a:t>equity market</a:t>
            </a:r>
            <a:r>
              <a:rPr lang="en-US" sz="12800" dirty="0">
                <a:solidFill>
                  <a:schemeClr val="accent1">
                    <a:lumMod val="50000"/>
                  </a:schemeClr>
                </a:solidFill>
              </a:rPr>
              <a:t>.</a:t>
            </a:r>
          </a:p>
          <a:p>
            <a:pPr>
              <a:spcBef>
                <a:spcPts val="600"/>
              </a:spcBef>
            </a:pPr>
            <a:r>
              <a:rPr lang="en-US" sz="12800" dirty="0">
                <a:solidFill>
                  <a:schemeClr val="accent1">
                    <a:lumMod val="50000"/>
                  </a:schemeClr>
                </a:solidFill>
              </a:rPr>
              <a:t>Boyer, Mitton, and </a:t>
            </a:r>
            <a:r>
              <a:rPr lang="en-US" sz="12800" dirty="0" err="1">
                <a:solidFill>
                  <a:schemeClr val="accent1">
                    <a:lumMod val="50000"/>
                  </a:schemeClr>
                </a:solidFill>
              </a:rPr>
              <a:t>Vorkink</a:t>
            </a:r>
            <a:r>
              <a:rPr lang="en-US" sz="12800" dirty="0">
                <a:solidFill>
                  <a:schemeClr val="accent1">
                    <a:lumMod val="50000"/>
                  </a:schemeClr>
                </a:solidFill>
              </a:rPr>
              <a:t>, [2010] report “expected idiosyncratic skewness and expected returns are negatively correlated” </a:t>
            </a:r>
          </a:p>
          <a:p>
            <a:pPr>
              <a:spcBef>
                <a:spcPts val="600"/>
              </a:spcBef>
            </a:pPr>
            <a:r>
              <a:rPr lang="en-US" sz="12800" dirty="0">
                <a:solidFill>
                  <a:schemeClr val="accent1">
                    <a:lumMod val="50000"/>
                  </a:schemeClr>
                </a:solidFill>
              </a:rPr>
              <a:t>Bali et al., [2011] report evidence of “</a:t>
            </a:r>
            <a:r>
              <a:rPr lang="en-US" sz="12800" b="0" i="0" dirty="0">
                <a:solidFill>
                  <a:srgbClr val="1F1F1F"/>
                </a:solidFill>
                <a:effectLst/>
              </a:rPr>
              <a:t>a negative and significant relation between the maximum daily return over the past one month (MAX) and expected stock returns.”  They argue their results are not consistent with </a:t>
            </a:r>
            <a:r>
              <a:rPr lang="en-US" sz="12800" dirty="0">
                <a:solidFill>
                  <a:srgbClr val="1F1F1F"/>
                </a:solidFill>
              </a:rPr>
              <a:t>expected skewness or co-skewness.</a:t>
            </a:r>
            <a:endParaRPr lang="en-US" sz="9600" dirty="0">
              <a:solidFill>
                <a:schemeClr val="accent1">
                  <a:lumMod val="50000"/>
                </a:schemeClr>
              </a:solidFill>
            </a:endParaRPr>
          </a:p>
        </p:txBody>
      </p:sp>
      <p:sp>
        <p:nvSpPr>
          <p:cNvPr id="4" name="Slide Number Placeholder 3"/>
          <p:cNvSpPr>
            <a:spLocks noGrp="1"/>
          </p:cNvSpPr>
          <p:nvPr>
            <p:ph type="sldNum" sz="quarter" idx="12"/>
          </p:nvPr>
        </p:nvSpPr>
        <p:spPr/>
        <p:txBody>
          <a:bodyPr/>
          <a:lstStyle/>
          <a:p>
            <a:fld id="{1F6354D3-FB4D-4B2D-BDEC-EA7050F21127}" type="slidenum">
              <a:rPr lang="en-US" smtClean="0"/>
              <a:t>6</a:t>
            </a:fld>
            <a:endParaRPr lang="en-US" dirty="0"/>
          </a:p>
        </p:txBody>
      </p:sp>
      <p:sp>
        <p:nvSpPr>
          <p:cNvPr id="5" name="Date Placeholder 4">
            <a:extLst>
              <a:ext uri="{FF2B5EF4-FFF2-40B4-BE49-F238E27FC236}">
                <a16:creationId xmlns:a16="http://schemas.microsoft.com/office/drawing/2014/main" id="{DB9333AA-6E84-D526-C651-98091298CE5C}"/>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580A3553-3350-445F-D95E-147E6FB36626}"/>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2141329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868362"/>
          </a:xfrm>
        </p:spPr>
        <p:txBody>
          <a:bodyPr>
            <a:normAutofit/>
          </a:bodyPr>
          <a:lstStyle/>
          <a:p>
            <a:r>
              <a:rPr lang="en-US" sz="4400" dirty="0"/>
              <a:t>Motivation: Commodity Markets</a:t>
            </a:r>
          </a:p>
        </p:txBody>
      </p:sp>
      <p:sp>
        <p:nvSpPr>
          <p:cNvPr id="3" name="Content Placeholder 2"/>
          <p:cNvSpPr>
            <a:spLocks noGrp="1"/>
          </p:cNvSpPr>
          <p:nvPr>
            <p:ph idx="1"/>
          </p:nvPr>
        </p:nvSpPr>
        <p:spPr>
          <a:xfrm>
            <a:off x="457200" y="1371600"/>
            <a:ext cx="8305800" cy="5029200"/>
          </a:xfrm>
        </p:spPr>
        <p:txBody>
          <a:bodyPr>
            <a:normAutofit/>
          </a:bodyPr>
          <a:lstStyle/>
          <a:p>
            <a:pPr>
              <a:spcBef>
                <a:spcPts val="600"/>
              </a:spcBef>
            </a:pPr>
            <a:r>
              <a:rPr lang="en-US" sz="3200" dirty="0">
                <a:solidFill>
                  <a:schemeClr val="accent1">
                    <a:lumMod val="50000"/>
                  </a:schemeClr>
                </a:solidFill>
              </a:rPr>
              <a:t>One of the implications of </a:t>
            </a:r>
            <a:r>
              <a:rPr lang="en-US" sz="3200" dirty="0" err="1">
                <a:solidFill>
                  <a:schemeClr val="accent1">
                    <a:lumMod val="50000"/>
                  </a:schemeClr>
                </a:solidFill>
              </a:rPr>
              <a:t>Barberis</a:t>
            </a:r>
            <a:r>
              <a:rPr lang="en-US" sz="3200" dirty="0">
                <a:solidFill>
                  <a:schemeClr val="accent1">
                    <a:lumMod val="50000"/>
                  </a:schemeClr>
                </a:solidFill>
              </a:rPr>
              <a:t> and Huang [AER 2008] is that </a:t>
            </a:r>
            <a:r>
              <a:rPr lang="en-US" sz="3200" b="1" dirty="0">
                <a:solidFill>
                  <a:schemeClr val="accent1">
                    <a:lumMod val="50000"/>
                  </a:schemeClr>
                </a:solidFill>
              </a:rPr>
              <a:t>expected skewness </a:t>
            </a:r>
            <a:r>
              <a:rPr lang="en-US" sz="3200" dirty="0">
                <a:solidFill>
                  <a:schemeClr val="accent1">
                    <a:lumMod val="50000"/>
                  </a:schemeClr>
                </a:solidFill>
              </a:rPr>
              <a:t>has pricing power in financial markets.  What is the evidence in the commodity markets?</a:t>
            </a:r>
          </a:p>
          <a:p>
            <a:pPr>
              <a:spcBef>
                <a:spcPts val="600"/>
              </a:spcBef>
            </a:pPr>
            <a:r>
              <a:rPr lang="en-US" dirty="0">
                <a:solidFill>
                  <a:schemeClr val="accent1">
                    <a:lumMod val="50000"/>
                  </a:schemeClr>
                </a:solidFill>
              </a:rPr>
              <a:t>There is growing evidence that commodity investment strategies based on </a:t>
            </a:r>
            <a:r>
              <a:rPr lang="en-US" b="1" dirty="0">
                <a:solidFill>
                  <a:schemeClr val="accent1">
                    <a:lumMod val="50000"/>
                  </a:schemeClr>
                </a:solidFill>
              </a:rPr>
              <a:t>commodity futures characteristics</a:t>
            </a:r>
            <a:r>
              <a:rPr lang="en-US" dirty="0">
                <a:solidFill>
                  <a:schemeClr val="accent1">
                    <a:lumMod val="50000"/>
                  </a:schemeClr>
                </a:solidFill>
              </a:rPr>
              <a:t> and </a:t>
            </a:r>
            <a:r>
              <a:rPr lang="en-US" b="1" dirty="0">
                <a:solidFill>
                  <a:schemeClr val="accent1">
                    <a:lumMod val="50000"/>
                  </a:schemeClr>
                </a:solidFill>
              </a:rPr>
              <a:t>contract specific characteristics</a:t>
            </a:r>
            <a:r>
              <a:rPr lang="en-US" dirty="0">
                <a:solidFill>
                  <a:schemeClr val="accent1">
                    <a:lumMod val="50000"/>
                  </a:schemeClr>
                </a:solidFill>
              </a:rPr>
              <a:t>, generate highly significant long-short hedge portfolio returns.</a:t>
            </a:r>
          </a:p>
        </p:txBody>
      </p:sp>
      <p:sp>
        <p:nvSpPr>
          <p:cNvPr id="4" name="Slide Number Placeholder 3"/>
          <p:cNvSpPr>
            <a:spLocks noGrp="1"/>
          </p:cNvSpPr>
          <p:nvPr>
            <p:ph type="sldNum" sz="quarter" idx="12"/>
          </p:nvPr>
        </p:nvSpPr>
        <p:spPr/>
        <p:txBody>
          <a:bodyPr/>
          <a:lstStyle/>
          <a:p>
            <a:fld id="{1F6354D3-FB4D-4B2D-BDEC-EA7050F21127}" type="slidenum">
              <a:rPr lang="en-US" smtClean="0"/>
              <a:t>7</a:t>
            </a:fld>
            <a:endParaRPr lang="en-US" dirty="0"/>
          </a:p>
        </p:txBody>
      </p:sp>
      <p:sp>
        <p:nvSpPr>
          <p:cNvPr id="5" name="Date Placeholder 4">
            <a:extLst>
              <a:ext uri="{FF2B5EF4-FFF2-40B4-BE49-F238E27FC236}">
                <a16:creationId xmlns:a16="http://schemas.microsoft.com/office/drawing/2014/main" id="{9A695685-492D-0A3A-9B5E-86517C48866D}"/>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9136A9EE-FADD-4083-F341-80C77E24CBE4}"/>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2700291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868362"/>
          </a:xfrm>
        </p:spPr>
        <p:txBody>
          <a:bodyPr>
            <a:normAutofit/>
          </a:bodyPr>
          <a:lstStyle/>
          <a:p>
            <a:r>
              <a:rPr lang="en-US" dirty="0">
                <a:latin typeface="Times New Roman" panose="02020603050405020304" pitchFamily="18" charset="0"/>
              </a:rPr>
              <a:t>Motivation: Commodity Markets</a:t>
            </a:r>
          </a:p>
        </p:txBody>
      </p:sp>
      <p:sp>
        <p:nvSpPr>
          <p:cNvPr id="3" name="Content Placeholder 2"/>
          <p:cNvSpPr>
            <a:spLocks noGrp="1"/>
          </p:cNvSpPr>
          <p:nvPr>
            <p:ph idx="1"/>
          </p:nvPr>
        </p:nvSpPr>
        <p:spPr>
          <a:xfrm>
            <a:off x="457200" y="1371600"/>
            <a:ext cx="8305800" cy="5029200"/>
          </a:xfrm>
        </p:spPr>
        <p:txBody>
          <a:bodyPr>
            <a:normAutofit lnSpcReduction="10000"/>
          </a:bodyPr>
          <a:lstStyle/>
          <a:p>
            <a:pPr>
              <a:spcBef>
                <a:spcPts val="600"/>
              </a:spcBef>
            </a:pPr>
            <a:r>
              <a:rPr lang="en-US" dirty="0">
                <a:solidFill>
                  <a:schemeClr val="accent1">
                    <a:lumMod val="50000"/>
                  </a:schemeClr>
                </a:solidFill>
              </a:rPr>
              <a:t>Some of the sources of highly significant long-short hedge portfolio returns are:</a:t>
            </a:r>
          </a:p>
          <a:p>
            <a:pPr lvl="1">
              <a:spcAft>
                <a:spcPts val="0"/>
              </a:spcAft>
            </a:pPr>
            <a:r>
              <a:rPr lang="en-US" dirty="0">
                <a:solidFill>
                  <a:schemeClr val="accent1">
                    <a:lumMod val="50000"/>
                  </a:schemeClr>
                </a:solidFill>
              </a:rPr>
              <a:t>Momentum, contrarian return, idiosyncratic volatility, and skewness…</a:t>
            </a:r>
          </a:p>
          <a:p>
            <a:pPr lvl="1">
              <a:spcAft>
                <a:spcPts val="0"/>
              </a:spcAft>
            </a:pPr>
            <a:r>
              <a:rPr lang="en-US" dirty="0">
                <a:solidFill>
                  <a:schemeClr val="accent1">
                    <a:lumMod val="50000"/>
                  </a:schemeClr>
                </a:solidFill>
              </a:rPr>
              <a:t>Basis, basis momentum, and hedging pressure…</a:t>
            </a:r>
          </a:p>
          <a:p>
            <a:pPr lvl="1">
              <a:spcAft>
                <a:spcPts val="0"/>
              </a:spcAft>
            </a:pPr>
            <a:r>
              <a:rPr lang="en-US" dirty="0" err="1">
                <a:solidFill>
                  <a:schemeClr val="accent1">
                    <a:lumMod val="50000"/>
                  </a:schemeClr>
                </a:solidFill>
              </a:rPr>
              <a:t>Miffre</a:t>
            </a:r>
            <a:r>
              <a:rPr lang="en-US" dirty="0">
                <a:solidFill>
                  <a:schemeClr val="accent1">
                    <a:lumMod val="50000"/>
                  </a:schemeClr>
                </a:solidFill>
              </a:rPr>
              <a:t> and Rallis (2007), Bianchi et al. (2015), </a:t>
            </a:r>
            <a:r>
              <a:rPr lang="en-US" dirty="0" err="1">
                <a:solidFill>
                  <a:schemeClr val="accent1">
                    <a:lumMod val="50000"/>
                  </a:schemeClr>
                </a:solidFill>
              </a:rPr>
              <a:t>Asness</a:t>
            </a:r>
            <a:r>
              <a:rPr lang="en-US" dirty="0">
                <a:solidFill>
                  <a:schemeClr val="accent1">
                    <a:lumMod val="50000"/>
                  </a:schemeClr>
                </a:solidFill>
              </a:rPr>
              <a:t> et al. (2013), </a:t>
            </a:r>
            <a:r>
              <a:rPr lang="en-US" dirty="0" err="1">
                <a:solidFill>
                  <a:schemeClr val="accent1">
                    <a:lumMod val="50000"/>
                  </a:schemeClr>
                </a:solidFill>
              </a:rPr>
              <a:t>Szymanowska</a:t>
            </a:r>
            <a:r>
              <a:rPr lang="en-US" dirty="0">
                <a:solidFill>
                  <a:schemeClr val="accent1">
                    <a:lumMod val="50000"/>
                  </a:schemeClr>
                </a:solidFill>
              </a:rPr>
              <a:t> et al. (2014), Fuertes et al. (2015), Fernandez-Perez et al. (2018), and </a:t>
            </a:r>
            <a:r>
              <a:rPr lang="en-US" dirty="0" err="1">
                <a:solidFill>
                  <a:schemeClr val="accent1">
                    <a:lumMod val="50000"/>
                  </a:schemeClr>
                </a:solidFill>
              </a:rPr>
              <a:t>Bakshi</a:t>
            </a:r>
            <a:r>
              <a:rPr lang="en-US" dirty="0">
                <a:solidFill>
                  <a:schemeClr val="accent1">
                    <a:lumMod val="50000"/>
                  </a:schemeClr>
                </a:solidFill>
              </a:rPr>
              <a:t> et al. (2019); </a:t>
            </a:r>
          </a:p>
          <a:p>
            <a:pPr lvl="1">
              <a:spcAft>
                <a:spcPts val="0"/>
              </a:spcAft>
            </a:pPr>
            <a:r>
              <a:rPr lang="da-DK" dirty="0">
                <a:solidFill>
                  <a:schemeClr val="accent1">
                    <a:lumMod val="50000"/>
                  </a:schemeClr>
                </a:solidFill>
              </a:rPr>
              <a:t>Gorton et al. (2013), Yang (2013), Basu and Miffre (2013), Dewally et al. (2013), Boon and Prado (2019), De Noon et al. (2000)</a:t>
            </a:r>
            <a:r>
              <a:rPr lang="en-US" dirty="0">
                <a:solidFill>
                  <a:schemeClr val="accent1">
                    <a:lumMod val="50000"/>
                  </a:schemeClr>
                </a:solidFill>
              </a:rPr>
              <a:t>. </a:t>
            </a:r>
          </a:p>
        </p:txBody>
      </p:sp>
      <p:sp>
        <p:nvSpPr>
          <p:cNvPr id="4" name="Slide Number Placeholder 3"/>
          <p:cNvSpPr>
            <a:spLocks noGrp="1"/>
          </p:cNvSpPr>
          <p:nvPr>
            <p:ph type="sldNum" sz="quarter" idx="12"/>
          </p:nvPr>
        </p:nvSpPr>
        <p:spPr/>
        <p:txBody>
          <a:bodyPr/>
          <a:lstStyle/>
          <a:p>
            <a:fld id="{1F6354D3-FB4D-4B2D-BDEC-EA7050F21127}" type="slidenum">
              <a:rPr lang="en-US" smtClean="0"/>
              <a:t>8</a:t>
            </a:fld>
            <a:endParaRPr lang="en-US" dirty="0"/>
          </a:p>
        </p:txBody>
      </p:sp>
      <p:sp>
        <p:nvSpPr>
          <p:cNvPr id="5" name="Date Placeholder 4">
            <a:extLst>
              <a:ext uri="{FF2B5EF4-FFF2-40B4-BE49-F238E27FC236}">
                <a16:creationId xmlns:a16="http://schemas.microsoft.com/office/drawing/2014/main" id="{9A695685-492D-0A3A-9B5E-86517C48866D}"/>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9136A9EE-FADD-4083-F341-80C77E24CBE4}"/>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1973017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 Commodity Markets</a:t>
            </a:r>
          </a:p>
        </p:txBody>
      </p:sp>
      <p:sp>
        <p:nvSpPr>
          <p:cNvPr id="3" name="Content Placeholder 2"/>
          <p:cNvSpPr>
            <a:spLocks noGrp="1"/>
          </p:cNvSpPr>
          <p:nvPr>
            <p:ph idx="1"/>
          </p:nvPr>
        </p:nvSpPr>
        <p:spPr>
          <a:xfrm>
            <a:off x="457200" y="1381760"/>
            <a:ext cx="8305800" cy="5019040"/>
          </a:xfrm>
        </p:spPr>
        <p:txBody>
          <a:bodyPr>
            <a:normAutofit fontScale="47500" lnSpcReduction="20000"/>
          </a:bodyPr>
          <a:lstStyle/>
          <a:p>
            <a:pPr>
              <a:spcBef>
                <a:spcPts val="600"/>
              </a:spcBef>
            </a:pPr>
            <a:r>
              <a:rPr lang="en-US" sz="6700" dirty="0">
                <a:solidFill>
                  <a:schemeClr val="accent1">
                    <a:lumMod val="50000"/>
                  </a:schemeClr>
                </a:solidFill>
              </a:rPr>
              <a:t>Existing literature also suggests that the </a:t>
            </a:r>
            <a:r>
              <a:rPr lang="en-US" sz="6700" b="1" dirty="0">
                <a:solidFill>
                  <a:schemeClr val="accent1">
                    <a:lumMod val="50000"/>
                  </a:schemeClr>
                </a:solidFill>
              </a:rPr>
              <a:t>one-month lagged value of skewness</a:t>
            </a:r>
            <a:r>
              <a:rPr lang="en-US" sz="6700" dirty="0">
                <a:solidFill>
                  <a:schemeClr val="accent1">
                    <a:lumMod val="50000"/>
                  </a:schemeClr>
                </a:solidFill>
              </a:rPr>
              <a:t> in a commodities futures contract turns out to be one of the most important characteristics that can reliably predict commodity futures returns (Fernandez-Perez et al., [2018]).</a:t>
            </a:r>
          </a:p>
          <a:p>
            <a:pPr>
              <a:spcBef>
                <a:spcPts val="600"/>
              </a:spcBef>
            </a:pPr>
            <a:r>
              <a:rPr lang="en-US" sz="7200" dirty="0">
                <a:solidFill>
                  <a:schemeClr val="accent1">
                    <a:lumMod val="50000"/>
                  </a:schemeClr>
                </a:solidFill>
              </a:rPr>
              <a:t>There is no empirical evidence relating </a:t>
            </a:r>
            <a:r>
              <a:rPr lang="en-US" sz="7200" b="1" dirty="0">
                <a:solidFill>
                  <a:schemeClr val="accent1">
                    <a:lumMod val="50000"/>
                  </a:schemeClr>
                </a:solidFill>
              </a:rPr>
              <a:t>expected skewness</a:t>
            </a:r>
            <a:r>
              <a:rPr lang="en-US" sz="7200" dirty="0">
                <a:solidFill>
                  <a:schemeClr val="accent1">
                    <a:lumMod val="50000"/>
                  </a:schemeClr>
                </a:solidFill>
              </a:rPr>
              <a:t>, which is ex-ante in nature, to </a:t>
            </a:r>
            <a:r>
              <a:rPr lang="en-US" sz="7200" b="1" dirty="0">
                <a:solidFill>
                  <a:schemeClr val="accent1">
                    <a:lumMod val="50000"/>
                  </a:schemeClr>
                </a:solidFill>
              </a:rPr>
              <a:t>commodity futures</a:t>
            </a:r>
            <a:r>
              <a:rPr lang="en-US" sz="7200" dirty="0">
                <a:solidFill>
                  <a:schemeClr val="accent1">
                    <a:lumMod val="50000"/>
                  </a:schemeClr>
                </a:solidFill>
              </a:rPr>
              <a:t> contract returns</a:t>
            </a:r>
          </a:p>
        </p:txBody>
      </p:sp>
      <p:sp>
        <p:nvSpPr>
          <p:cNvPr id="4" name="Slide Number Placeholder 3"/>
          <p:cNvSpPr>
            <a:spLocks noGrp="1"/>
          </p:cNvSpPr>
          <p:nvPr>
            <p:ph type="sldNum" sz="quarter" idx="12"/>
          </p:nvPr>
        </p:nvSpPr>
        <p:spPr/>
        <p:txBody>
          <a:bodyPr/>
          <a:lstStyle/>
          <a:p>
            <a:fld id="{1F6354D3-FB4D-4B2D-BDEC-EA7050F21127}" type="slidenum">
              <a:rPr lang="en-US" smtClean="0"/>
              <a:t>9</a:t>
            </a:fld>
            <a:endParaRPr lang="en-US" dirty="0"/>
          </a:p>
        </p:txBody>
      </p:sp>
      <p:sp>
        <p:nvSpPr>
          <p:cNvPr id="5" name="Date Placeholder 4">
            <a:extLst>
              <a:ext uri="{FF2B5EF4-FFF2-40B4-BE49-F238E27FC236}">
                <a16:creationId xmlns:a16="http://schemas.microsoft.com/office/drawing/2014/main" id="{DB9333AA-6E84-D526-C651-98091298CE5C}"/>
              </a:ext>
            </a:extLst>
          </p:cNvPr>
          <p:cNvSpPr>
            <a:spLocks noGrp="1"/>
          </p:cNvSpPr>
          <p:nvPr>
            <p:ph type="dt" sz="half" idx="10"/>
          </p:nvPr>
        </p:nvSpPr>
        <p:spPr/>
        <p:txBody>
          <a:bodyPr/>
          <a:lstStyle/>
          <a:p>
            <a:r>
              <a:rPr lang="en-US"/>
              <a:t>13 August 2024</a:t>
            </a:r>
            <a:endParaRPr lang="en-US" dirty="0"/>
          </a:p>
        </p:txBody>
      </p:sp>
      <p:sp>
        <p:nvSpPr>
          <p:cNvPr id="6" name="Footer Placeholder 5">
            <a:extLst>
              <a:ext uri="{FF2B5EF4-FFF2-40B4-BE49-F238E27FC236}">
                <a16:creationId xmlns:a16="http://schemas.microsoft.com/office/drawing/2014/main" id="{580A3553-3350-445F-D95E-147E6FB36626}"/>
              </a:ext>
            </a:extLst>
          </p:cNvPr>
          <p:cNvSpPr>
            <a:spLocks noGrp="1"/>
          </p:cNvSpPr>
          <p:nvPr>
            <p:ph type="ftr" sz="quarter" idx="11"/>
          </p:nvPr>
        </p:nvSpPr>
        <p:spPr/>
        <p:txBody>
          <a:bodyPr/>
          <a:lstStyle/>
          <a:p>
            <a:r>
              <a:rPr lang="en-US"/>
              <a:t>Cai, Frijns, and Webb</a:t>
            </a:r>
          </a:p>
        </p:txBody>
      </p:sp>
    </p:spTree>
    <p:extLst>
      <p:ext uri="{BB962C8B-B14F-4D97-AF65-F5344CB8AC3E}">
        <p14:creationId xmlns:p14="http://schemas.microsoft.com/office/powerpoint/2010/main" val="25077351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BB70FA4164B094189CCAD9471D77BF2" ma:contentTypeVersion="15" ma:contentTypeDescription="Create a new document." ma:contentTypeScope="" ma:versionID="27d5ddb3053115ea8e059215e5ecdc78">
  <xsd:schema xmlns:xsd="http://www.w3.org/2001/XMLSchema" xmlns:xs="http://www.w3.org/2001/XMLSchema" xmlns:p="http://schemas.microsoft.com/office/2006/metadata/properties" xmlns:ns2="86849a72-f196-4b6f-b43c-d8a85dc05068" xmlns:ns3="1faf0e9e-2fad-489b-aab0-9edf4e792400" targetNamespace="http://schemas.microsoft.com/office/2006/metadata/properties" ma:root="true" ma:fieldsID="3e4b64159e29843846e491713e69d78a" ns2:_="" ns3:_="">
    <xsd:import namespace="86849a72-f196-4b6f-b43c-d8a85dc05068"/>
    <xsd:import namespace="1faf0e9e-2fad-489b-aab0-9edf4e79240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849a72-f196-4b6f-b43c-d8a85dc050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7310ada-04f1-49d1-83c9-5a60708465d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faf0e9e-2fad-489b-aab0-9edf4e79240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903546e-53a9-4276-8eec-b97d10665c62}" ma:internalName="TaxCatchAll" ma:showField="CatchAllData" ma:web="1faf0e9e-2fad-489b-aab0-9edf4e79240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6849a72-f196-4b6f-b43c-d8a85dc05068">
      <Terms xmlns="http://schemas.microsoft.com/office/infopath/2007/PartnerControls"/>
    </lcf76f155ced4ddcb4097134ff3c332f>
    <TaxCatchAll xmlns="1faf0e9e-2fad-489b-aab0-9edf4e792400" xsi:nil="true"/>
  </documentManagement>
</p:properties>
</file>

<file path=customXml/itemProps1.xml><?xml version="1.0" encoding="utf-8"?>
<ds:datastoreItem xmlns:ds="http://schemas.openxmlformats.org/officeDocument/2006/customXml" ds:itemID="{B0873F18-301C-4A22-91DD-B19AD90D1116}"/>
</file>

<file path=customXml/itemProps2.xml><?xml version="1.0" encoding="utf-8"?>
<ds:datastoreItem xmlns:ds="http://schemas.openxmlformats.org/officeDocument/2006/customXml" ds:itemID="{2F6E7237-96D7-4AB7-B8B2-361B6837F4D9}"/>
</file>

<file path=customXml/itemProps3.xml><?xml version="1.0" encoding="utf-8"?>
<ds:datastoreItem xmlns:ds="http://schemas.openxmlformats.org/officeDocument/2006/customXml" ds:itemID="{DF54E958-4E2C-4B6B-B949-E9BE18FCC12D}"/>
</file>

<file path=docProps/app.xml><?xml version="1.0" encoding="utf-8"?>
<Properties xmlns="http://schemas.openxmlformats.org/officeDocument/2006/extended-properties" xmlns:vt="http://schemas.openxmlformats.org/officeDocument/2006/docPropsVTypes">
  <TotalTime>39057</TotalTime>
  <Words>3287</Words>
  <Application>Microsoft Macintosh PowerPoint</Application>
  <PresentationFormat>On-screen Show (4:3)</PresentationFormat>
  <Paragraphs>301</Paragraphs>
  <Slides>42</Slides>
  <Notes>30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42</vt:i4>
      </vt:variant>
    </vt:vector>
  </HeadingPairs>
  <TitlesOfParts>
    <vt:vector size="52" baseType="lpstr">
      <vt:lpstr>DengXian</vt:lpstr>
      <vt:lpstr>SimSun</vt:lpstr>
      <vt:lpstr>Aptos</vt:lpstr>
      <vt:lpstr>Arial</vt:lpstr>
      <vt:lpstr>Calibri</vt:lpstr>
      <vt:lpstr>Cambria Math</vt:lpstr>
      <vt:lpstr>Garamond</vt:lpstr>
      <vt:lpstr>Times New Roman</vt:lpstr>
      <vt:lpstr>Office Theme</vt:lpstr>
      <vt:lpstr>Custom Design</vt:lpstr>
      <vt:lpstr>Expected Skewness, Forecast Combinations, and Commodity Futures Returns</vt:lpstr>
      <vt:lpstr>What Does This Paper Do?</vt:lpstr>
      <vt:lpstr>Motivation: Skewness and Behavioral Finance</vt:lpstr>
      <vt:lpstr>Motivation: Skewness and Behavioral Finance</vt:lpstr>
      <vt:lpstr>Motivation:  Skewness and Asset Pricing</vt:lpstr>
      <vt:lpstr>Motivation: Skewness in Equity Markets</vt:lpstr>
      <vt:lpstr>Motivation: Commodity Markets</vt:lpstr>
      <vt:lpstr>Motivation: Commodity Markets</vt:lpstr>
      <vt:lpstr>Motivation: Commodity Markets</vt:lpstr>
      <vt:lpstr>Motivation: Commodity Markets</vt:lpstr>
      <vt:lpstr>Research Questions</vt:lpstr>
      <vt:lpstr>Main Findings</vt:lpstr>
      <vt:lpstr>Main Findings</vt:lpstr>
      <vt:lpstr>Main Findings</vt:lpstr>
      <vt:lpstr>Main Findings</vt:lpstr>
      <vt:lpstr>Main Findings</vt:lpstr>
      <vt:lpstr>Data</vt:lpstr>
      <vt:lpstr>Data</vt:lpstr>
      <vt:lpstr>Empirical Analysis—Table 1</vt:lpstr>
      <vt:lpstr>Table 1: Summary Statistics</vt:lpstr>
      <vt:lpstr>Empirical Analysis</vt:lpstr>
      <vt:lpstr>Empirical Analysis—Table 2A—3 Month</vt:lpstr>
      <vt:lpstr>Table 2A: Panel A with 3 Month Lagged Skewness</vt:lpstr>
      <vt:lpstr>Empirical Analysis—Table 2B—3 Month</vt:lpstr>
      <vt:lpstr>Table 2B: Panel B Excluding Lagged Skewness </vt:lpstr>
      <vt:lpstr>Table 2B-Panel B</vt:lpstr>
      <vt:lpstr>Models of Expected Skewness</vt:lpstr>
      <vt:lpstr>Models of Expected Skewness</vt:lpstr>
      <vt:lpstr>Empirical Analysis—Table 3A</vt:lpstr>
      <vt:lpstr>Empirical Analysis—Table 3B</vt:lpstr>
      <vt:lpstr>Commodity Futures Contract Returns, Ri,t+1, and Various Contract Characteristics </vt:lpstr>
      <vt:lpstr>Empirical Analysis—Table 4</vt:lpstr>
      <vt:lpstr>Expected Skewness and Commodity Futures Contract Returns</vt:lpstr>
      <vt:lpstr>Table 5: Panel A</vt:lpstr>
      <vt:lpstr>Empirical Analysis—Table 5A--3  Months</vt:lpstr>
      <vt:lpstr>Empirical Analysis—Table 5A—3 Months</vt:lpstr>
      <vt:lpstr>Results from Table 5</vt:lpstr>
      <vt:lpstr>Table 6</vt:lpstr>
      <vt:lpstr>Table 6</vt:lpstr>
      <vt:lpstr>Empirical Analysis—Table 6A—3 Months</vt:lpstr>
      <vt:lpstr>Empirical Analysis--Table 6A--3 Months</vt:lpstr>
      <vt:lpstr>Conclusions</vt:lpstr>
    </vt:vector>
  </TitlesOfParts>
  <Company>HKUST-ECE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zxc</dc:title>
  <dc:creator>QIN Yiyi</dc:creator>
  <cp:lastModifiedBy>Webb, Robert I (riw4j)</cp:lastModifiedBy>
  <cp:revision>732</cp:revision>
  <dcterms:created xsi:type="dcterms:W3CDTF">2013-08-02T14:46:40Z</dcterms:created>
  <dcterms:modified xsi:type="dcterms:W3CDTF">2024-08-05T15:19:05Z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0x010100DBB70FA4164B094189CCAD9471D77BF2</vt:lpwstr>
  </property>
</Properties>
</file>