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616" r:id="rId3"/>
    <p:sldId id="639" r:id="rId4"/>
    <p:sldId id="647" r:id="rId5"/>
    <p:sldId id="648" r:id="rId6"/>
    <p:sldId id="651" r:id="rId7"/>
    <p:sldId id="654" r:id="rId8"/>
    <p:sldId id="657" r:id="rId9"/>
    <p:sldId id="660" r:id="rId10"/>
    <p:sldId id="655" r:id="rId11"/>
    <p:sldId id="658" r:id="rId12"/>
    <p:sldId id="661" r:id="rId13"/>
    <p:sldId id="663" r:id="rId14"/>
    <p:sldId id="665" r:id="rId15"/>
    <p:sldId id="666" r:id="rId16"/>
    <p:sldId id="683" r:id="rId17"/>
    <p:sldId id="680" r:id="rId18"/>
    <p:sldId id="678" r:id="rId19"/>
    <p:sldId id="679" r:id="rId20"/>
    <p:sldId id="682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8" autoAdjust="0"/>
    <p:restoredTop sz="89247" autoAdjust="0"/>
  </p:normalViewPr>
  <p:slideViewPr>
    <p:cSldViewPr snapToGrid="0">
      <p:cViewPr>
        <p:scale>
          <a:sx n="75" d="100"/>
          <a:sy n="75" d="100"/>
        </p:scale>
        <p:origin x="3192" y="1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53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r">
              <a:defRPr sz="1200"/>
            </a:lvl1pPr>
          </a:lstStyle>
          <a:p>
            <a:fld id="{2FC71CD3-C71C-45CC-BB98-5C91B52CAD2B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r">
              <a:defRPr sz="1200"/>
            </a:lvl1pPr>
          </a:lstStyle>
          <a:p>
            <a:fld id="{B0FEAA26-CDD4-4F49-9010-6049C990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74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16" tIns="47108" rIns="94216" bIns="471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16" tIns="47108" rIns="94216" bIns="47108" rtlCol="0"/>
          <a:lstStyle>
            <a:lvl1pPr algn="r">
              <a:defRPr sz="1300"/>
            </a:lvl1pPr>
          </a:lstStyle>
          <a:p>
            <a:fld id="{9B8A5E41-EBDA-40E4-8FEF-A7C7247208CD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6" tIns="47108" rIns="94216" bIns="471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6" tIns="47108" rIns="94216" bIns="471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16" tIns="47108" rIns="94216" bIns="471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16" tIns="47108" rIns="94216" bIns="47108" rtlCol="0" anchor="b"/>
          <a:lstStyle>
            <a:lvl1pPr algn="r">
              <a:defRPr sz="1300"/>
            </a:lvl1pPr>
          </a:lstStyle>
          <a:p>
            <a:fld id="{674239FA-3D35-4D61-A09A-4104CFDEF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omberg.com/news/articles/2022-05-16/wild-commodity-volatility-has-sparked-an-options-trading-boo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Wild Commodities Run Gives Options Their Moment - Bloomberg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7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33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1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85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45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87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59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7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47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08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0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9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1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67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8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EDBC-C535-4E5F-AA10-9F78D0A6DF4D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AF9E8-90BC-4ABF-8AED-29A023AF6496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84AC-550A-4A06-862F-AC467E8651C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1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3340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24625-B825-4C50-960B-3D6011F02244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Cheng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4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7807-EB18-43C2-9B6F-213AC1CD9CC8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1"/>
            <a:ext cx="53848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1"/>
            <a:ext cx="53848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0F2E-C62A-4307-864B-9D715199EB31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4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ADAF-8FC5-4FA4-9896-46DCA295F97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E617-70B1-4C23-B318-3BA3CCBCFA86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9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2BE2-8270-492C-A174-7C1CBB204EFA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E9B7-21D3-418D-B74C-42159161E4DC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ED4E-7035-4CE6-A87D-061A33169067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10972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894AC8E7-91D3-458F-A2E0-E3F7DE1B647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77001"/>
            <a:ext cx="3860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nn-NO" dirty="0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CE5D5D0A-3014-423E-9485-A57D4D4536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9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Hedging pressure and commodity option prices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4026" y="4580388"/>
            <a:ext cx="4114800" cy="147002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August 2022</a:t>
            </a:r>
            <a:endParaRPr lang="en-US" sz="2000" i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4580388"/>
            <a:ext cx="4114800" cy="133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Ing-Haw Cheng</a:t>
            </a:r>
          </a:p>
          <a:p>
            <a:pPr algn="l"/>
            <a:r>
              <a:rPr lang="en-US" sz="2000" dirty="0" err="1"/>
              <a:t>Ke</a:t>
            </a:r>
            <a:r>
              <a:rPr lang="en-US" sz="2000" dirty="0"/>
              <a:t> Tang</a:t>
            </a:r>
          </a:p>
          <a:p>
            <a:pPr algn="l"/>
            <a:r>
              <a:rPr lang="en-US" sz="2000" dirty="0"/>
              <a:t>Lei Yan</a:t>
            </a:r>
          </a:p>
        </p:txBody>
      </p:sp>
    </p:spTree>
    <p:extLst>
      <p:ext uri="{BB962C8B-B14F-4D97-AF65-F5344CB8AC3E}">
        <p14:creationId xmlns:p14="http://schemas.microsoft.com/office/powerpoint/2010/main" val="230954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BE296E-7704-4304-8917-380689E02467}"/>
              </a:ext>
            </a:extLst>
          </p:cNvPr>
          <p:cNvSpPr/>
          <p:nvPr/>
        </p:nvSpPr>
        <p:spPr>
          <a:xfrm>
            <a:off x="3895724" y="4879975"/>
            <a:ext cx="4400551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1A9CEF0-2A59-4C83-939D-85948DDB52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In every commodity market (</a:t>
                </a:r>
                <a:r>
                  <a:rPr lang="en-US" i="1" dirty="0" err="1"/>
                  <a:t>i</a:t>
                </a:r>
                <a:r>
                  <a:rPr lang="en-US" dirty="0"/>
                  <a:t>) and every week (</a:t>
                </a:r>
                <a:r>
                  <a:rPr lang="en-US" i="1" dirty="0"/>
                  <a:t>t</a:t>
                </a:r>
                <a:r>
                  <a:rPr lang="en-US" dirty="0"/>
                  <a:t>), for horizons of </a:t>
                </a:r>
                <a:r>
                  <a:rPr lang="en-US" i="1" dirty="0"/>
                  <a:t>k</a:t>
                </a:r>
                <a:r>
                  <a:rPr lang="en-US" dirty="0"/>
                  <a:t>=1,2,3,4 weeks:*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457200" indent="-457200">
                  <a:buAutoNum type="arabicParenR"/>
                </a:pPr>
                <a:r>
                  <a:rPr lang="en-US" b="1" dirty="0"/>
                  <a:t>Calculate delta-hedged returns to every option (with different maturities </a:t>
                </a:r>
                <a:r>
                  <a:rPr lang="en-US" b="1" i="1" dirty="0"/>
                  <a:t>T</a:t>
                </a:r>
                <a:r>
                  <a:rPr lang="en-US" b="1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	 “Abnormal option price” relative to Black-Scholes</a:t>
                </a:r>
              </a:p>
              <a:p>
                <a:pPr marL="457200" indent="-457200">
                  <a:buAutoNum type="arabicParenR"/>
                </a:pPr>
                <a:endParaRPr lang="en-US" dirty="0"/>
              </a:p>
              <a:p>
                <a:pPr marL="457200" indent="-457200">
                  <a:buFont typeface="+mj-lt"/>
                  <a:buAutoNum type="arabicParenR" startAt="2"/>
                </a:pPr>
                <a:r>
                  <a:rPr lang="en-US" b="1" dirty="0"/>
                  <a:t>Calculate portfolio returns for OTM options (0.125 &lt; |Delta| &lt;  0.375):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kern="100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b="1" i="1" kern="10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𝑹𝒆𝒕</m:t>
                            </m:r>
                          </m:e>
                        </m:acc>
                      </m:e>
                      <m:sub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sub>
                      <m:sup>
                        <m:r>
                          <a:rPr lang="en-US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𝑶𝑻𝑴</m:t>
                        </m:r>
                      </m:sup>
                    </m:sSubSup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	OTM options tend to be more liquid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indent="-457200">
                  <a:buFont typeface="+mj-lt"/>
                  <a:buAutoNum type="arabicParenR" startAt="3"/>
                </a:pPr>
                <a:r>
                  <a:rPr lang="en-US" b="1" dirty="0"/>
                  <a:t>Calculate “long-short” returns to buying portfolio of OTM calls and selling OTM puts:</a:t>
                </a:r>
              </a:p>
              <a:p>
                <a:pPr marL="0" indent="0">
                  <a:buNone/>
                </a:pPr>
                <a:endParaRPr lang="en-US" sz="1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i="1" kern="100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Sup>
                            <m:sSubSupPr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𝑅𝑒𝑡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𝑙𝑜𝑛𝑔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𝑠h𝑜𝑟𝑡</m:t>
                              </m:r>
                            </m:sup>
                          </m:sSubSup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𝑅𝑒𝑡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𝑂𝑇𝑀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𝐶𝑎𝑙𝑙</m:t>
                              </m:r>
                            </m:sup>
                          </m:sSubSup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𝑅𝑒𝑡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𝑂𝑇𝑀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𝑃𝑢𝑡</m:t>
                              </m:r>
                            </m:sup>
                          </m:sSubSup>
                        </m:e>
                      </m:eqAr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000" dirty="0"/>
              </a:p>
              <a:p>
                <a:pPr marL="0" indent="0">
                  <a:buNone/>
                </a:pPr>
                <a:r>
                  <a:rPr lang="en-US" dirty="0"/>
                  <a:t>	$1 long call, $1 short put.  Ignores margin &amp; transaction costs.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1A9CEF0-2A59-4C83-939D-85948DDB52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22" t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Returns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10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74277-6689-48D4-ACDF-084A6A46821F}"/>
              </a:ext>
            </a:extLst>
          </p:cNvPr>
          <p:cNvSpPr txBox="1"/>
          <p:nvPr/>
        </p:nvSpPr>
        <p:spPr>
          <a:xfrm>
            <a:off x="609600" y="6429473"/>
            <a:ext cx="1877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* Details in the paper.</a:t>
            </a:r>
          </a:p>
        </p:txBody>
      </p:sp>
    </p:spTree>
    <p:extLst>
      <p:ext uri="{BB962C8B-B14F-4D97-AF65-F5344CB8AC3E}">
        <p14:creationId xmlns:p14="http://schemas.microsoft.com/office/powerpoint/2010/main" val="15171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HPO vs Average Returns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11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Content Placeholder 10" descr="Chart, scatter chart&#10;&#10;Description automatically generated">
            <a:extLst>
              <a:ext uri="{FF2B5EF4-FFF2-40B4-BE49-F238E27FC236}">
                <a16:creationId xmlns:a16="http://schemas.microsoft.com/office/drawing/2014/main" id="{9394D0F6-D560-4062-ACE4-84CB60BDA8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28" y="1206513"/>
            <a:ext cx="7010544" cy="53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34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Portfolio sorts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12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7178B35-6F21-4597-B9B0-DEBB678E25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Rank 24 commodities by HPO on Tuesday of each week</a:t>
                </a:r>
              </a:p>
              <a:p>
                <a:pPr marL="0" indent="0">
                  <a:buNone/>
                </a:pPr>
                <a:r>
                  <a:rPr lang="en-US" dirty="0"/>
                  <a:t>Equal-weight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kern="100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𝑅𝑒𝑡</m:t>
                        </m:r>
                      </m:e>
                      <m:sub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𝑙𝑜𝑛𝑔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𝑠h𝑜𝑟𝑡</m:t>
                        </m:r>
                      </m:sup>
                    </m:sSubSup>
                    <m:r>
                      <a:rPr lang="en-US" sz="20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/>
                  <a:t> across commodities where weeks occur Tuesday-Tuesday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7178B35-6F21-4597-B9B0-DEBB678E2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56" t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84304238-2BFE-4FD3-B537-41BCC931198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085850" y="2068640"/>
              <a:ext cx="10020299" cy="465283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601271">
                      <a:extLst>
                        <a:ext uri="{9D8B030D-6E8A-4147-A177-3AD203B41FA5}">
                          <a16:colId xmlns:a16="http://schemas.microsoft.com/office/drawing/2014/main" val="1209285504"/>
                        </a:ext>
                      </a:extLst>
                    </a:gridCol>
                    <a:gridCol w="1156343">
                      <a:extLst>
                        <a:ext uri="{9D8B030D-6E8A-4147-A177-3AD203B41FA5}">
                          <a16:colId xmlns:a16="http://schemas.microsoft.com/office/drawing/2014/main" val="2315190575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237811594"/>
                        </a:ext>
                      </a:extLst>
                    </a:gridCol>
                    <a:gridCol w="1567175">
                      <a:extLst>
                        <a:ext uri="{9D8B030D-6E8A-4147-A177-3AD203B41FA5}">
                          <a16:colId xmlns:a16="http://schemas.microsoft.com/office/drawing/2014/main" val="2468512677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366720750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799535101"/>
                        </a:ext>
                      </a:extLst>
                    </a:gridCol>
                  </a:tblGrid>
                  <a:tr h="23638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𝐻𝑃𝑂</m:t>
                                  </m:r>
                                </m:e>
                                <m:sub>
                                  <m:r>
                                    <a:rPr lang="en-US" sz="16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b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Delta-hedged return of the long-short strategy</a:t>
                          </a:r>
                          <a:r>
                            <a:rPr lang="en-US" sz="1600" i="1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from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2791721"/>
                      </a:ext>
                    </a:extLst>
                  </a:tr>
                  <a:tr h="24292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95206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-23.41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-2.99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-4.29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-5.60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4454501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(-5.91)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(-5.66)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(-5.77)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(-5.88)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1425937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-5.72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-1.21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-2.42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-3.59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-4.43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2932284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(-4.38)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(-5.04)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(-5.34)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(-5.16)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7124347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2.95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-0.37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-1.09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-2.50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7567372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(-1.14)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(-2.14)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(-2.99)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0125706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10.09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-0.27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-0.45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-1.10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4626036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(0.32)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(-1.40)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257229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22.98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0.72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1.35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0.80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1286330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(2.82)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(2.29)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(1.05)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323078"/>
                      </a:ext>
                    </a:extLst>
                  </a:tr>
                  <a:tr h="23696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5 – Portfolio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2.56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4.19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5.64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6.41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6114556"/>
                      </a:ext>
                    </a:extLst>
                  </a:tr>
                  <a:tr h="23696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(6.25)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(6.18)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(6.09)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(5.78)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118162"/>
                      </a:ext>
                    </a:extLst>
                  </a:tr>
                  <a:tr h="236382">
                    <a:tc gridSpan="6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Summary statistics of weekly returns to Portfolio 5-minutes-Portfolio 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945784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SD (%)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14.37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19.32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23.06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25.68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4790309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Sharpe Ratio (Mean/SD)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0.24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0.25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50696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Skewness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0.41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0.31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615894"/>
                      </a:ext>
                    </a:extLst>
                  </a:tr>
                  <a:tr h="23638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Median (%)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2.49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4.80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5.78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14503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84304238-2BFE-4FD3-B537-41BCC93119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175217"/>
                  </p:ext>
                </p:extLst>
              </p:nvPr>
            </p:nvGraphicFramePr>
            <p:xfrm>
              <a:off x="1085850" y="2068640"/>
              <a:ext cx="10020299" cy="465283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601271">
                      <a:extLst>
                        <a:ext uri="{9D8B030D-6E8A-4147-A177-3AD203B41FA5}">
                          <a16:colId xmlns:a16="http://schemas.microsoft.com/office/drawing/2014/main" val="1209285504"/>
                        </a:ext>
                      </a:extLst>
                    </a:gridCol>
                    <a:gridCol w="1156343">
                      <a:extLst>
                        <a:ext uri="{9D8B030D-6E8A-4147-A177-3AD203B41FA5}">
                          <a16:colId xmlns:a16="http://schemas.microsoft.com/office/drawing/2014/main" val="2315190575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237811594"/>
                        </a:ext>
                      </a:extLst>
                    </a:gridCol>
                    <a:gridCol w="1567175">
                      <a:extLst>
                        <a:ext uri="{9D8B030D-6E8A-4147-A177-3AD203B41FA5}">
                          <a16:colId xmlns:a16="http://schemas.microsoft.com/office/drawing/2014/main" val="2468512677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366720750"/>
                        </a:ext>
                      </a:extLst>
                    </a:gridCol>
                    <a:gridCol w="1565170">
                      <a:extLst>
                        <a:ext uri="{9D8B030D-6E8A-4147-A177-3AD203B41FA5}">
                          <a16:colId xmlns:a16="http://schemas.microsoft.com/office/drawing/2014/main" val="2799535101"/>
                        </a:ext>
                      </a:extLst>
                    </a:gridCol>
                  </a:tblGrid>
                  <a:tr h="24333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4737" t="-12048" r="-541053" b="-844578"/>
                          </a:stretch>
                        </a:blipFill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0078" t="-25000" r="-97" b="-186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2791721"/>
                      </a:ext>
                    </a:extLst>
                  </a:tr>
                  <a:tr h="26092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95206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-23.41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-2.99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-4.29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-5.60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4454501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(-5.91)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(-5.66)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(-5.77)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(-5.88)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1425937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-5.72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-1.21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-2.42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-3.59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-4.43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2932284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(-4.38)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(-5.04)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(-5.34)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(-5.16)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7124347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2.95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-0.37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-1.09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-2.50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7567372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(-1.14)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(-2.14)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(-2.99)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0125706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10.09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-0.27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-0.45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-1.10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4626036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(0.32)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(-1.40)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257229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22.98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0.72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1.35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0.80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1286330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46710" algn="dec"/>
                            </a:tabLs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(2.69)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(2.82)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(2.29)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(1.05)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32307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Portfolio 5 – Portfolio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2.56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4.19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5.64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6.41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611455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(6.25)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(6.18)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(6.09)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(5.78)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118162"/>
                      </a:ext>
                    </a:extLst>
                  </a:tr>
                  <a:tr h="243332">
                    <a:tc gridSpan="6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Summary statistics of weekly returns to Portfolio 5-minutes-Portfolio 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6945784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SD (%)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14.37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19.32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23.06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25.68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4790309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Sharpe Ratio (Mean/SD)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0.24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0.25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50696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Skewness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0.41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0.31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615894"/>
                      </a:ext>
                    </a:extLst>
                  </a:tr>
                  <a:tr h="2433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Median (%)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2.49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4.80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19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5.78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14503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98600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Fama-MacBeth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13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1FACA68E-D7B2-4E81-A6EE-61189E1A24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066800"/>
                <a:ext cx="10972800" cy="565467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20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eqArrPr>
                        <m:e>
                          <m:sSubSup>
                            <m:sSubSup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𝑅𝑒𝑡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𝑙𝑜𝑛𝑔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𝑠h𝑜𝑟𝑡</m:t>
                              </m:r>
                            </m:sup>
                          </m:sSubSup>
                          <m:r>
                            <a:rPr lang="en-US" sz="20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𝐻𝑃𝑂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𝑀𝐹𝑉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𝑇𝑇𝑀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𝐶𝑌</m:t>
                              </m:r>
                            </m:e>
                            <m:sub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i="1" kern="1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𝑅𝑒𝑡</m:t>
                              </m:r>
                            </m:e>
                            <m:sub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𝑙𝑜𝑛𝑔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𝑠h𝑜𝑟𝑡</m:t>
                              </m:r>
                            </m:sup>
                          </m:sSubSup>
                          <m:r>
                            <a:rPr lang="en-US" sz="2000" i="1" kern="1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00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  <m:e/>
                      </m:eqAr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 1-stdev increase in HPO predicts 60 (144) basis points of return for one (four) weeks</a:t>
                </a:r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1FACA68E-D7B2-4E81-A6EE-61189E1A24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066800"/>
                <a:ext cx="10972800" cy="5654676"/>
              </a:xfrm>
              <a:blipFill>
                <a:blip r:embed="rId3"/>
                <a:stretch>
                  <a:fillRect l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Content Placeholder 10">
                <a:extLst>
                  <a:ext uri="{FF2B5EF4-FFF2-40B4-BE49-F238E27FC236}">
                    <a16:creationId xmlns:a16="http://schemas.microsoft.com/office/drawing/2014/main" id="{61FBED27-FF62-43E7-8FF2-EA4AE829E9E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60363316"/>
                  </p:ext>
                </p:extLst>
              </p:nvPr>
            </p:nvGraphicFramePr>
            <p:xfrm>
              <a:off x="1504951" y="1833434"/>
              <a:ext cx="9182098" cy="39577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01358">
                      <a:extLst>
                        <a:ext uri="{9D8B030D-6E8A-4147-A177-3AD203B41FA5}">
                          <a16:colId xmlns:a16="http://schemas.microsoft.com/office/drawing/2014/main" val="2295300469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3933007330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4254313346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176777629"/>
                        </a:ext>
                      </a:extLst>
                    </a:gridCol>
                    <a:gridCol w="949429">
                      <a:extLst>
                        <a:ext uri="{9D8B030D-6E8A-4147-A177-3AD203B41FA5}">
                          <a16:colId xmlns:a16="http://schemas.microsoft.com/office/drawing/2014/main" val="627100525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3159130607"/>
                        </a:ext>
                      </a:extLst>
                    </a:gridCol>
                    <a:gridCol w="949429">
                      <a:extLst>
                        <a:ext uri="{9D8B030D-6E8A-4147-A177-3AD203B41FA5}">
                          <a16:colId xmlns:a16="http://schemas.microsoft.com/office/drawing/2014/main" val="332367605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4095727525"/>
                        </a:ext>
                      </a:extLst>
                    </a:gridCol>
                    <a:gridCol w="953102">
                      <a:extLst>
                        <a:ext uri="{9D8B030D-6E8A-4147-A177-3AD203B41FA5}">
                          <a16:colId xmlns:a16="http://schemas.microsoft.com/office/drawing/2014/main" val="2082674834"/>
                        </a:ext>
                      </a:extLst>
                    </a:gridCol>
                  </a:tblGrid>
                  <a:tr h="28097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Dependent variable: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𝑅𝑒𝑡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𝑙𝑜𝑛𝑔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𝑠h𝑜𝑟𝑡</m:t>
                                  </m:r>
                                </m:sup>
                              </m:sSubSup>
                            </m:oMath>
                          </a14:m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954159"/>
                      </a:ext>
                    </a:extLst>
                  </a:tr>
                  <a:tr h="20451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614780"/>
                      </a:ext>
                    </a:extLst>
                  </a:tr>
                  <a:tr h="20451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(8)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903417"/>
                      </a:ext>
                    </a:extLst>
                  </a:tr>
                  <a:tr h="22878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𝐻𝑃𝑂</m:t>
                                    </m:r>
                                  </m:e>
                                  <m:sub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4.39</a:t>
                          </a:r>
                          <a:r>
                            <a:rPr lang="en-US" sz="14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8.79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12.15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12.51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4.00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7.99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7.83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9.61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061227"/>
                      </a:ext>
                    </a:extLst>
                  </a:tr>
                  <a:tr h="20951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(5.42)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(6.87)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(6.87)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(4.06)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(4.46)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(5.66)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(3.31)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4040503"/>
                      </a:ext>
                    </a:extLst>
                  </a:tr>
                  <a:tr h="22878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𝑀𝐹𝑉</m:t>
                                    </m:r>
                                  </m:e>
                                  <m:sub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-5.47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-11.76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-12.36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-16.46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2930916"/>
                      </a:ext>
                    </a:extLst>
                  </a:tr>
                  <a:tr h="20451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(-3.01)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(-3.08)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(-3.10)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2637717"/>
                      </a:ext>
                    </a:extLst>
                  </a:tr>
                  <a:tr h="22878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𝑇𝑇𝑀</m:t>
                                    </m:r>
                                  </m:e>
                                  <m:sub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1.08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26.16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20.16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7680045"/>
                      </a:ext>
                    </a:extLst>
                  </a:tr>
                  <a:tr h="20951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(0.09)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(1.25)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(2.18)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344506"/>
                      </a:ext>
                    </a:extLst>
                  </a:tr>
                  <a:tr h="22878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𝐶𝑌</m:t>
                                    </m:r>
                                  </m:e>
                                  <m:sub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-0.36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0.75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2691582"/>
                      </a:ext>
                    </a:extLst>
                  </a:tr>
                  <a:tr h="20951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(-0.42)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(0.39)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(-0.57)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3961481"/>
                      </a:ext>
                    </a:extLst>
                  </a:tr>
                  <a:tr h="28561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4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𝑅𝑒𝑡</m:t>
                                    </m:r>
                                  </m:e>
                                  <m:sub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𝑙𝑜𝑛𝑔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𝑠h𝑜𝑟𝑡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-0.05</a:t>
                          </a:r>
                          <a:r>
                            <a:rPr lang="en-US" sz="14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4414972"/>
                      </a:ext>
                    </a:extLst>
                  </a:tr>
                  <a:tr h="20951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(0.03)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(1.32)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(0.22)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399875"/>
                      </a:ext>
                    </a:extLst>
                  </a:tr>
                  <a:tr h="21921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𝐼𝑛𝑡𝑒𝑟𝑐𝑒𝑝𝑡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-0.64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-1.37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-2.08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-2.60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0.85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1.19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70189807"/>
                      </a:ext>
                    </a:extLst>
                  </a:tr>
                  <a:tr h="20951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(-5.20)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(-3.51)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(0.81)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(-0.84)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2092147"/>
                      </a:ext>
                    </a:extLst>
                  </a:tr>
                  <a:tr h="21921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𝐴𝑑𝑗</m:t>
                                </m:r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 </m:t>
                                </m:r>
                                <m:sSup>
                                  <m:sSupPr>
                                    <m:ctrlP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en-US" sz="14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4503045"/>
                      </a:ext>
                    </a:extLst>
                  </a:tr>
                  <a:tr h="21921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𝑂𝑏𝑠</m:t>
                                </m:r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 (</m:t>
                                </m:r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𝑤𝑒𝑒𝑘𝑠</m:t>
                                </m:r>
                                <m:r>
                                  <a:rPr lang="en-US" sz="14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1236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64353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Content Placeholder 10">
                <a:extLst>
                  <a:ext uri="{FF2B5EF4-FFF2-40B4-BE49-F238E27FC236}">
                    <a16:creationId xmlns:a16="http://schemas.microsoft.com/office/drawing/2014/main" id="{61FBED27-FF62-43E7-8FF2-EA4AE829E9E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60363316"/>
                  </p:ext>
                </p:extLst>
              </p:nvPr>
            </p:nvGraphicFramePr>
            <p:xfrm>
              <a:off x="1504951" y="1833434"/>
              <a:ext cx="9182098" cy="39577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01358">
                      <a:extLst>
                        <a:ext uri="{9D8B030D-6E8A-4147-A177-3AD203B41FA5}">
                          <a16:colId xmlns:a16="http://schemas.microsoft.com/office/drawing/2014/main" val="2295300469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3933007330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4254313346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176777629"/>
                        </a:ext>
                      </a:extLst>
                    </a:gridCol>
                    <a:gridCol w="949429">
                      <a:extLst>
                        <a:ext uri="{9D8B030D-6E8A-4147-A177-3AD203B41FA5}">
                          <a16:colId xmlns:a16="http://schemas.microsoft.com/office/drawing/2014/main" val="627100525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3159130607"/>
                        </a:ext>
                      </a:extLst>
                    </a:gridCol>
                    <a:gridCol w="949429">
                      <a:extLst>
                        <a:ext uri="{9D8B030D-6E8A-4147-A177-3AD203B41FA5}">
                          <a16:colId xmlns:a16="http://schemas.microsoft.com/office/drawing/2014/main" val="332367605"/>
                        </a:ext>
                      </a:extLst>
                    </a:gridCol>
                    <a:gridCol w="945756">
                      <a:extLst>
                        <a:ext uri="{9D8B030D-6E8A-4147-A177-3AD203B41FA5}">
                          <a16:colId xmlns:a16="http://schemas.microsoft.com/office/drawing/2014/main" val="4095727525"/>
                        </a:ext>
                      </a:extLst>
                    </a:gridCol>
                    <a:gridCol w="953102">
                      <a:extLst>
                        <a:ext uri="{9D8B030D-6E8A-4147-A177-3AD203B41FA5}">
                          <a16:colId xmlns:a16="http://schemas.microsoft.com/office/drawing/2014/main" val="2082674834"/>
                        </a:ext>
                      </a:extLst>
                    </a:gridCol>
                  </a:tblGrid>
                  <a:tr h="29260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gridSpan="8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4" t="-2083" r="-80" b="-12875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954159"/>
                      </a:ext>
                    </a:extLst>
                  </a:tr>
                  <a:tr h="21297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614780"/>
                      </a:ext>
                    </a:extLst>
                  </a:tr>
                  <a:tr h="21297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332740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(8)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903417"/>
                      </a:ext>
                    </a:extLst>
                  </a:tr>
                  <a:tr h="238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305128" r="-473764" b="-13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4.39</a:t>
                          </a:r>
                          <a:r>
                            <a:rPr lang="en-US" sz="14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8.79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12.15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12.51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4.00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7.99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7.83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9.61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061227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(5.42)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(6.87)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(6.87)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(4.06)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(4.46)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(5.66)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(3.31)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4040503"/>
                      </a:ext>
                    </a:extLst>
                  </a:tr>
                  <a:tr h="238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497436" r="-473764" b="-11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-5.47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-11.76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-12.36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-16.46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2930916"/>
                      </a:ext>
                    </a:extLst>
                  </a:tr>
                  <a:tr h="21297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(-3.01)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(-3.08)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(-3.10)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2637717"/>
                      </a:ext>
                    </a:extLst>
                  </a:tr>
                  <a:tr h="238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687179" r="-473764" b="-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1.08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26.16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20.16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7680045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(0.09)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(1.25)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(2.18)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6344506"/>
                      </a:ext>
                    </a:extLst>
                  </a:tr>
                  <a:tr h="238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879487" r="-473764" b="-7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-0.36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0.75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2691582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(-0.42)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(0.39)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(-0.57)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3961481"/>
                      </a:ext>
                    </a:extLst>
                  </a:tr>
                  <a:tr h="2974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853061" r="-473764" b="-4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-0.05</a:t>
                          </a:r>
                          <a:r>
                            <a:rPr lang="en-US" sz="14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4414972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(0.03)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(1.32)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(0.22)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399875"/>
                      </a:ext>
                    </a:extLst>
                  </a:tr>
                  <a:tr h="228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1359459" r="-473764" b="-3432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-0.64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-1.37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-2.08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-2.60</a:t>
                          </a:r>
                          <a:r>
                            <a:rPr lang="en-US" sz="14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0.85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1.19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-1.85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-1.21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70189807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(-5.20)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(-3.51)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(1.20)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(0.81)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(-0.84)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(-0.56)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2092147"/>
                      </a:ext>
                    </a:extLst>
                  </a:tr>
                  <a:tr h="228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1515789" r="-473764" b="-139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73685" algn="dec"/>
                            </a:tabLs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4503045"/>
                      </a:ext>
                    </a:extLst>
                  </a:tr>
                  <a:tr h="228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1659459" r="-473764" b="-432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1236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1234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643533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1653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73D584-037B-45A6-B568-C475121B4E66}"/>
              </a:ext>
            </a:extLst>
          </p:cNvPr>
          <p:cNvSpPr/>
          <p:nvPr/>
        </p:nvSpPr>
        <p:spPr>
          <a:xfrm>
            <a:off x="509587" y="4629150"/>
            <a:ext cx="11172825" cy="9525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perspective: Implied volatility slopes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14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7178B35-6F21-4597-B9B0-DEBB678E25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r>
                  <a:rPr lang="en-US" b="1" dirty="0"/>
                  <a:t>IV Slope (scaled by ATM IV):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kern="100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𝑠𝑙𝑜𝑝𝑒</m:t>
                        </m:r>
                      </m:e>
                      <m:sub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b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kern="10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kern="10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𝐼𝑉</m:t>
                            </m:r>
                          </m:e>
                          <m:sub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𝑂𝑇𝑀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𝐶𝑎𝑙</m:t>
                            </m:r>
                            <m:sSup>
                              <m:sSupPr>
                                <m:ctrlPr>
                                  <a:rPr lang="en-US" i="1" kern="100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b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i="1" kern="10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𝐼𝑉</m:t>
                            </m:r>
                          </m:e>
                          <m:sub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𝑂𝑇𝑀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𝑃𝑢</m:t>
                            </m:r>
                            <m:sSup>
                              <m:sSupPr>
                                <m:ctrlPr>
                                  <a:rPr lang="en-US" i="1" kern="100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i="1" kern="10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𝐼𝑉</m:t>
                            </m:r>
                          </m:e>
                          <m:sub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𝐴𝑇𝑀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𝑜𝑝𝑡𝑖𝑜</m:t>
                            </m:r>
                            <m:sSup>
                              <m:sSupPr>
                                <m:ctrlPr>
                                  <a:rPr lang="en-US" i="1" kern="100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bSup>
                      </m:den>
                    </m:f>
                  </m:oMath>
                </a14:m>
                <a:endParaRPr lang="en-US" sz="1800" kern="1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2000" b="1" u="sng" dirty="0"/>
                  <a:t>HPO			Hedger Position	IV Slope			</a:t>
                </a:r>
              </a:p>
              <a:p>
                <a:pPr marL="0" indent="0">
                  <a:buNone/>
                </a:pPr>
                <a:r>
                  <a:rPr lang="en-US" sz="2000" dirty="0"/>
                  <a:t>Positive		</a:t>
                </a:r>
                <a:r>
                  <a:rPr lang="en-US" sz="2000" b="1" dirty="0"/>
                  <a:t>	</a:t>
                </a:r>
                <a:r>
                  <a:rPr lang="en-US" sz="2000" dirty="0"/>
                  <a:t>Buy put/sell call		Negative:     IV</a:t>
                </a:r>
                <a:r>
                  <a:rPr lang="en-US" baseline="-25000" dirty="0"/>
                  <a:t>OTM puts</a:t>
                </a:r>
                <a:r>
                  <a:rPr lang="en-US" dirty="0"/>
                  <a:t> &gt; IV</a:t>
                </a:r>
                <a:r>
                  <a:rPr lang="en-US" baseline="-25000" dirty="0"/>
                  <a:t>OTM calls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dirty="0"/>
                  <a:t>Negative	</a:t>
                </a:r>
                <a:r>
                  <a:rPr lang="en-US" b="1" dirty="0"/>
                  <a:t>	</a:t>
                </a:r>
                <a:r>
                  <a:rPr lang="en-US" dirty="0"/>
                  <a:t>Sell put/buy call		Positive:       </a:t>
                </a:r>
                <a:r>
                  <a:rPr lang="en-US" sz="2000" dirty="0"/>
                  <a:t>IV</a:t>
                </a:r>
                <a:r>
                  <a:rPr lang="en-US" baseline="-25000" dirty="0"/>
                  <a:t>OTM calls</a:t>
                </a:r>
                <a:r>
                  <a:rPr lang="en-US" dirty="0"/>
                  <a:t> &gt; IV</a:t>
                </a:r>
                <a:r>
                  <a:rPr lang="en-US" baseline="-25000" dirty="0"/>
                  <a:t>OTM puts</a:t>
                </a:r>
                <a:endParaRPr lang="en-US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/>
                  <a:t>Prediction:	Positive HPO should indicate lower / negative IV slope</a:t>
                </a:r>
              </a:p>
              <a:p>
                <a:pPr marL="0" indent="0">
                  <a:buNone/>
                </a:pPr>
                <a:r>
                  <a:rPr lang="en-US" b="1" dirty="0"/>
                  <a:t>		Positive HPO should predict subsequent </a:t>
                </a:r>
                <a:r>
                  <a:rPr lang="en-US" b="1" i="1" dirty="0"/>
                  <a:t>increase</a:t>
                </a:r>
                <a:r>
                  <a:rPr lang="en-US" b="1" dirty="0"/>
                  <a:t> in IV slope</a:t>
                </a:r>
                <a:endParaRPr lang="en-US" sz="2000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7178B35-6F21-4597-B9B0-DEBB678E25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53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perspective: Implied volatility slopes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15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9AAE56B6-6C69-4D36-9DF7-45A2F6006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1331911"/>
            <a:ext cx="5029200" cy="3871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Content Placeholder 8" descr="Chart, scatter chart&#10;&#10;Description automatically generated">
            <a:extLst>
              <a:ext uri="{FF2B5EF4-FFF2-40B4-BE49-F238E27FC236}">
                <a16:creationId xmlns:a16="http://schemas.microsoft.com/office/drawing/2014/main" id="{3B5DCDB8-47E0-4558-BA99-C44EDB443B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1331911"/>
            <a:ext cx="5029200" cy="386664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DBF8278-4EB3-4221-9A20-2908A68E8BA2}"/>
              </a:ext>
            </a:extLst>
          </p:cNvPr>
          <p:cNvSpPr txBox="1"/>
          <p:nvPr/>
        </p:nvSpPr>
        <p:spPr>
          <a:xfrm>
            <a:off x="1358900" y="530231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DengXian Light" panose="02010600030101010101" pitchFamily="2" charset="-122"/>
              </a:rPr>
              <a:t>(a) HPO vs. slope of implied volatility smile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5D8A89-CF8D-47E4-804A-28836FF8BF1A}"/>
              </a:ext>
            </a:extLst>
          </p:cNvPr>
          <p:cNvSpPr txBox="1"/>
          <p:nvPr/>
        </p:nvSpPr>
        <p:spPr>
          <a:xfrm>
            <a:off x="5956300" y="530231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spcBef>
                <a:spcPts val="0"/>
              </a:spcBef>
              <a:spcAft>
                <a:spcPts val="0"/>
              </a:spcAft>
              <a:tabLst>
                <a:tab pos="800100" algn="l"/>
                <a:tab pos="485775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DengXian Light" panose="02010600030101010101" pitchFamily="2" charset="-122"/>
              </a:rPr>
              <a:t>(b) HPO vs. 1-week change in slope of implied volatility smile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43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Hypotheses and HPO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results</a:t>
            </a:r>
          </a:p>
          <a:p>
            <a:pPr marL="0" indent="0">
              <a:buNone/>
            </a:pPr>
            <a:r>
              <a:rPr lang="en-US" i="1" dirty="0"/>
              <a:t>	Hedging pressure forecasts the returns to option strategies that provide liquidity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i="1" dirty="0"/>
              <a:t>Correlated with and predicts future changes in IV slopes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Mechanisms and further analysis, robustness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03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E7693-F49C-4D2D-9F49-5CFF5B95E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and further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1F541-45B5-4260-9227-7AE9F4E7D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Measure returns Monday-to-Monday </a:t>
            </a:r>
            <a:r>
              <a:rPr lang="en-US" dirty="0"/>
              <a:t>(allowing for timing of COT report release)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Hedging pressure predictability not driven by price pressure</a:t>
            </a:r>
          </a:p>
          <a:p>
            <a:pPr marL="0" indent="0">
              <a:buNone/>
            </a:pPr>
            <a:r>
              <a:rPr lang="en-US" dirty="0"/>
              <a:t>Predictability of hedging pressure for returns is driven by position levels, not changes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HPO is incrementally informative for options returns over futures hedging pressure (HPF)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Hedgers trade options in the same direction as futures </a:t>
            </a:r>
          </a:p>
          <a:p>
            <a:pPr marL="457200" indent="-457200">
              <a:buFont typeface="Arial" pitchFamily="34" charset="0"/>
              <a:buAutoNum type="alphaLcParenR"/>
            </a:pPr>
            <a:r>
              <a:rPr lang="en-US" dirty="0"/>
              <a:t>But a lot of unexplained variation in unconditional correlations</a:t>
            </a:r>
          </a:p>
          <a:p>
            <a:pPr marL="457200" indent="-457200">
              <a:buAutoNum type="alphaLcParenR"/>
            </a:pPr>
            <a:r>
              <a:rPr lang="en-US" dirty="0"/>
              <a:t>Fundamental factors tend to have similar effects on HPO and HPF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Greatest returns to providing liquidity is driven by selling puts </a:t>
            </a:r>
          </a:p>
          <a:p>
            <a:pPr marL="0" indent="0">
              <a:buNone/>
            </a:pPr>
            <a:r>
              <a:rPr lang="en-US" dirty="0"/>
              <a:t>Consistent with margin requirements as significant limits to arbitrage</a:t>
            </a:r>
          </a:p>
          <a:p>
            <a:pPr marL="0" indent="0">
              <a:buNone/>
            </a:pPr>
            <a:r>
              <a:rPr lang="en-US" dirty="0"/>
              <a:t>Santa-Clara and </a:t>
            </a:r>
            <a:r>
              <a:rPr lang="en-US" dirty="0" err="1"/>
              <a:t>Saretto</a:t>
            </a:r>
            <a:r>
              <a:rPr lang="en-US" dirty="0"/>
              <a:t> (2008)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E99BB-C84A-415D-BB5F-AE725FA0D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59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Hedging pressure by option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18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1D87C624-D0D3-4726-A67F-64946A0571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kern="100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̅"/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𝑅𝑒𝑡</m:t>
                              </m:r>
                            </m:e>
                          </m:acc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𝑂𝑇𝑀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𝐶𝑎𝑙𝑙</m:t>
                          </m:r>
                        </m:sup>
                      </m:sSubSup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𝑜𝑟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−</m:t>
                      </m:r>
                      <m:sSubSup>
                        <m:sSubSupPr>
                          <m:ctrlPr>
                            <a:rPr lang="en-US" i="1" kern="10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̅"/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𝑅𝑒𝑡</m:t>
                              </m:r>
                            </m:e>
                          </m:acc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𝑂𝑇𝑀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𝑃𝑢𝑡</m:t>
                          </m:r>
                        </m:sup>
                      </m:sSubSup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𝐻𝑃𝑂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𝐶𝑜𝑛𝑡𝑟𝑜𝑙𝑠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u="sng" dirty="0"/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1D87C624-D0D3-4726-A67F-64946A0571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B53CB64-2ED2-44DC-9754-E01710ECD23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09600" y="1654748"/>
              <a:ext cx="10972800" cy="48222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07202">
                      <a:extLst>
                        <a:ext uri="{9D8B030D-6E8A-4147-A177-3AD203B41FA5}">
                          <a16:colId xmlns:a16="http://schemas.microsoft.com/office/drawing/2014/main" val="2115157939"/>
                        </a:ext>
                      </a:extLst>
                    </a:gridCol>
                    <a:gridCol w="1926824">
                      <a:extLst>
                        <a:ext uri="{9D8B030D-6E8A-4147-A177-3AD203B41FA5}">
                          <a16:colId xmlns:a16="http://schemas.microsoft.com/office/drawing/2014/main" val="1973185073"/>
                        </a:ext>
                      </a:extLst>
                    </a:gridCol>
                    <a:gridCol w="1913656">
                      <a:extLst>
                        <a:ext uri="{9D8B030D-6E8A-4147-A177-3AD203B41FA5}">
                          <a16:colId xmlns:a16="http://schemas.microsoft.com/office/drawing/2014/main" val="653323980"/>
                        </a:ext>
                      </a:extLst>
                    </a:gridCol>
                    <a:gridCol w="1913656">
                      <a:extLst>
                        <a:ext uri="{9D8B030D-6E8A-4147-A177-3AD203B41FA5}">
                          <a16:colId xmlns:a16="http://schemas.microsoft.com/office/drawing/2014/main" val="1102627117"/>
                        </a:ext>
                      </a:extLst>
                    </a:gridCol>
                    <a:gridCol w="1911462">
                      <a:extLst>
                        <a:ext uri="{9D8B030D-6E8A-4147-A177-3AD203B41FA5}">
                          <a16:colId xmlns:a16="http://schemas.microsoft.com/office/drawing/2014/main" val="1653049638"/>
                        </a:ext>
                      </a:extLst>
                    </a:gridCol>
                  </a:tblGrid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2556822"/>
                      </a:ext>
                    </a:extLst>
                  </a:tr>
                  <a:tr h="354621">
                    <a:tc grid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1211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Dependent variable: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800" i="1" kern="1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i="1" kern="1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𝑅𝑒𝑡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𝑂𝑇𝑀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𝐶𝑎𝑙𝑙</m:t>
                                  </m:r>
                                </m:sup>
                              </m:sSubSup>
                            </m:oMath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9504726"/>
                      </a:ext>
                    </a:extLst>
                  </a:tr>
                  <a:tr h="2946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𝐻𝑃𝑂</m:t>
                                    </m:r>
                                  </m:e>
                                  <m:sub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1.79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2.72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1913081"/>
                      </a:ext>
                    </a:extLst>
                  </a:tr>
                  <a:tr h="2698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(0.16)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(0.91)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(0.70)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(1.01)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1244008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𝐼𝑛𝑡𝑒𝑟𝑐𝑒𝑝𝑡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-3.53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-7.71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-12.83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-13.41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497180"/>
                      </a:ext>
                    </a:extLst>
                  </a:tr>
                  <a:tr h="2698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(-3.38)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(-4.35)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(-5.70)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9633420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200087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𝐴𝑑𝑗</m:t>
                                </m:r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 </m:t>
                                </m:r>
                                <m:sSup>
                                  <m:sSupPr>
                                    <m:ctrlP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95438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𝑂𝑏𝑠</m:t>
                                </m:r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 (</m:t>
                                </m:r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𝑤𝑒𝑒𝑘𝑠</m:t>
                                </m:r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093314"/>
                      </a:ext>
                    </a:extLst>
                  </a:tr>
                  <a:tr h="346464">
                    <a:tc grid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1211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Dependent variable: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800" i="1" kern="1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i="1" kern="1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𝑅𝑒𝑡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𝑂𝑇𝑀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 kern="1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𝑃𝑢𝑡</m:t>
                                  </m:r>
                                </m:sup>
                              </m:sSubSup>
                            </m:oMath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8265175"/>
                      </a:ext>
                    </a:extLst>
                  </a:tr>
                  <a:tr h="2946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kern="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𝐻𝑃𝑂</m:t>
                                    </m:r>
                                  </m:e>
                                  <m:sub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3.83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6.25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6.89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6242164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(3.82)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(3.38)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(2.36)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(1.93)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1796156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𝐼𝑛𝑡𝑒𝑟𝑐𝑒𝑝𝑡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4.38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8.90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10.98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6046708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(5.17)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(5.55)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(3.86)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(3.93)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2500777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86751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𝐴𝑑𝑗</m:t>
                                </m:r>
                                <m:r>
                                  <a:rPr lang="en-US" sz="1600" i="1" kern="1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 </m:t>
                                </m:r>
                                <m:sSup>
                                  <m:sSupPr>
                                    <m:ctrlP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en-US" sz="16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1580951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𝑂𝑏𝑠</m:t>
                              </m:r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 (</m:t>
                              </m:r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𝑤𝑒𝑒𝑘𝑠</m:t>
                              </m:r>
                              <m:r>
                                <a:rPr lang="en-US" sz="1600" i="1" kern="1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45036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B53CB64-2ED2-44DC-9754-E01710ECD2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7893708"/>
                  </p:ext>
                </p:extLst>
              </p:nvPr>
            </p:nvGraphicFramePr>
            <p:xfrm>
              <a:off x="609600" y="1654748"/>
              <a:ext cx="10972800" cy="48222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07202">
                      <a:extLst>
                        <a:ext uri="{9D8B030D-6E8A-4147-A177-3AD203B41FA5}">
                          <a16:colId xmlns:a16="http://schemas.microsoft.com/office/drawing/2014/main" val="2115157939"/>
                        </a:ext>
                      </a:extLst>
                    </a:gridCol>
                    <a:gridCol w="1926824">
                      <a:extLst>
                        <a:ext uri="{9D8B030D-6E8A-4147-A177-3AD203B41FA5}">
                          <a16:colId xmlns:a16="http://schemas.microsoft.com/office/drawing/2014/main" val="1973185073"/>
                        </a:ext>
                      </a:extLst>
                    </a:gridCol>
                    <a:gridCol w="1913656">
                      <a:extLst>
                        <a:ext uri="{9D8B030D-6E8A-4147-A177-3AD203B41FA5}">
                          <a16:colId xmlns:a16="http://schemas.microsoft.com/office/drawing/2014/main" val="653323980"/>
                        </a:ext>
                      </a:extLst>
                    </a:gridCol>
                    <a:gridCol w="1913656">
                      <a:extLst>
                        <a:ext uri="{9D8B030D-6E8A-4147-A177-3AD203B41FA5}">
                          <a16:colId xmlns:a16="http://schemas.microsoft.com/office/drawing/2014/main" val="1102627117"/>
                        </a:ext>
                      </a:extLst>
                    </a:gridCol>
                    <a:gridCol w="1911462">
                      <a:extLst>
                        <a:ext uri="{9D8B030D-6E8A-4147-A177-3AD203B41FA5}">
                          <a16:colId xmlns:a16="http://schemas.microsoft.com/office/drawing/2014/main" val="1653049638"/>
                        </a:ext>
                      </a:extLst>
                    </a:gridCol>
                  </a:tblGrid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 = 4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2556822"/>
                      </a:ext>
                    </a:extLst>
                  </a:tr>
                  <a:tr h="354621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87931" r="-111" b="-122069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9504726"/>
                      </a:ext>
                    </a:extLst>
                  </a:tr>
                  <a:tr h="2946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222449" r="-231860" b="-13448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1.79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2.72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1913081"/>
                      </a:ext>
                    </a:extLst>
                  </a:tr>
                  <a:tr h="2698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(0.16)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(0.91)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(0.70)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(1.01)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1244008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429787" r="-231860" b="-1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-3.53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-7.71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-12.83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-13.41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497180"/>
                      </a:ext>
                    </a:extLst>
                  </a:tr>
                  <a:tr h="2698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endParaRPr lang="en-US" sz="16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(-3.38)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(-4.35)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(-5.70)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(-4.63)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9633420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200087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714894" r="-231860" b="-923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95438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832609" r="-231860" b="-84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093314"/>
                      </a:ext>
                    </a:extLst>
                  </a:tr>
                  <a:tr h="346464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752632" r="-111" b="-58070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8265175"/>
                      </a:ext>
                    </a:extLst>
                  </a:tr>
                  <a:tr h="2946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1012500" r="-231860" b="-589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3.83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6.25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6.89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6242164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(3.82)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(3.38)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(2.36)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(1.93)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1796156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1227660" r="-231860" b="-4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4.38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8.90</a:t>
                          </a:r>
                          <a:r>
                            <a:rPr lang="en-US" sz="1600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10.98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12.20</a:t>
                          </a:r>
                          <a:r>
                            <a:rPr lang="en-US" sz="1600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***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6046708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(5.17)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(5.55)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(3.86)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(3.93)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2500777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Yes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867511"/>
                      </a:ext>
                    </a:extLst>
                  </a:tr>
                  <a:tr h="2823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t="-1510638" r="-231860" b="-1276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90855" algn="dec"/>
                            </a:tabLs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1580951"/>
                      </a:ext>
                    </a:extLst>
                  </a:tr>
                  <a:tr h="263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1760465" r="-231860" b="-395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1235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1233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1231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1229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450369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15820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AF1-4D50-410F-9EE7-96F85505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Robustness: Subsamples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7F99F-9390-42B0-9B5A-012F7C0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19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FCEB18A-B0BF-2B97-ED3D-0D53B6DB99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596" y="1066800"/>
            <a:ext cx="862480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0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Commodity options markets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Long history of commodity options trading experiencing a resurgence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22710E-605D-412C-D57C-2ED789C782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35"/>
          <a:stretch/>
        </p:blipFill>
        <p:spPr>
          <a:xfrm>
            <a:off x="391891" y="1745332"/>
            <a:ext cx="6876233" cy="14338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049D45-CECC-A0D5-8D14-A19C405E2D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025" y="1745332"/>
            <a:ext cx="2010056" cy="4858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BCF1B8-2DD8-5945-7DCF-00C5EB4A5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9075" y="2269276"/>
            <a:ext cx="4039164" cy="6573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7978A4-DA98-170C-D617-6841F2BF1A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5219" y="3429000"/>
            <a:ext cx="6173061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30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This paper</a:t>
            </a:r>
            <a:r>
              <a:rPr lang="en-US" dirty="0"/>
              <a:t>	Provide a new, simple measure of hedging pressure in options markets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tabLst>
                <a:tab pos="1371600" algn="l"/>
              </a:tabLst>
            </a:pPr>
            <a:endParaRPr lang="en-US" b="1" dirty="0"/>
          </a:p>
          <a:p>
            <a:pPr marL="0" indent="0">
              <a:buNone/>
              <a:tabLst>
                <a:tab pos="1371600" algn="l"/>
              </a:tabLst>
            </a:pPr>
            <a:r>
              <a:rPr lang="en-US" b="1" dirty="0"/>
              <a:t>Conclusions	</a:t>
            </a:r>
            <a:r>
              <a:rPr lang="en-US" dirty="0"/>
              <a:t>Providing liquidity to option hedging demand earns abnormal returns</a:t>
            </a:r>
          </a:p>
          <a:p>
            <a:pPr marL="0" indent="0">
              <a:buNone/>
              <a:tabLst>
                <a:tab pos="1371600" algn="l"/>
              </a:tabLst>
            </a:pPr>
            <a:r>
              <a:rPr lang="en-US" dirty="0"/>
              <a:t>		However, large profits may be difficult to capture due to limits to arbitrage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Implications</a:t>
            </a:r>
            <a:r>
              <a:rPr lang="en-US" dirty="0"/>
              <a:t>	</a:t>
            </a:r>
            <a:r>
              <a:rPr lang="en-US" u="sng" dirty="0"/>
              <a:t>Speculation / Liquidity provision</a:t>
            </a:r>
          </a:p>
          <a:p>
            <a:pPr marL="0" indent="0">
              <a:buNone/>
            </a:pPr>
            <a:r>
              <a:rPr lang="en-US" b="1" dirty="0"/>
              <a:t>		</a:t>
            </a:r>
            <a:r>
              <a:rPr lang="en-US" i="1" dirty="0"/>
              <a:t>HPO </a:t>
            </a:r>
            <a:r>
              <a:rPr lang="en-US" dirty="0"/>
              <a:t>a useful real-time indicator for traders with few margin constraints and 		tolerance for absorbing volatility of the trade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u="sng" dirty="0"/>
              <a:t>Hedging strategies</a:t>
            </a:r>
          </a:p>
          <a:p>
            <a:pPr marL="0" indent="0">
              <a:buNone/>
            </a:pPr>
            <a:r>
              <a:rPr lang="en-US" dirty="0"/>
              <a:t>		Options vs futures:  Each incur different premiums</a:t>
            </a:r>
          </a:p>
          <a:p>
            <a:pPr marL="0" indent="0">
              <a:buNone/>
            </a:pPr>
            <a:r>
              <a:rPr lang="en-US" dirty="0"/>
              <a:t>		Trade-offs in </a:t>
            </a:r>
            <a:r>
              <a:rPr lang="en-US"/>
              <a:t>hedging strategies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A31B-B6B3-4EAD-A394-B6986EE9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 and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89A76-D1B0-4F9D-8E21-CA696531A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Longstanding idea:	Hedging pressure / Theory of normal backwardation</a:t>
            </a:r>
          </a:p>
          <a:p>
            <a:pPr marL="0" indent="0">
              <a:buNone/>
            </a:pPr>
            <a:r>
              <a:rPr lang="en-US" dirty="0"/>
              <a:t>Producers pay a hedging premium to hedge non-marketable risks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Theory:		Limits of arbitrage</a:t>
            </a:r>
          </a:p>
          <a:p>
            <a:pPr marL="0" indent="0">
              <a:buNone/>
            </a:pPr>
            <a:r>
              <a:rPr lang="en-US" dirty="0"/>
              <a:t>Evidence:	Growing in commodity futures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New application: 	Does hedging pressure impact commodity options prices?</a:t>
            </a:r>
          </a:p>
          <a:p>
            <a:pPr marL="0" indent="0">
              <a:buNone/>
            </a:pPr>
            <a:r>
              <a:rPr lang="en-US" dirty="0"/>
              <a:t>Short answer:	Yes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Contribution:	Propose new measure in commodity options</a:t>
            </a:r>
          </a:p>
          <a:p>
            <a:pPr marL="0" indent="0">
              <a:buNone/>
            </a:pPr>
            <a:r>
              <a:rPr lang="en-US" dirty="0"/>
              <a:t>		First (?) evidence in commodity options despite broader option evidence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Implications:	Hedging strategies and speculation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BA3F0-66D3-491F-B1F8-05F5CCA1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 in 1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47750"/>
            <a:ext cx="10972800" cy="553561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1428750" algn="l"/>
              </a:tabLst>
            </a:pPr>
            <a:r>
              <a:rPr lang="en-US" b="1" dirty="0"/>
              <a:t>Measure	</a:t>
            </a:r>
            <a:r>
              <a:rPr lang="en-US" i="1" dirty="0"/>
              <a:t>HPO</a:t>
            </a:r>
            <a:r>
              <a:rPr lang="en-US" dirty="0"/>
              <a:t>, the net short option delta (</a:t>
            </a:r>
            <a:r>
              <a:rPr lang="en-US" dirty="0" err="1"/>
              <a:t>wrt</a:t>
            </a:r>
            <a:r>
              <a:rPr lang="en-US" dirty="0"/>
              <a:t> underlying futures) of commercial traders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b="1" dirty="0"/>
              <a:t>	</a:t>
            </a:r>
            <a:r>
              <a:rPr lang="en-US" sz="1600" b="1" u="sng" dirty="0"/>
              <a:t>HPO			Hedgers			Hedger Net Position	</a:t>
            </a:r>
          </a:p>
          <a:p>
            <a:pPr marL="0" indent="0">
              <a:buNone/>
            </a:pPr>
            <a:r>
              <a:rPr lang="en-US" sz="1600" b="1" dirty="0"/>
              <a:t>	High </a:t>
            </a:r>
            <a:r>
              <a:rPr lang="en-US" sz="1600" dirty="0"/>
              <a:t>(Large, positive)</a:t>
            </a:r>
            <a:r>
              <a:rPr lang="en-US" sz="1600" b="1" dirty="0"/>
              <a:t>	</a:t>
            </a:r>
            <a:r>
              <a:rPr lang="en-US" sz="1600" dirty="0"/>
              <a:t>Large </a:t>
            </a:r>
            <a:r>
              <a:rPr lang="en-US" sz="1600" b="1" dirty="0">
                <a:solidFill>
                  <a:schemeClr val="accent2"/>
                </a:solidFill>
              </a:rPr>
              <a:t>net short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/>
              <a:t>exposure	Buy put / sell call</a:t>
            </a:r>
          </a:p>
          <a:p>
            <a:pPr marL="0" indent="0">
              <a:buNone/>
            </a:pPr>
            <a:r>
              <a:rPr lang="en-US" sz="1600" b="1" dirty="0"/>
              <a:t>	Low </a:t>
            </a:r>
            <a:r>
              <a:rPr lang="en-US" sz="1600" dirty="0"/>
              <a:t>(Large, negative)</a:t>
            </a:r>
            <a:r>
              <a:rPr lang="en-US" sz="1600" b="1" dirty="0"/>
              <a:t>	</a:t>
            </a:r>
            <a:r>
              <a:rPr lang="en-US" sz="1600" dirty="0"/>
              <a:t>Large </a:t>
            </a:r>
            <a:r>
              <a:rPr lang="en-US" sz="1600" b="1" dirty="0">
                <a:solidFill>
                  <a:srgbClr val="00B050"/>
                </a:solidFill>
              </a:rPr>
              <a:t>net long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exposure 	Sell put / buy 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tabLst>
                <a:tab pos="1371600" algn="l"/>
              </a:tabLst>
            </a:pPr>
            <a:r>
              <a:rPr lang="en-US" b="1" dirty="0"/>
              <a:t>Findings</a:t>
            </a:r>
            <a:r>
              <a:rPr lang="en-US" dirty="0"/>
              <a:t>	</a:t>
            </a:r>
          </a:p>
          <a:p>
            <a:pPr marL="0" indent="0">
              <a:buNone/>
              <a:tabLst>
                <a:tab pos="1371600" algn="l"/>
              </a:tabLst>
            </a:pPr>
            <a:r>
              <a:rPr lang="en-US" dirty="0"/>
              <a:t>1) Taking opposite (same) direction position based on </a:t>
            </a:r>
            <a:r>
              <a:rPr lang="en-US" i="1" dirty="0"/>
              <a:t>HPO </a:t>
            </a:r>
            <a:r>
              <a:rPr lang="en-US" dirty="0"/>
              <a:t>earns positive (negative) returns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600" b="1" dirty="0"/>
              <a:t>	</a:t>
            </a:r>
            <a:r>
              <a:rPr lang="en-US" sz="1600" b="1" u="sng" dirty="0"/>
              <a:t>HPO			Hedger Position		Strategy: Sell put / Buy call</a:t>
            </a:r>
          </a:p>
          <a:p>
            <a:pPr marL="0" indent="0">
              <a:buNone/>
            </a:pPr>
            <a:r>
              <a:rPr lang="en-US" sz="1600" b="1" dirty="0"/>
              <a:t>	High </a:t>
            </a:r>
            <a:r>
              <a:rPr lang="en-US" sz="1600" dirty="0"/>
              <a:t>(Large, </a:t>
            </a:r>
            <a:r>
              <a:rPr lang="en-US" sz="1600" u="sng" dirty="0"/>
              <a:t>positive</a:t>
            </a:r>
            <a:r>
              <a:rPr lang="en-US" sz="1600" dirty="0"/>
              <a:t>)</a:t>
            </a:r>
            <a:r>
              <a:rPr lang="en-US" sz="1600" b="1" dirty="0"/>
              <a:t>	</a:t>
            </a:r>
            <a:r>
              <a:rPr lang="en-US" sz="1600" dirty="0"/>
              <a:t>Buy put / sell call		</a:t>
            </a:r>
            <a:r>
              <a:rPr lang="en-US" sz="1600" u="sng" dirty="0"/>
              <a:t>Positive</a:t>
            </a:r>
            <a:r>
              <a:rPr lang="en-US" sz="1600" dirty="0"/>
              <a:t> abnormal return</a:t>
            </a:r>
          </a:p>
          <a:p>
            <a:pPr marL="0" indent="0">
              <a:buNone/>
            </a:pPr>
            <a:r>
              <a:rPr lang="en-US" sz="1600" b="1" dirty="0"/>
              <a:t>	Low </a:t>
            </a:r>
            <a:r>
              <a:rPr lang="en-US" sz="1600" dirty="0"/>
              <a:t>(Large, </a:t>
            </a:r>
            <a:r>
              <a:rPr lang="en-US" sz="1600" u="sng" dirty="0"/>
              <a:t>negative</a:t>
            </a:r>
            <a:r>
              <a:rPr lang="en-US" sz="1600" dirty="0"/>
              <a:t>)</a:t>
            </a:r>
            <a:r>
              <a:rPr lang="en-US" sz="1600" b="1" dirty="0"/>
              <a:t>	</a:t>
            </a:r>
            <a:r>
              <a:rPr lang="en-US" sz="1600" dirty="0"/>
              <a:t>Sell put / buy call		</a:t>
            </a:r>
            <a:r>
              <a:rPr lang="en-US" sz="1600" u="sng" dirty="0"/>
              <a:t>Negative</a:t>
            </a:r>
            <a:r>
              <a:rPr lang="en-US" sz="1600" dirty="0"/>
              <a:t> abnormal return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							</a:t>
            </a:r>
            <a:r>
              <a:rPr lang="en-US" sz="1200" dirty="0"/>
              <a:t>*Abnormal return = Option return delta-hedged </a:t>
            </a:r>
            <a:r>
              <a:rPr lang="en-US" sz="1200" dirty="0" err="1"/>
              <a:t>wrt</a:t>
            </a:r>
            <a:r>
              <a:rPr lang="en-US" sz="1200" dirty="0"/>
              <a:t> futures</a:t>
            </a:r>
          </a:p>
          <a:p>
            <a:pPr marL="0" indent="0">
              <a:buNone/>
              <a:tabLst>
                <a:tab pos="1371600" algn="l"/>
              </a:tabLst>
            </a:pPr>
            <a:r>
              <a:rPr lang="en-US" dirty="0"/>
              <a:t>2) Greatest returns earned by selling puts, consistent with limits to arbitrage</a:t>
            </a:r>
          </a:p>
          <a:p>
            <a:pPr marL="0" indent="0">
              <a:buNone/>
              <a:tabLst>
                <a:tab pos="1371600" algn="l"/>
              </a:tabLst>
            </a:pPr>
            <a:endParaRPr lang="en-US" dirty="0"/>
          </a:p>
          <a:p>
            <a:pPr marL="0" indent="0">
              <a:buNone/>
              <a:tabLst>
                <a:tab pos="1371600" algn="l"/>
              </a:tabLst>
            </a:pPr>
            <a:r>
              <a:rPr lang="en-US" b="1" dirty="0"/>
              <a:t>Conclusion		</a:t>
            </a:r>
            <a:r>
              <a:rPr lang="en-US" dirty="0"/>
              <a:t>Providing liquidity to option hedging demand earns abnormal returns</a:t>
            </a:r>
          </a:p>
          <a:p>
            <a:pPr marL="0" indent="0">
              <a:buNone/>
              <a:tabLst>
                <a:tab pos="1371600" algn="l"/>
              </a:tabLst>
            </a:pPr>
            <a:r>
              <a:rPr lang="en-US" dirty="0"/>
              <a:t>		However, large profits may be difficult to capture due to limits to arbitrage</a:t>
            </a:r>
          </a:p>
          <a:p>
            <a:pPr marL="0" indent="0">
              <a:buNone/>
              <a:tabLst>
                <a:tab pos="1371600" algn="l"/>
              </a:tabLst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3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Hypotheses and HPO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Mechanisms and further analysis, robustness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5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4ECAA6-8FC2-4D34-AD34-DC8F9E7FEC3E}"/>
              </a:ext>
            </a:extLst>
          </p:cNvPr>
          <p:cNvSpPr/>
          <p:nvPr/>
        </p:nvSpPr>
        <p:spPr>
          <a:xfrm>
            <a:off x="2514599" y="1911350"/>
            <a:ext cx="7162801" cy="1104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1A9CEF0-2A59-4C83-939D-85948DDB52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Commercial traders’ net short option exposure to commodity, scaled by open interest</a:t>
                </a:r>
              </a:p>
              <a:p>
                <a:pPr marL="0" indent="0">
                  <a:buNone/>
                </a:pPr>
                <a:r>
                  <a:rPr lang="en-US" dirty="0"/>
                  <a:t>Weekly CFTC Commitment of Traders (COT) reports, 1995–2018 (</a:t>
                </a:r>
                <a:r>
                  <a:rPr lang="en-US" i="1" dirty="0"/>
                  <a:t>t</a:t>
                </a:r>
                <a:r>
                  <a:rPr lang="en-US" dirty="0"/>
                  <a:t>) for 24 markets (</a:t>
                </a:r>
                <a:r>
                  <a:rPr lang="en-US" i="1" dirty="0" err="1"/>
                  <a:t>i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i="1" kern="100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𝐻𝑃𝑂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 kern="10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𝐻𝑒𝑑𝑔𝑒𝑟𝑠𝑆h𝑜𝑟𝑡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𝑜𝑝𝑡𝑖𝑜𝑛</m:t>
                                  </m:r>
                                </m:sup>
                              </m:sSubSup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𝐻𝑒𝑑𝑔𝑒𝑟𝑠𝐿𝑜𝑛𝑔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𝑜𝑝𝑡𝑖𝑜𝑛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𝑂𝑝𝑒𝑛𝐼𝑛𝑡𝑒𝑟𝑒𝑠𝑡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𝑜𝑝𝑡𝑖𝑜𝑛</m:t>
                                  </m:r>
                                </m:sup>
                              </m:sSubSup>
                            </m:den>
                          </m:f>
                        </m:e>
                      </m:eqAr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Producers	Seek </a:t>
                </a:r>
                <a:r>
                  <a:rPr lang="en-US" b="1" u="sng" dirty="0"/>
                  <a:t>net short exposure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		Buy puts / sell calls (set a minimum selling price / reduce costs)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Processors	Seek </a:t>
                </a:r>
                <a:r>
                  <a:rPr lang="en-US" b="1" u="sng" dirty="0"/>
                  <a:t>net long exposure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		Buy calls / sell puts (set a maximum purchase price / reduce costs)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All else equal, positive HPO indicates producers dominate commercial traders</a:t>
                </a:r>
              </a:p>
              <a:p>
                <a:pPr marL="0" indent="0">
                  <a:buNone/>
                </a:pPr>
                <a:r>
                  <a:rPr lang="en-US" dirty="0"/>
                  <a:t>Balance of positions must be absorbed by speculators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1A9CEF0-2A59-4C83-939D-85948DDB52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56" t="-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HPO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6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5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HPO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1" dirty="0"/>
              <a:t>		</a:t>
            </a:r>
            <a:r>
              <a:rPr lang="en-US" sz="1500" b="1" u="sng" dirty="0"/>
              <a:t>HPO			Hedgers			Position		</a:t>
            </a:r>
          </a:p>
          <a:p>
            <a:pPr marL="0" indent="0">
              <a:buNone/>
            </a:pPr>
            <a:r>
              <a:rPr lang="en-US" sz="1500" b="1" dirty="0"/>
              <a:t>		High </a:t>
            </a:r>
            <a:r>
              <a:rPr lang="en-US" sz="1500" dirty="0"/>
              <a:t>(Large, positive)</a:t>
            </a:r>
            <a:r>
              <a:rPr lang="en-US" sz="1500" b="1" dirty="0"/>
              <a:t>		</a:t>
            </a:r>
            <a:r>
              <a:rPr lang="en-US" sz="1500" b="1" dirty="0">
                <a:solidFill>
                  <a:schemeClr val="accent2"/>
                </a:solidFill>
              </a:rPr>
              <a:t>Net short</a:t>
            </a:r>
            <a:r>
              <a:rPr lang="en-US" sz="1500" dirty="0">
                <a:solidFill>
                  <a:schemeClr val="accent2"/>
                </a:solidFill>
              </a:rPr>
              <a:t> </a:t>
            </a:r>
            <a:r>
              <a:rPr lang="en-US" sz="1500" dirty="0"/>
              <a:t>exposure		Buy put / sell call</a:t>
            </a:r>
          </a:p>
          <a:p>
            <a:pPr marL="0" indent="0">
              <a:buNone/>
            </a:pPr>
            <a:r>
              <a:rPr lang="en-US" sz="1500" b="1" dirty="0"/>
              <a:t>		Low </a:t>
            </a:r>
            <a:r>
              <a:rPr lang="en-US" sz="1500" dirty="0"/>
              <a:t>(Large, negative)</a:t>
            </a:r>
            <a:r>
              <a:rPr lang="en-US" sz="1500" b="1" dirty="0"/>
              <a:t>		</a:t>
            </a:r>
            <a:r>
              <a:rPr lang="en-US" sz="1500" b="1" dirty="0">
                <a:solidFill>
                  <a:srgbClr val="00B050"/>
                </a:solidFill>
              </a:rPr>
              <a:t>Net long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  <a:r>
              <a:rPr lang="en-US" sz="1500" dirty="0"/>
              <a:t>exposure 		Sell put / buy call</a:t>
            </a: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b="1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8451ECC-311E-4417-B91A-66D16261B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23677"/>
              </p:ext>
            </p:extLst>
          </p:nvPr>
        </p:nvGraphicFramePr>
        <p:xfrm>
          <a:off x="3769869" y="2155877"/>
          <a:ext cx="4080761" cy="4365574"/>
        </p:xfrm>
        <a:graphic>
          <a:graphicData uri="http://schemas.openxmlformats.org/drawingml/2006/table">
            <a:tbl>
              <a:tblPr firstRow="1" firstCol="1" bandRow="1"/>
              <a:tblGrid>
                <a:gridCol w="1926494">
                  <a:extLst>
                    <a:ext uri="{9D8B030D-6E8A-4147-A177-3AD203B41FA5}">
                      <a16:colId xmlns:a16="http://schemas.microsoft.com/office/drawing/2014/main" val="1385042329"/>
                    </a:ext>
                  </a:extLst>
                </a:gridCol>
                <a:gridCol w="715251">
                  <a:extLst>
                    <a:ext uri="{9D8B030D-6E8A-4147-A177-3AD203B41FA5}">
                      <a16:colId xmlns:a16="http://schemas.microsoft.com/office/drawing/2014/main" val="129725430"/>
                    </a:ext>
                  </a:extLst>
                </a:gridCol>
                <a:gridCol w="719508">
                  <a:extLst>
                    <a:ext uri="{9D8B030D-6E8A-4147-A177-3AD203B41FA5}">
                      <a16:colId xmlns:a16="http://schemas.microsoft.com/office/drawing/2014/main" val="899746013"/>
                    </a:ext>
                  </a:extLst>
                </a:gridCol>
                <a:gridCol w="719508">
                  <a:extLst>
                    <a:ext uri="{9D8B030D-6E8A-4147-A177-3AD203B41FA5}">
                      <a16:colId xmlns:a16="http://schemas.microsoft.com/office/drawing/2014/main" val="28480083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 0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647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WTI Crude Oil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6.34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92.5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26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Heating Oil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0.79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65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RBOB Gasoline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6.06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534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Natural Gas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4.23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004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9.30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3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9.14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11.38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98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Copper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3.28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38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-9.25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186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Soybeans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-1.77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35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Chicago Wheat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56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Kansas Wheat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-12.13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030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Soybean Oil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-16.64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0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Soybean Meal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-5.83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16.54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78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Rough Rice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-3.89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31.87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151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Oats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-12.83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33.98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255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-2.98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464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Cocoa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-9.37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972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6.72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42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Cotton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10.57</a:t>
                      </a:r>
                      <a:endParaRPr lang="en-US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4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Orange Juice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1.40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88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20.66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57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Live Cattle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20.88</a:t>
                      </a:r>
                      <a:endParaRPr lang="en-US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13.90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92.6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5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Feeder Cattle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05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Lean Hogs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18.85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13.95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610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15.49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dec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5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64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A3AFAA-94A9-42D4-9238-01E661F6BB27}"/>
              </a:ext>
            </a:extLst>
          </p:cNvPr>
          <p:cNvSpPr/>
          <p:nvPr/>
        </p:nvSpPr>
        <p:spPr>
          <a:xfrm>
            <a:off x="514350" y="4686300"/>
            <a:ext cx="11172825" cy="10382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Hypothesis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Option strategies that provide liquidity to hedging demand should earn abnormal returns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dirty="0"/>
              <a:t>Strategy: Sell put, Buy call (net long exposure)</a:t>
            </a:r>
          </a:p>
          <a:p>
            <a:pPr lvl="1"/>
            <a:r>
              <a:rPr lang="en-US" dirty="0"/>
              <a:t>Provides liquidity to hedging demand when HPO is high and hedgers are short</a:t>
            </a:r>
          </a:p>
          <a:p>
            <a:pPr lvl="1"/>
            <a:r>
              <a:rPr lang="en-US" dirty="0"/>
              <a:t>Trades in same direction as hedging demand when HPO is low and hedgers are long</a:t>
            </a:r>
          </a:p>
          <a:p>
            <a:pPr marL="0" indent="0">
              <a:buNone/>
            </a:pPr>
            <a:endParaRPr lang="en-US" sz="1600" b="1" u="sng" dirty="0"/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u="sng" dirty="0"/>
              <a:t>HPO			Hedger Position		Strategy: Sell put / Buy call</a:t>
            </a:r>
          </a:p>
          <a:p>
            <a:pPr marL="0" indent="0">
              <a:buNone/>
            </a:pPr>
            <a:r>
              <a:rPr lang="en-US" sz="1800" b="1" dirty="0"/>
              <a:t>	High </a:t>
            </a:r>
            <a:r>
              <a:rPr lang="en-US" sz="1800" dirty="0"/>
              <a:t>(Large, </a:t>
            </a:r>
            <a:r>
              <a:rPr lang="en-US" sz="1800" u="sng" dirty="0"/>
              <a:t>positive</a:t>
            </a:r>
            <a:r>
              <a:rPr lang="en-US" sz="1800" dirty="0"/>
              <a:t>)</a:t>
            </a:r>
            <a:r>
              <a:rPr lang="en-US" sz="1800" b="1" dirty="0"/>
              <a:t>	</a:t>
            </a:r>
            <a:r>
              <a:rPr lang="en-US" sz="1800" dirty="0"/>
              <a:t>Buy put/sell call		</a:t>
            </a:r>
            <a:r>
              <a:rPr lang="en-US" sz="1800" u="sng" dirty="0"/>
              <a:t>Positive</a:t>
            </a:r>
            <a:r>
              <a:rPr lang="en-US" sz="1800" dirty="0"/>
              <a:t> abnormal return</a:t>
            </a:r>
          </a:p>
          <a:p>
            <a:pPr marL="0" indent="0">
              <a:buNone/>
            </a:pPr>
            <a:r>
              <a:rPr lang="en-US" sz="1800" b="1" dirty="0"/>
              <a:t>	Low </a:t>
            </a:r>
            <a:r>
              <a:rPr lang="en-US" sz="1800" dirty="0"/>
              <a:t>(Large, </a:t>
            </a:r>
            <a:r>
              <a:rPr lang="en-US" sz="1800" u="sng" dirty="0"/>
              <a:t>negative</a:t>
            </a:r>
            <a:r>
              <a:rPr lang="en-US" sz="1800" dirty="0"/>
              <a:t>)</a:t>
            </a:r>
            <a:r>
              <a:rPr lang="en-US" sz="1800" b="1" dirty="0"/>
              <a:t>	</a:t>
            </a:r>
            <a:r>
              <a:rPr lang="en-US" sz="1800" dirty="0"/>
              <a:t>Sell put/buy call		</a:t>
            </a:r>
            <a:r>
              <a:rPr lang="en-US" sz="1800" u="sng" dirty="0"/>
              <a:t>Negative</a:t>
            </a:r>
            <a:r>
              <a:rPr lang="en-US" sz="1800" dirty="0"/>
              <a:t> abnormal return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b="1" dirty="0"/>
              <a:t>Prediction: HPO should positively forecast returns to (Sell put, Buy call) strategy</a:t>
            </a:r>
          </a:p>
          <a:p>
            <a:pPr marL="0" indent="0">
              <a:buNone/>
            </a:pPr>
            <a:r>
              <a:rPr lang="en-US" dirty="0"/>
              <a:t>Use the cross section of commodities to test for return spreads and levels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43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D082-EEF3-4E48-83B2-48C1CCAC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CE451-D86C-49A4-BF4C-C1219A9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A9CEF0-2A59-4C83-939D-85948DDB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Hypotheses and HPO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Main results</a:t>
            </a:r>
          </a:p>
          <a:p>
            <a:pPr marL="0" indent="0">
              <a:buNone/>
            </a:pPr>
            <a:r>
              <a:rPr lang="en-US" i="1" dirty="0"/>
              <a:t>	Hedging pressure forecasts the returns to option strategies that provide liquidity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i="1" dirty="0"/>
              <a:t>Correlated with and predicts future changes in IV slopes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Mechanisms and further analysis, robustness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A6727F4-1D81-4F34-85C3-1776D0101D2C}"/>
              </a:ext>
            </a:extLst>
          </p:cNvPr>
          <p:cNvSpPr txBox="1">
            <a:spLocks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5D5D0A-3014-423E-9485-A57D4D4536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7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Segoe UI" pitchFamily="34" charset="0"/>
            <a:ea typeface="Segoe UI" pitchFamily="34" charset="0"/>
            <a:cs typeface="Segoe U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47948</TotalTime>
  <Words>2003</Words>
  <Application>Microsoft Office PowerPoint</Application>
  <PresentationFormat>Widescreen</PresentationFormat>
  <Paragraphs>650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Segoe UI</vt:lpstr>
      <vt:lpstr>Times New Roman</vt:lpstr>
      <vt:lpstr>Office Theme</vt:lpstr>
      <vt:lpstr>Hedging pressure and commodity option prices</vt:lpstr>
      <vt:lpstr>Commodity options markets</vt:lpstr>
      <vt:lpstr>What are we doing and why</vt:lpstr>
      <vt:lpstr>Paper in 1 slide</vt:lpstr>
      <vt:lpstr>Outline</vt:lpstr>
      <vt:lpstr>HPO</vt:lpstr>
      <vt:lpstr>HPO</vt:lpstr>
      <vt:lpstr>Hypothesis</vt:lpstr>
      <vt:lpstr>Outline</vt:lpstr>
      <vt:lpstr>Returns</vt:lpstr>
      <vt:lpstr>HPO vs Average Returns</vt:lpstr>
      <vt:lpstr>Portfolio sorts</vt:lpstr>
      <vt:lpstr>Fama-MacBeth</vt:lpstr>
      <vt:lpstr>Alternative perspective: Implied volatility slopes</vt:lpstr>
      <vt:lpstr>Alternative perspective: Implied volatility slopes</vt:lpstr>
      <vt:lpstr>Outline</vt:lpstr>
      <vt:lpstr>Mechanisms and further analysis</vt:lpstr>
      <vt:lpstr>Hedging pressure by option type</vt:lpstr>
      <vt:lpstr>Robustness: Subsamples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ingcheng</dc:creator>
  <cp:lastModifiedBy>Ing-Haw Cheng</cp:lastModifiedBy>
  <cp:revision>3182</cp:revision>
  <cp:lastPrinted>2020-12-21T00:40:53Z</cp:lastPrinted>
  <dcterms:created xsi:type="dcterms:W3CDTF">2011-11-16T19:04:59Z</dcterms:created>
  <dcterms:modified xsi:type="dcterms:W3CDTF">2022-08-05T14:41:22Z</dcterms:modified>
</cp:coreProperties>
</file>