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419" r:id="rId3"/>
    <p:sldId id="597" r:id="rId4"/>
    <p:sldId id="604" r:id="rId5"/>
    <p:sldId id="605" r:id="rId6"/>
    <p:sldId id="603" r:id="rId7"/>
    <p:sldId id="585" r:id="rId8"/>
    <p:sldId id="606" r:id="rId9"/>
    <p:sldId id="610" r:id="rId10"/>
    <p:sldId id="607" r:id="rId11"/>
    <p:sldId id="608" r:id="rId12"/>
    <p:sldId id="611" r:id="rId13"/>
    <p:sldId id="612" r:id="rId14"/>
    <p:sldId id="614" r:id="rId15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51" autoAdjust="0"/>
  </p:normalViewPr>
  <p:slideViewPr>
    <p:cSldViewPr snapToGrid="0">
      <p:cViewPr>
        <p:scale>
          <a:sx n="100" d="100"/>
          <a:sy n="100" d="100"/>
        </p:scale>
        <p:origin x="2214" y="119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533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1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/>
          <a:lstStyle>
            <a:lvl1pPr algn="r">
              <a:defRPr sz="1200"/>
            </a:lvl1pPr>
          </a:lstStyle>
          <a:p>
            <a:fld id="{2FC71CD3-C71C-45CC-BB98-5C91B52CAD2B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59"/>
            <a:ext cx="3038145" cy="464205"/>
          </a:xfrm>
          <a:prstGeom prst="rect">
            <a:avLst/>
          </a:prstGeom>
        </p:spPr>
        <p:txBody>
          <a:bodyPr vert="horz" lIns="88139" tIns="44070" rIns="88139" bIns="44070" rtlCol="0" anchor="b"/>
          <a:lstStyle>
            <a:lvl1pPr algn="r">
              <a:defRPr sz="1200"/>
            </a:lvl1pPr>
          </a:lstStyle>
          <a:p>
            <a:fld id="{B0FEAA26-CDD4-4F49-9010-6049C990CC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74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9B8A5E41-EBDA-40E4-8FEF-A7C7247208CD}" type="datetimeFigureOut">
              <a:rPr lang="en-US" smtClean="0"/>
              <a:t>8/5/2022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674239FA-3D35-4D61-A09A-4104CFDEFB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08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7696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2628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147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75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Overall arc of discussion : Provide some specific suggestions but also pose a number of questions for the author to make the paper ultimately “bigger”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976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290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30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086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Overall arc of discussion : Provide some specific suggestions but also pose a number of questions for the author to make the paper ultimately “bigger”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518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637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169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1345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4239FA-3D35-4D61-A09A-4104CFDEFB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0317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7EDBC-C535-4E5F-AA10-9F78D0A6DF4D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 dirty="0"/>
              <a:t>Cheng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698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AF9E8-90BC-4ABF-8AED-29A023AF6496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939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9484AC-550A-4A06-862F-AC467E8651CE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614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334000"/>
          </a:xfrm>
        </p:spPr>
        <p:txBody>
          <a:bodyPr/>
          <a:lstStyle>
            <a:lvl1pPr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424625-B825-4C50-960B-3D6011F02244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Cheng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44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A7807-EB18-43C2-9B6F-213AC1CD9CC8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81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066801"/>
            <a:ext cx="53848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66801"/>
            <a:ext cx="5384800" cy="50593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40F2E-C62A-4307-864B-9D715199EB31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342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2ADAF-8FC5-4FA4-9896-46DCA295F97E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8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0E617-70B1-4C23-B318-3BA3CCBCFA86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795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02BE2-8270-492C-A174-7C1CBB204EFA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925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A9E9B7-21D3-418D-B74C-42159161E4DC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04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0ED4E-7035-4CE6-A87D-061A33169067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n-NO"/>
              <a:t>Cheng 2013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5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066800"/>
            <a:ext cx="109728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894AC8E7-91D3-458F-A2E0-E3F7DE1B647E}" type="datetime1">
              <a:rPr lang="en-US" smtClean="0"/>
              <a:t>8/5/2022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477001"/>
            <a:ext cx="3860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nn-NO" dirty="0"/>
              <a:t>Cheng 2013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477001"/>
            <a:ext cx="2844800" cy="2444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fld id="{CE5D5D0A-3014-423E-9485-A57D4D45363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39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accent1">
              <a:lumMod val="75000"/>
            </a:schemeClr>
          </a:solidFill>
          <a:latin typeface="Segoe UI" pitchFamily="34" charset="0"/>
          <a:ea typeface="Segoe UI" pitchFamily="34" charset="0"/>
          <a:cs typeface="Segoe UI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Segoe UI" pitchFamily="34" charset="0"/>
          <a:ea typeface="Segoe UI" pitchFamily="34" charset="0"/>
          <a:cs typeface="Segoe UI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9951"/>
            <a:ext cx="10363200" cy="1470025"/>
          </a:xfrm>
        </p:spPr>
        <p:txBody>
          <a:bodyPr>
            <a:normAutofit/>
          </a:bodyPr>
          <a:lstStyle/>
          <a:p>
            <a:r>
              <a:rPr lang="en-US" sz="2800" dirty="0"/>
              <a:t>Measuring Financial Investor Presence Through Term Structure Deflection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06931" y="4117522"/>
            <a:ext cx="7187149" cy="266700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/>
              <a:t>Paper:</a:t>
            </a:r>
          </a:p>
          <a:p>
            <a:pPr algn="l"/>
            <a:r>
              <a:rPr lang="en-US" sz="2000" dirty="0"/>
              <a:t>Zeno Adams		</a:t>
            </a:r>
            <a:r>
              <a:rPr lang="en-US" sz="2000" i="1" dirty="0"/>
              <a:t>Univ of St Gallen</a:t>
            </a:r>
            <a:endParaRPr lang="en-US" sz="2000" dirty="0"/>
          </a:p>
          <a:p>
            <a:pPr algn="l"/>
            <a:r>
              <a:rPr lang="en-US" sz="2000" dirty="0" err="1"/>
              <a:t>Solène</a:t>
            </a:r>
            <a:r>
              <a:rPr lang="en-US" sz="2000" dirty="0"/>
              <a:t> Collet		</a:t>
            </a:r>
            <a:r>
              <a:rPr lang="en-US" sz="2000" i="1" dirty="0"/>
              <a:t>Univ of St Gallen</a:t>
            </a:r>
            <a:r>
              <a:rPr lang="en-US" sz="2000" dirty="0"/>
              <a:t>	</a:t>
            </a:r>
          </a:p>
          <a:p>
            <a:pPr algn="l"/>
            <a:r>
              <a:rPr lang="en-US" sz="2000" dirty="0"/>
              <a:t>Andrei Kirilenko		</a:t>
            </a:r>
            <a:r>
              <a:rPr lang="en-US" sz="2000" i="1" dirty="0"/>
              <a:t>Univ of Cambridge</a:t>
            </a:r>
            <a:endParaRPr lang="en-US" sz="2000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914400" y="4117522"/>
            <a:ext cx="4114800" cy="1333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000" b="1" dirty="0"/>
              <a:t>Discussion:</a:t>
            </a:r>
          </a:p>
          <a:p>
            <a:pPr algn="l"/>
            <a:r>
              <a:rPr lang="en-US" sz="2000" dirty="0"/>
              <a:t>Ing-Haw Cheng</a:t>
            </a:r>
          </a:p>
          <a:p>
            <a:pPr algn="l"/>
            <a:r>
              <a:rPr lang="en-US" sz="2000" i="1" dirty="0"/>
              <a:t>Univ of Toronto</a:t>
            </a:r>
          </a:p>
        </p:txBody>
      </p:sp>
    </p:spTree>
    <p:extLst>
      <p:ext uri="{BB962C8B-B14F-4D97-AF65-F5344CB8AC3E}">
        <p14:creationId xmlns:p14="http://schemas.microsoft.com/office/powerpoint/2010/main" val="23095450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10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F9A965-17D9-4ACC-88DD-73348F49F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799"/>
            <a:ext cx="10972800" cy="5602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70C0"/>
                </a:solidFill>
              </a:rPr>
              <a:t>Periods of high deflections may also be driven by: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dirty="0"/>
              <a:t>Alternative 1:	  	</a:t>
            </a:r>
            <a:r>
              <a:rPr lang="en-US" sz="2200" dirty="0"/>
              <a:t>Low supply of arbitrage capital (vs demand of indexers)</a:t>
            </a:r>
          </a:p>
          <a:p>
            <a:pPr marL="0" indent="0">
              <a:buNone/>
            </a:pPr>
            <a:r>
              <a:rPr lang="en-US" sz="2200" dirty="0"/>
              <a:t>Unusually low limited arbitrage capital may be correlated with oil price volatility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“Noisy” Treasury curve reflects shortage of arbitrage capital of overall markets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6443F8-7B42-4894-8BD4-98360F3232D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2.) How much are deflections related to index investing?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C879ED-F68B-4ED4-8176-EC0DD425D2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1324" y="3449435"/>
            <a:ext cx="3961301" cy="302756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C9D392-BAFA-48D2-AB8D-684AA650684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450" y="3459086"/>
            <a:ext cx="4029075" cy="308871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0864849-0D3C-4BBA-AD71-6DE38AA5BE86}"/>
              </a:ext>
            </a:extLst>
          </p:cNvPr>
          <p:cNvSpPr txBox="1"/>
          <p:nvPr/>
        </p:nvSpPr>
        <p:spPr>
          <a:xfrm>
            <a:off x="4567151" y="6510839"/>
            <a:ext cx="3057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Source: Hu, Pan, and Wang (2013)</a:t>
            </a:r>
          </a:p>
        </p:txBody>
      </p:sp>
    </p:spTree>
    <p:extLst>
      <p:ext uri="{BB962C8B-B14F-4D97-AF65-F5344CB8AC3E}">
        <p14:creationId xmlns:p14="http://schemas.microsoft.com/office/powerpoint/2010/main" val="16413840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11</a:t>
            </a:fld>
            <a:endParaRPr lang="en-US"/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A14ECB76-58A6-4A1A-9763-CA36845898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899728" y="1066799"/>
            <a:ext cx="4392543" cy="3856566"/>
          </a:xfr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C86443F8-7B42-4894-8BD4-98360F3232D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2.) How much are deflections related to index investing?</a:t>
            </a:r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B6DBB710-15D9-4C2C-A8F5-7A9142CC2C8E}"/>
              </a:ext>
            </a:extLst>
          </p:cNvPr>
          <p:cNvSpPr txBox="1">
            <a:spLocks/>
          </p:cNvSpPr>
          <p:nvPr/>
        </p:nvSpPr>
        <p:spPr>
          <a:xfrm>
            <a:off x="609600" y="1066799"/>
            <a:ext cx="10972800" cy="56026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en-US" sz="2200" dirty="0"/>
          </a:p>
          <a:p>
            <a:pPr marL="0" indent="0">
              <a:buFont typeface="Arial" pitchFamily="34" charset="0"/>
              <a:buNone/>
            </a:pPr>
            <a:endParaRPr lang="en-US" sz="2200" dirty="0"/>
          </a:p>
          <a:p>
            <a:pPr marL="0" indent="0">
              <a:buFont typeface="Arial" pitchFamily="34" charset="0"/>
              <a:buNone/>
            </a:pPr>
            <a:endParaRPr lang="en-US" sz="2200" dirty="0"/>
          </a:p>
          <a:p>
            <a:pPr marL="0" indent="0">
              <a:buFont typeface="Arial" pitchFamily="34" charset="0"/>
              <a:buNone/>
            </a:pPr>
            <a:endParaRPr lang="en-US" sz="2200" dirty="0"/>
          </a:p>
          <a:p>
            <a:pPr marL="0" indent="0">
              <a:buFont typeface="Arial" pitchFamily="34" charset="0"/>
              <a:buNone/>
            </a:pPr>
            <a:endParaRPr lang="en-US" sz="2200" dirty="0"/>
          </a:p>
          <a:p>
            <a:pPr marL="0" indent="0">
              <a:buFont typeface="Arial" pitchFamily="34" charset="0"/>
              <a:buNone/>
            </a:pPr>
            <a:endParaRPr lang="en-US" sz="2200" dirty="0"/>
          </a:p>
          <a:p>
            <a:pPr marL="0" indent="0">
              <a:buFont typeface="Arial" pitchFamily="34" charset="0"/>
              <a:buNone/>
            </a:pPr>
            <a:endParaRPr lang="en-US" sz="2200" dirty="0"/>
          </a:p>
          <a:p>
            <a:pPr marL="0" indent="0">
              <a:buFont typeface="Arial" pitchFamily="34" charset="0"/>
              <a:buNone/>
            </a:pPr>
            <a:endParaRPr lang="en-US" sz="2200" dirty="0"/>
          </a:p>
          <a:p>
            <a:pPr marL="0" indent="0">
              <a:buFont typeface="Arial" pitchFamily="34" charset="0"/>
              <a:buNone/>
            </a:pPr>
            <a:endParaRPr lang="en-US" sz="2200" dirty="0"/>
          </a:p>
          <a:p>
            <a:pPr marL="0" indent="0">
              <a:buFont typeface="Arial" pitchFamily="34" charset="0"/>
              <a:buNone/>
            </a:pPr>
            <a:endParaRPr lang="en-US" sz="2200" dirty="0"/>
          </a:p>
          <a:p>
            <a:pPr marL="0" indent="0">
              <a:buFont typeface="Arial" pitchFamily="34" charset="0"/>
              <a:buNone/>
            </a:pPr>
            <a:endParaRPr lang="en-US" sz="2200" dirty="0"/>
          </a:p>
          <a:p>
            <a:pPr marL="0" indent="0">
              <a:buFont typeface="Arial" pitchFamily="34" charset="0"/>
              <a:buNone/>
              <a:tabLst>
                <a:tab pos="1971675" algn="l"/>
              </a:tabLst>
            </a:pPr>
            <a:r>
              <a:rPr lang="en-US" sz="2200" b="1" dirty="0"/>
              <a:t>Suggestion 2	</a:t>
            </a:r>
            <a:r>
              <a:rPr lang="en-US" sz="2200" dirty="0"/>
              <a:t>Calculate “noise” or deflections across the entire futures curve</a:t>
            </a:r>
          </a:p>
          <a:p>
            <a:pPr marL="0" indent="0">
              <a:buFont typeface="Arial" pitchFamily="34" charset="0"/>
              <a:buNone/>
              <a:tabLst>
                <a:tab pos="1971675" algn="l"/>
              </a:tabLst>
            </a:pPr>
            <a:r>
              <a:rPr lang="en-US" sz="2200" b="1" dirty="0"/>
              <a:t>	</a:t>
            </a:r>
            <a:r>
              <a:rPr lang="en-US" sz="2200" dirty="0"/>
              <a:t>Focus on deflection on F</a:t>
            </a:r>
            <a:r>
              <a:rPr lang="en-US" sz="2200" baseline="-25000" dirty="0"/>
              <a:t>1</a:t>
            </a:r>
            <a:r>
              <a:rPr lang="en-US" sz="2200" dirty="0"/>
              <a:t> and F</a:t>
            </a:r>
            <a:r>
              <a:rPr lang="en-US" sz="2200" baseline="-25000" dirty="0"/>
              <a:t>2</a:t>
            </a:r>
            <a:r>
              <a:rPr lang="en-US" sz="2200" dirty="0"/>
              <a:t> conditional on total noise</a:t>
            </a:r>
            <a:endParaRPr lang="en-US" sz="2200" baseline="-250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91A008E-A2EF-4A39-8CF8-9CE37F18FC37}"/>
              </a:ext>
            </a:extLst>
          </p:cNvPr>
          <p:cNvSpPr txBox="1"/>
          <p:nvPr/>
        </p:nvSpPr>
        <p:spPr>
          <a:xfrm>
            <a:off x="4667250" y="4921875"/>
            <a:ext cx="3057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400" b="1" dirty="0">
                <a:latin typeface="Segoe UI" pitchFamily="34" charset="0"/>
                <a:ea typeface="Segoe UI" pitchFamily="34" charset="0"/>
                <a:cs typeface="Segoe UI" pitchFamily="34" charset="0"/>
              </a:rPr>
              <a:t>Source: Hu, Pan, and Wang (2013)</a:t>
            </a:r>
          </a:p>
        </p:txBody>
      </p:sp>
    </p:spTree>
    <p:extLst>
      <p:ext uri="{BB962C8B-B14F-4D97-AF65-F5344CB8AC3E}">
        <p14:creationId xmlns:p14="http://schemas.microsoft.com/office/powerpoint/2010/main" val="38803880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12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F9A965-17D9-4ACC-88DD-73348F49F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799"/>
            <a:ext cx="10972800" cy="5602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70C0"/>
                </a:solidFill>
              </a:rPr>
              <a:t>Deflections may also be influenced by: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dirty="0"/>
              <a:t>Alternative 2:		</a:t>
            </a:r>
            <a:r>
              <a:rPr lang="en-US" sz="2200" dirty="0"/>
              <a:t>Storage/convenience yield dynamics</a:t>
            </a:r>
          </a:p>
          <a:p>
            <a:pPr lvl="1"/>
            <a:r>
              <a:rPr lang="en-US" sz="2200" dirty="0"/>
              <a:t>Deflections are large errors in the front-end relative to a cubic spline</a:t>
            </a:r>
          </a:p>
          <a:p>
            <a:pPr lvl="1"/>
            <a:r>
              <a:rPr lang="en-US" sz="2200" dirty="0"/>
              <a:t>Such errors may reflect unusually steep term structure of net convenience yield</a:t>
            </a:r>
          </a:p>
          <a:p>
            <a:pPr lvl="1"/>
            <a:r>
              <a:rPr lang="en-US" sz="2200" dirty="0"/>
              <a:t>Such errors may be correlated with volatility since the front-end of the curve is volatility is concentrated on the front-end of the curve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Paper does a good job identifying most extreme events, but more needs to be done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  <a:tabLst>
                <a:tab pos="1971675" algn="l"/>
              </a:tabLst>
            </a:pPr>
            <a:r>
              <a:rPr lang="en-US" sz="2200" b="1" dirty="0"/>
              <a:t>Suggestion 3	</a:t>
            </a:r>
            <a:r>
              <a:rPr lang="en-US" sz="2200" dirty="0"/>
              <a:t>Focus on noise in front part of curve </a:t>
            </a:r>
            <a:r>
              <a:rPr lang="en-US" sz="2200" i="1" dirty="0"/>
              <a:t>during the roll period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6443F8-7B42-4894-8BD4-98360F3232D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2.) How much are deflections related to index investing?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B2FA997-9DD0-480E-90D2-12FADA9C4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2803" y="4703637"/>
            <a:ext cx="5534797" cy="895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8743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13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F9A965-17D9-4ACC-88DD-73348F49F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799"/>
            <a:ext cx="10972800" cy="56026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b="1" dirty="0"/>
          </a:p>
          <a:p>
            <a:pPr marL="0" indent="0">
              <a:buNone/>
            </a:pPr>
            <a:r>
              <a:rPr lang="en-US" sz="2200" b="1" dirty="0"/>
              <a:t>Why does greater deflection </a:t>
            </a:r>
            <a:r>
              <a:rPr lang="en-US" sz="2200" b="1" i="1" dirty="0"/>
              <a:t>lower</a:t>
            </a:r>
            <a:r>
              <a:rPr lang="en-US" sz="2200" b="1" dirty="0"/>
              <a:t> volatility pre-financialization?</a:t>
            </a:r>
          </a:p>
          <a:p>
            <a:pPr marL="0" indent="0">
              <a:buNone/>
            </a:pPr>
            <a:r>
              <a:rPr lang="en-US" sz="2200" dirty="0"/>
              <a:t>Expect pre-financialization relationship to be zero under the assumption that index investors drive deflection, since pre-fin deflection should then be white noise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dirty="0"/>
              <a:t>Other questions</a:t>
            </a:r>
          </a:p>
          <a:p>
            <a:pPr marL="0" indent="0">
              <a:buNone/>
            </a:pPr>
            <a:r>
              <a:rPr lang="en-US" sz="2200" dirty="0"/>
              <a:t>Why just oil?</a:t>
            </a:r>
          </a:p>
          <a:p>
            <a:pPr marL="0" indent="0">
              <a:buNone/>
            </a:pPr>
            <a:r>
              <a:rPr lang="en-US" sz="2200" dirty="0"/>
              <a:t>Why oil volatility?		Clarify mechanism of hypothesized relationship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6443F8-7B42-4894-8BD4-98360F3232D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Minor comments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9B589156-EE50-4299-BF06-805D251FD460}"/>
              </a:ext>
            </a:extLst>
          </p:cNvPr>
          <p:cNvGrpSpPr/>
          <p:nvPr/>
        </p:nvGrpSpPr>
        <p:grpSpPr>
          <a:xfrm>
            <a:off x="842202" y="1148109"/>
            <a:ext cx="10168698" cy="1674055"/>
            <a:chOff x="693805" y="5126036"/>
            <a:chExt cx="10888595" cy="1976511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025F07C7-C248-46F4-8C93-8023C294152E}"/>
                </a:ext>
              </a:extLst>
            </p:cNvPr>
            <p:cNvGrpSpPr/>
            <p:nvPr/>
          </p:nvGrpSpPr>
          <p:grpSpPr>
            <a:xfrm>
              <a:off x="693805" y="5126036"/>
              <a:ext cx="10888595" cy="1457326"/>
              <a:chOff x="693805" y="5126036"/>
              <a:chExt cx="10888595" cy="1457326"/>
            </a:xfrm>
          </p:grpSpPr>
          <p:pic>
            <p:nvPicPr>
              <p:cNvPr id="16" name="Picture 15">
                <a:extLst>
                  <a:ext uri="{FF2B5EF4-FFF2-40B4-BE49-F238E27FC236}">
                    <a16:creationId xmlns:a16="http://schemas.microsoft.com/office/drawing/2014/main" id="{70E1A3CC-D6C4-4322-A87F-CE02D99A3349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44972"/>
              <a:stretch/>
            </p:blipFill>
            <p:spPr>
              <a:xfrm>
                <a:off x="693805" y="5126036"/>
                <a:ext cx="10888595" cy="1457326"/>
              </a:xfrm>
              <a:prstGeom prst="rect">
                <a:avLst/>
              </a:prstGeom>
            </p:spPr>
          </p:pic>
          <p:pic>
            <p:nvPicPr>
              <p:cNvPr id="17" name="Picture 16">
                <a:extLst>
                  <a:ext uri="{FF2B5EF4-FFF2-40B4-BE49-F238E27FC236}">
                    <a16:creationId xmlns:a16="http://schemas.microsoft.com/office/drawing/2014/main" id="{D99A5AE1-7798-4F1C-9BC6-B8149462EF5B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t="87642"/>
              <a:stretch/>
            </p:blipFill>
            <p:spPr>
              <a:xfrm>
                <a:off x="693805" y="5791200"/>
                <a:ext cx="10888595" cy="327283"/>
              </a:xfrm>
              <a:prstGeom prst="rect">
                <a:avLst/>
              </a:prstGeom>
            </p:spPr>
          </p:pic>
        </p:grpSp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F2CFF84C-B35A-4579-B728-D96A05594B0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247082" y="6064177"/>
              <a:ext cx="9926435" cy="1038370"/>
            </a:xfrm>
            <a:prstGeom prst="rect">
              <a:avLst/>
            </a:prstGeom>
          </p:spPr>
        </p:pic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A147A273-E77A-465B-A461-11B363D52A47}"/>
              </a:ext>
            </a:extLst>
          </p:cNvPr>
          <p:cNvSpPr/>
          <p:nvPr/>
        </p:nvSpPr>
        <p:spPr>
          <a:xfrm>
            <a:off x="3143250" y="1381125"/>
            <a:ext cx="2181225" cy="581025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67461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Nice paper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14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F9A965-17D9-4ACC-88DD-73348F49F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45282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endParaRPr lang="en-US" sz="2200" b="1" dirty="0"/>
          </a:p>
          <a:p>
            <a:pPr marL="0" indent="0">
              <a:lnSpc>
                <a:spcPct val="114000"/>
              </a:lnSpc>
              <a:buNone/>
            </a:pPr>
            <a:r>
              <a:rPr lang="en-US" sz="2200" b="1" dirty="0">
                <a:solidFill>
                  <a:srgbClr val="0070C0"/>
                </a:solidFill>
              </a:rPr>
              <a:t>Question		Does commodity index investing have price effects?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Answer		Yes, measured through term structure deflection</a:t>
            </a:r>
          </a:p>
          <a:p>
            <a:pPr marL="0" indent="0">
              <a:lnSpc>
                <a:spcPct val="114000"/>
              </a:lnSpc>
              <a:buNone/>
            </a:pPr>
            <a:endParaRPr lang="en-US" sz="2200" b="1" dirty="0"/>
          </a:p>
          <a:p>
            <a:pPr marL="0" indent="0">
              <a:lnSpc>
                <a:spcPct val="114000"/>
              </a:lnSpc>
              <a:buNone/>
            </a:pPr>
            <a:r>
              <a:rPr lang="en-US" sz="2200" b="1" u="sng" dirty="0"/>
              <a:t>Discussion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sz="2200" b="1" dirty="0"/>
              <a:t>Overall		</a:t>
            </a:r>
            <a:r>
              <a:rPr lang="en-US" sz="2200" dirty="0"/>
              <a:t>Straightforward idea that creates a useful measure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sz="2200" dirty="0"/>
              <a:t>			Potential for others to use and cite this measure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sz="2200" b="1" dirty="0"/>
              <a:t>			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sz="2200" b="1" dirty="0"/>
              <a:t>Main comment 	</a:t>
            </a:r>
            <a:r>
              <a:rPr lang="en-US" sz="2200" dirty="0"/>
              <a:t>Two questions about what the measure captures + 3 suggestions</a:t>
            </a:r>
          </a:p>
          <a:p>
            <a:pPr marL="0" indent="0">
              <a:lnSpc>
                <a:spcPct val="114000"/>
              </a:lnSpc>
              <a:buNone/>
            </a:pPr>
            <a:endParaRPr lang="en-US" sz="2200" dirty="0"/>
          </a:p>
          <a:p>
            <a:pPr marL="0" indent="0">
              <a:lnSpc>
                <a:spcPct val="114000"/>
              </a:lnSpc>
              <a:buNone/>
            </a:pPr>
            <a:r>
              <a:rPr lang="en-US" sz="2200" b="1" dirty="0"/>
              <a:t>Minor comments</a:t>
            </a:r>
          </a:p>
        </p:txBody>
      </p:sp>
    </p:spTree>
    <p:extLst>
      <p:ext uri="{BB962C8B-B14F-4D97-AF65-F5344CB8AC3E}">
        <p14:creationId xmlns:p14="http://schemas.microsoft.com/office/powerpoint/2010/main" val="374125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45E4C73B-35B0-42D3-9173-8A1F5E6A8D4C}"/>
              </a:ext>
            </a:extLst>
          </p:cNvPr>
          <p:cNvSpPr/>
          <p:nvPr/>
        </p:nvSpPr>
        <p:spPr>
          <a:xfrm>
            <a:off x="493363" y="1905158"/>
            <a:ext cx="11205274" cy="63976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>
                <a:solidFill>
                  <a:schemeClr val="tx1"/>
                </a:solidFill>
              </a:rPr>
              <a:t>How can we detect any price effects of commodity index investing?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Outline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2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54DD9FC-D80E-42BE-A08F-F86A76698BCB}"/>
              </a:ext>
            </a:extLst>
          </p:cNvPr>
          <p:cNvSpPr/>
          <p:nvPr/>
        </p:nvSpPr>
        <p:spPr>
          <a:xfrm>
            <a:off x="493363" y="3095945"/>
            <a:ext cx="11205274" cy="63976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/>
              <a:t>Nice paper &amp; simple idea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713C339-FA2B-4C16-AD34-1DB4B130EF9A}"/>
              </a:ext>
            </a:extLst>
          </p:cNvPr>
          <p:cNvSpPr/>
          <p:nvPr/>
        </p:nvSpPr>
        <p:spPr>
          <a:xfrm>
            <a:off x="493363" y="4286732"/>
            <a:ext cx="11205274" cy="6397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200" b="1" dirty="0"/>
              <a:t>Comments</a:t>
            </a:r>
          </a:p>
        </p:txBody>
      </p:sp>
    </p:spTree>
    <p:extLst>
      <p:ext uri="{BB962C8B-B14F-4D97-AF65-F5344CB8AC3E}">
        <p14:creationId xmlns:p14="http://schemas.microsoft.com/office/powerpoint/2010/main" val="3459330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Commodity index investing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F9A965-17D9-4ACC-88DD-73348F49F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51656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14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0070C0"/>
                </a:solidFill>
              </a:rPr>
              <a:t>Question: Does commodity index investing have price effects?</a:t>
            </a:r>
          </a:p>
          <a:p>
            <a:pPr marL="0" indent="0">
              <a:buNone/>
            </a:pPr>
            <a:r>
              <a:rPr lang="en-US" sz="2200" dirty="0"/>
              <a:t>Nuanced issue beyond “Do index investors cause a bubble?” (Cheng &amp; </a:t>
            </a:r>
            <a:r>
              <a:rPr lang="en-US" sz="2200" dirty="0" err="1"/>
              <a:t>Xiong</a:t>
            </a:r>
            <a:r>
              <a:rPr lang="en-US" sz="2200" dirty="0"/>
              <a:t>, 2014)</a:t>
            </a:r>
          </a:p>
          <a:p>
            <a:pPr lvl="1"/>
            <a:r>
              <a:rPr lang="en-US" sz="2200" dirty="0"/>
              <a:t>Time-varying correlations and hedging premiums</a:t>
            </a:r>
          </a:p>
          <a:p>
            <a:pPr lvl="1"/>
            <a:r>
              <a:rPr lang="en-US" sz="2200" dirty="0"/>
              <a:t>Price impact of roll		</a:t>
            </a:r>
          </a:p>
          <a:p>
            <a:pPr lvl="1"/>
            <a:r>
              <a:rPr lang="en-US" sz="2200" dirty="0"/>
              <a:t>Leverage rebalancing		</a:t>
            </a:r>
          </a:p>
          <a:p>
            <a:pPr lvl="1"/>
            <a:endParaRPr lang="en-US" sz="2200" dirty="0"/>
          </a:p>
          <a:p>
            <a:pPr marL="0" indent="0">
              <a:buNone/>
            </a:pPr>
            <a:r>
              <a:rPr lang="en-US" sz="2200" b="1" dirty="0">
                <a:solidFill>
                  <a:srgbClr val="0070C0"/>
                </a:solidFill>
              </a:rPr>
              <a:t>Empirical problem:  Well-documented noisy measurement of index positions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3ECC971-013F-4137-B26D-A2442C9F7A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5758" y="1305407"/>
            <a:ext cx="9949983" cy="639762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A593EAB-1AE7-4DF3-9B73-D8F30061034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984" y="2097569"/>
            <a:ext cx="2200582" cy="457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929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This paper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F9A965-17D9-4ACC-88DD-73348F49F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5165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70C0"/>
                </a:solidFill>
              </a:rPr>
              <a:t>Use term structure “deflection” to measure the price impact of index investors</a:t>
            </a:r>
          </a:p>
          <a:p>
            <a:pPr marL="0" indent="0">
              <a:buNone/>
            </a:pPr>
            <a:r>
              <a:rPr lang="en-US" sz="2200" dirty="0"/>
              <a:t>Exploit the fact that maintaining continuous exposure to commodities through futures requires rolling out of the first, and into the second, contract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dirty="0"/>
              <a:t>Process</a:t>
            </a:r>
          </a:p>
          <a:p>
            <a:pPr marL="0" indent="0">
              <a:buNone/>
            </a:pPr>
            <a:r>
              <a:rPr lang="en-US" sz="2200" dirty="0"/>
              <a:t>Fit a cubic spline across the term structure omitting first, second contracts</a:t>
            </a:r>
          </a:p>
          <a:p>
            <a:pPr marL="0" indent="0">
              <a:buNone/>
            </a:pPr>
            <a:r>
              <a:rPr lang="en-US" sz="2200" dirty="0"/>
              <a:t>Deflection = Net deviation of traded prices from predicted (+ implies “too steep”)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D420D1-ABA4-46CF-A727-871350B3E3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56465"/>
          <a:stretch/>
        </p:blipFill>
        <p:spPr>
          <a:xfrm>
            <a:off x="284556" y="3894153"/>
            <a:ext cx="7000875" cy="279558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0B2131FE-A276-4E9E-90F1-15B9F54CF0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178" t="43384" r="11752"/>
          <a:stretch/>
        </p:blipFill>
        <p:spPr>
          <a:xfrm>
            <a:off x="8067914" y="4051091"/>
            <a:ext cx="3971686" cy="2608471"/>
          </a:xfrm>
          <a:prstGeom prst="rect">
            <a:avLst/>
          </a:prstGeom>
        </p:spPr>
      </p:pic>
      <p:sp>
        <p:nvSpPr>
          <p:cNvPr id="11" name="Arrow: Right 10">
            <a:extLst>
              <a:ext uri="{FF2B5EF4-FFF2-40B4-BE49-F238E27FC236}">
                <a16:creationId xmlns:a16="http://schemas.microsoft.com/office/drawing/2014/main" id="{70C99CAE-2A41-4695-842C-605F6B58AA12}"/>
              </a:ext>
            </a:extLst>
          </p:cNvPr>
          <p:cNvSpPr/>
          <p:nvPr/>
        </p:nvSpPr>
        <p:spPr>
          <a:xfrm>
            <a:off x="7433785" y="5027040"/>
            <a:ext cx="485775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962215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Key findings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F9A965-17D9-4ACC-88DD-73348F49F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51656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arenR"/>
            </a:pPr>
            <a:r>
              <a:rPr lang="en-US" sz="2200" b="1" dirty="0">
                <a:solidFill>
                  <a:srgbClr val="0070C0"/>
                </a:solidFill>
              </a:rPr>
              <a:t>Deflections are unusually high during peak growth of investor investing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dirty="0">
                <a:solidFill>
                  <a:schemeClr val="accent1"/>
                </a:solidFill>
              </a:rPr>
              <a:t>2) Deflections are positively correlated with crude oil volatility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8AD7CE1-EC2F-4B25-B0EE-EAF632FE8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7156" y="1579564"/>
            <a:ext cx="4610280" cy="2531277"/>
          </a:xfrm>
          <a:prstGeom prst="rect">
            <a:avLst/>
          </a:prstGeom>
        </p:spPr>
      </p:pic>
      <p:grpSp>
        <p:nvGrpSpPr>
          <p:cNvPr id="16" name="Group 15">
            <a:extLst>
              <a:ext uri="{FF2B5EF4-FFF2-40B4-BE49-F238E27FC236}">
                <a16:creationId xmlns:a16="http://schemas.microsoft.com/office/drawing/2014/main" id="{5D5D004B-09D2-465C-8911-A290C45BE5A9}"/>
              </a:ext>
            </a:extLst>
          </p:cNvPr>
          <p:cNvGrpSpPr/>
          <p:nvPr/>
        </p:nvGrpSpPr>
        <p:grpSpPr>
          <a:xfrm>
            <a:off x="1011651" y="4802946"/>
            <a:ext cx="10168698" cy="1674055"/>
            <a:chOff x="693805" y="5126036"/>
            <a:chExt cx="10888595" cy="1976511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C4CE8A54-CA68-4AF2-94C0-CD8975323C1B}"/>
                </a:ext>
              </a:extLst>
            </p:cNvPr>
            <p:cNvGrpSpPr/>
            <p:nvPr/>
          </p:nvGrpSpPr>
          <p:grpSpPr>
            <a:xfrm>
              <a:off x="693805" y="5126036"/>
              <a:ext cx="10888595" cy="1457326"/>
              <a:chOff x="693805" y="5126036"/>
              <a:chExt cx="10888595" cy="1457326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48B3336D-B2BC-413E-ACA1-687535D54972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t="44972"/>
              <a:stretch/>
            </p:blipFill>
            <p:spPr>
              <a:xfrm>
                <a:off x="693805" y="5126036"/>
                <a:ext cx="10888595" cy="1457326"/>
              </a:xfrm>
              <a:prstGeom prst="rect">
                <a:avLst/>
              </a:prstGeom>
            </p:spPr>
          </p:pic>
          <p:pic>
            <p:nvPicPr>
              <p:cNvPr id="12" name="Picture 11">
                <a:extLst>
                  <a:ext uri="{FF2B5EF4-FFF2-40B4-BE49-F238E27FC236}">
                    <a16:creationId xmlns:a16="http://schemas.microsoft.com/office/drawing/2014/main" id="{88C643E0-654C-4D59-A195-DDB8A5410BE5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4"/>
              <a:srcRect t="87642"/>
              <a:stretch/>
            </p:blipFill>
            <p:spPr>
              <a:xfrm>
                <a:off x="693805" y="5791200"/>
                <a:ext cx="10888595" cy="327283"/>
              </a:xfrm>
              <a:prstGeom prst="rect">
                <a:avLst/>
              </a:prstGeom>
            </p:spPr>
          </p:pic>
        </p:grpSp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1F4BE1DA-66E4-4CF0-BCFC-F0D26B1FD4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247082" y="6064177"/>
              <a:ext cx="9926435" cy="103837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92895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Nice paper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6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F9A965-17D9-4ACC-88DD-73348F49F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800"/>
            <a:ext cx="10972800" cy="5452820"/>
          </a:xfrm>
        </p:spPr>
        <p:txBody>
          <a:bodyPr>
            <a:normAutofit/>
          </a:bodyPr>
          <a:lstStyle/>
          <a:p>
            <a:pPr marL="0" indent="0">
              <a:lnSpc>
                <a:spcPct val="114000"/>
              </a:lnSpc>
              <a:buNone/>
            </a:pPr>
            <a:endParaRPr lang="en-US" sz="2200" b="1" dirty="0"/>
          </a:p>
          <a:p>
            <a:pPr marL="0" indent="0">
              <a:lnSpc>
                <a:spcPct val="114000"/>
              </a:lnSpc>
              <a:buNone/>
            </a:pPr>
            <a:r>
              <a:rPr lang="en-US" sz="2200" b="1" dirty="0">
                <a:solidFill>
                  <a:srgbClr val="0070C0"/>
                </a:solidFill>
              </a:rPr>
              <a:t>Question		Does commodity index investing have price effects?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sz="2200" b="1" dirty="0">
                <a:solidFill>
                  <a:schemeClr val="accent3">
                    <a:lumMod val="75000"/>
                  </a:schemeClr>
                </a:solidFill>
              </a:rPr>
              <a:t>Answer		Yes, measured through term structure deflection</a:t>
            </a:r>
          </a:p>
          <a:p>
            <a:pPr marL="0" indent="0">
              <a:lnSpc>
                <a:spcPct val="114000"/>
              </a:lnSpc>
              <a:buNone/>
            </a:pPr>
            <a:endParaRPr lang="en-US" sz="2200" b="1" dirty="0"/>
          </a:p>
          <a:p>
            <a:pPr marL="0" indent="0">
              <a:lnSpc>
                <a:spcPct val="114000"/>
              </a:lnSpc>
              <a:buNone/>
            </a:pPr>
            <a:r>
              <a:rPr lang="en-US" sz="2200" b="1" u="sng" dirty="0"/>
              <a:t>Discussion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sz="2200" b="1" dirty="0"/>
              <a:t>Overall		</a:t>
            </a:r>
            <a:r>
              <a:rPr lang="en-US" sz="2200" dirty="0"/>
              <a:t>Straightforward idea that creates a useful measure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sz="2200" dirty="0"/>
              <a:t>			Potential for others to use and cite this measure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sz="2200" b="1" dirty="0"/>
              <a:t>			</a:t>
            </a:r>
          </a:p>
          <a:p>
            <a:pPr marL="0" indent="0">
              <a:lnSpc>
                <a:spcPct val="114000"/>
              </a:lnSpc>
              <a:buNone/>
            </a:pPr>
            <a:r>
              <a:rPr lang="en-US" sz="2200" b="1" dirty="0"/>
              <a:t>Main comment 	</a:t>
            </a:r>
            <a:r>
              <a:rPr lang="en-US" sz="2200" dirty="0"/>
              <a:t>Two questions about what the measure captures + 3 suggestions</a:t>
            </a:r>
          </a:p>
          <a:p>
            <a:pPr marL="0" indent="0">
              <a:lnSpc>
                <a:spcPct val="114000"/>
              </a:lnSpc>
              <a:buNone/>
            </a:pPr>
            <a:endParaRPr lang="en-US" sz="2200" dirty="0"/>
          </a:p>
          <a:p>
            <a:pPr marL="0" indent="0">
              <a:lnSpc>
                <a:spcPct val="114000"/>
              </a:lnSpc>
              <a:buNone/>
            </a:pPr>
            <a:r>
              <a:rPr lang="en-US" sz="2200" b="1" dirty="0"/>
              <a:t>Minor comments</a:t>
            </a:r>
          </a:p>
        </p:txBody>
      </p:sp>
    </p:spTree>
    <p:extLst>
      <p:ext uri="{BB962C8B-B14F-4D97-AF65-F5344CB8AC3E}">
        <p14:creationId xmlns:p14="http://schemas.microsoft.com/office/powerpoint/2010/main" val="1572869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7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F9A965-17D9-4ACC-88DD-73348F49F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799"/>
            <a:ext cx="10972800" cy="56026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rgbClr val="0070C0"/>
                </a:solidFill>
              </a:rPr>
              <a:t>Limits to arbitrage</a:t>
            </a:r>
          </a:p>
          <a:p>
            <a:pPr marL="0" indent="0">
              <a:buNone/>
            </a:pPr>
            <a:r>
              <a:rPr lang="en-US" sz="2200" dirty="0"/>
              <a:t>Index trading creates price pressure during the roll due to limited arbitrage capital </a:t>
            </a:r>
          </a:p>
          <a:p>
            <a:pPr marL="0" indent="0">
              <a:buNone/>
            </a:pPr>
            <a:r>
              <a:rPr lang="en-US" sz="2200" dirty="0"/>
              <a:t>Plenty of arbitrage capital should smooth the curve and keep deflections close to zero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  <a:tabLst>
                <a:tab pos="542925" algn="l"/>
              </a:tabLst>
            </a:pPr>
            <a:r>
              <a:rPr lang="en-US" dirty="0"/>
              <a:t>	</a:t>
            </a:r>
            <a:r>
              <a:rPr lang="en-US" sz="1800" u="sng" dirty="0"/>
              <a:t>Related issue</a:t>
            </a:r>
            <a:r>
              <a:rPr lang="en-US" sz="1800" dirty="0"/>
              <a:t>: Index investors should absorb hedging demand and reduce hedging premiums</a:t>
            </a:r>
          </a:p>
          <a:p>
            <a:pPr marL="0" indent="0">
              <a:buNone/>
              <a:tabLst>
                <a:tab pos="542925" algn="l"/>
              </a:tabLst>
            </a:pPr>
            <a:r>
              <a:rPr lang="en-US" sz="1800" dirty="0"/>
              <a:t>	Less relevant for this paper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dirty="0">
                <a:solidFill>
                  <a:srgbClr val="0070C0"/>
                </a:solidFill>
              </a:rPr>
              <a:t>Deflection represents the price effect of commodity index investing if:</a:t>
            </a:r>
          </a:p>
          <a:p>
            <a:pPr marL="0" indent="0">
              <a:buNone/>
            </a:pPr>
            <a:endParaRPr lang="en-US" sz="2200" dirty="0"/>
          </a:p>
          <a:p>
            <a:pPr marL="457200" indent="-457200">
              <a:buAutoNum type="arabicParenR"/>
            </a:pPr>
            <a:r>
              <a:rPr lang="en-US" sz="2200" dirty="0"/>
              <a:t>Deflections represent potential mispricing</a:t>
            </a:r>
          </a:p>
          <a:p>
            <a:pPr marL="457200" indent="-457200">
              <a:buFont typeface="+mj-lt"/>
              <a:buAutoNum type="arabicParenR" startAt="2"/>
            </a:pPr>
            <a:r>
              <a:rPr lang="en-US" sz="2200" dirty="0"/>
              <a:t>Deflections are primarily driven by index investing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6443F8-7B42-4894-8BD4-98360F3232D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Conceptual issue at core of paper</a:t>
            </a:r>
          </a:p>
        </p:txBody>
      </p:sp>
    </p:spTree>
    <p:extLst>
      <p:ext uri="{BB962C8B-B14F-4D97-AF65-F5344CB8AC3E}">
        <p14:creationId xmlns:p14="http://schemas.microsoft.com/office/powerpoint/2010/main" val="1379649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8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F9A965-17D9-4ACC-88DD-73348F49F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066799"/>
            <a:ext cx="11477625" cy="56026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dirty="0"/>
              <a:t>Trading desks should be willing to make relative value trade if futures are mispriced</a:t>
            </a:r>
          </a:p>
          <a:p>
            <a:pPr lvl="1"/>
            <a:r>
              <a:rPr lang="en-US" sz="2200" dirty="0"/>
              <a:t>Cash and carry (Futures hedged with spot)</a:t>
            </a:r>
          </a:p>
          <a:p>
            <a:pPr lvl="1"/>
            <a:r>
              <a:rPr lang="en-US" sz="2200" dirty="0"/>
              <a:t>Calendar spread (F</a:t>
            </a:r>
            <a:r>
              <a:rPr lang="en-US" sz="2200" baseline="-25000" dirty="0"/>
              <a:t>1 </a:t>
            </a:r>
            <a:r>
              <a:rPr lang="en-US" sz="2200" dirty="0"/>
              <a:t>hedged with F</a:t>
            </a:r>
            <a:r>
              <a:rPr lang="en-US" sz="2200" baseline="-25000" dirty="0"/>
              <a:t>2</a:t>
            </a:r>
            <a:r>
              <a:rPr lang="en-US" sz="2200" dirty="0"/>
              <a:t>)</a:t>
            </a:r>
          </a:p>
          <a:p>
            <a:pPr lvl="1"/>
            <a:endParaRPr lang="en-US" sz="2200" baseline="-25000" dirty="0"/>
          </a:p>
          <a:p>
            <a:pPr marL="0" indent="0">
              <a:buNone/>
            </a:pPr>
            <a:r>
              <a:rPr lang="en-US" sz="2200" dirty="0"/>
              <a:t>In equilibrium, there is some money left on the table due to limits of arbitrage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b="1" dirty="0"/>
              <a:t>Paper: Selling pressure pushes down F</a:t>
            </a:r>
            <a:r>
              <a:rPr lang="en-US" sz="2200" b="1" baseline="-25000" dirty="0"/>
              <a:t>1</a:t>
            </a:r>
            <a:r>
              <a:rPr lang="en-US" sz="2200" b="1" dirty="0"/>
              <a:t>, buying pressure raises F</a:t>
            </a:r>
            <a:r>
              <a:rPr lang="en-US" sz="2200" b="1" baseline="-25000" dirty="0"/>
              <a:t>2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r>
              <a:rPr lang="en-US" sz="2200" dirty="0"/>
              <a:t>Front-run by selling F</a:t>
            </a:r>
            <a:r>
              <a:rPr lang="en-US" sz="2200" baseline="-25000" dirty="0"/>
              <a:t>1</a:t>
            </a:r>
            <a:r>
              <a:rPr lang="en-US" sz="2200" dirty="0"/>
              <a:t> and buying F</a:t>
            </a:r>
            <a:r>
              <a:rPr lang="en-US" sz="2200" baseline="-25000" dirty="0"/>
              <a:t>2</a:t>
            </a:r>
            <a:r>
              <a:rPr lang="en-US" sz="2200" dirty="0"/>
              <a:t> in advance of the roll and unwind during the roll</a:t>
            </a:r>
          </a:p>
          <a:p>
            <a:pPr marL="0" indent="0">
              <a:buNone/>
            </a:pPr>
            <a:r>
              <a:rPr lang="en-US" sz="2200" dirty="0"/>
              <a:t>Back-run by buying F</a:t>
            </a:r>
            <a:r>
              <a:rPr lang="en-US" sz="2200" baseline="-25000" dirty="0"/>
              <a:t>1</a:t>
            </a:r>
            <a:r>
              <a:rPr lang="en-US" sz="2200" dirty="0"/>
              <a:t> and selling F</a:t>
            </a:r>
            <a:r>
              <a:rPr lang="en-US" sz="2200" baseline="-25000" dirty="0"/>
              <a:t>2</a:t>
            </a:r>
            <a:r>
              <a:rPr lang="en-US" sz="2200" dirty="0"/>
              <a:t> during the roll and unwinding after</a:t>
            </a:r>
          </a:p>
          <a:p>
            <a:pPr lvl="1"/>
            <a:r>
              <a:rPr lang="en-US" sz="2200" dirty="0"/>
              <a:t>Neither are a riskless arbitrage due to basis risk</a:t>
            </a:r>
          </a:p>
          <a:p>
            <a:pPr marL="0" indent="0">
              <a:buNone/>
            </a:pPr>
            <a:endParaRPr lang="en-US" sz="22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6443F8-7B42-4894-8BD4-98360F3232D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1.) Do deflections represent potential mispricing?</a:t>
            </a:r>
          </a:p>
        </p:txBody>
      </p:sp>
    </p:spTree>
    <p:extLst>
      <p:ext uri="{BB962C8B-B14F-4D97-AF65-F5344CB8AC3E}">
        <p14:creationId xmlns:p14="http://schemas.microsoft.com/office/powerpoint/2010/main" val="5459661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D5D0A-3014-423E-9485-A57D4D453638}" type="slidenum">
              <a:rPr lang="en-US" smtClean="0"/>
              <a:t>9</a:t>
            </a:fld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5F9A965-17D9-4ACC-88DD-73348F49F9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66798"/>
            <a:ext cx="10972800" cy="560263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 algn="ctr">
              <a:buNone/>
            </a:pPr>
            <a:r>
              <a:rPr lang="en-US" sz="1800" dirty="0"/>
              <a:t>Source:  </a:t>
            </a:r>
            <a:r>
              <a:rPr lang="en-US" sz="1800" dirty="0" err="1"/>
              <a:t>Mou</a:t>
            </a:r>
            <a:r>
              <a:rPr lang="en-US" sz="1800" dirty="0"/>
              <a:t> (2011)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  <a:tabLst>
                <a:tab pos="1971675" algn="l"/>
              </a:tabLst>
            </a:pPr>
            <a:r>
              <a:rPr lang="en-US" sz="2200" b="1" dirty="0"/>
              <a:t>Suggestion 1	</a:t>
            </a:r>
            <a:r>
              <a:rPr lang="en-US" sz="2200" dirty="0"/>
              <a:t>Update and use deflection as a more sophisticated trading signal</a:t>
            </a:r>
          </a:p>
          <a:p>
            <a:pPr marL="0" indent="0">
              <a:buNone/>
              <a:tabLst>
                <a:tab pos="1971675" algn="l"/>
              </a:tabLst>
            </a:pPr>
            <a:r>
              <a:rPr lang="en-US" sz="2200" dirty="0"/>
              <a:t>	Zoom in on timing of deflection before, during, and after roll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C86443F8-7B42-4894-8BD4-98360F3232D9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1.) Do deflections represent potential mispricing?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6B3662F-565A-4F55-8375-8320FE0E6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4728" y="1448393"/>
            <a:ext cx="9621593" cy="267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6938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 smtClean="0">
            <a:latin typeface="Segoe UI" pitchFamily="34" charset="0"/>
            <a:ea typeface="Segoe UI" pitchFamily="34" charset="0"/>
            <a:cs typeface="Segoe UI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43396</TotalTime>
  <Words>917</Words>
  <Application>Microsoft Office PowerPoint</Application>
  <PresentationFormat>Widescreen</PresentationFormat>
  <Paragraphs>185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Segoe UI</vt:lpstr>
      <vt:lpstr>Office Theme</vt:lpstr>
      <vt:lpstr>Measuring Financial Investor Presence Through Term Structure Deflection</vt:lpstr>
      <vt:lpstr>Outline</vt:lpstr>
      <vt:lpstr>Commodity index investing</vt:lpstr>
      <vt:lpstr>This paper</vt:lpstr>
      <vt:lpstr>Key findings</vt:lpstr>
      <vt:lpstr>Nice paper</vt:lpstr>
      <vt:lpstr>Conceptual issue at core of paper</vt:lpstr>
      <vt:lpstr>1.) Do deflections represent potential mispricing?</vt:lpstr>
      <vt:lpstr>1.) Do deflections represent potential mispricing?</vt:lpstr>
      <vt:lpstr>2.) How much are deflections related to index investing?</vt:lpstr>
      <vt:lpstr>2.) How much are deflections related to index investing?</vt:lpstr>
      <vt:lpstr>2.) How much are deflections related to index investing?</vt:lpstr>
      <vt:lpstr>Minor comments</vt:lpstr>
      <vt:lpstr>Nice paper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ingcheng</dc:creator>
  <cp:lastModifiedBy>Ing-Haw Cheng</cp:lastModifiedBy>
  <cp:revision>2865</cp:revision>
  <cp:lastPrinted>2013-05-31T14:13:42Z</cp:lastPrinted>
  <dcterms:created xsi:type="dcterms:W3CDTF">2011-11-16T19:04:59Z</dcterms:created>
  <dcterms:modified xsi:type="dcterms:W3CDTF">2022-08-05T14:38:33Z</dcterms:modified>
</cp:coreProperties>
</file>