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63" r:id="rId2"/>
  </p:sldMasterIdLst>
  <p:notesMasterIdLst>
    <p:notesMasterId r:id="rId29"/>
  </p:notesMasterIdLst>
  <p:handoutMasterIdLst>
    <p:handoutMasterId r:id="rId30"/>
  </p:handoutMasterIdLst>
  <p:sldIdLst>
    <p:sldId id="256" r:id="rId3"/>
    <p:sldId id="508" r:id="rId4"/>
    <p:sldId id="545" r:id="rId5"/>
    <p:sldId id="473" r:id="rId6"/>
    <p:sldId id="547" r:id="rId7"/>
    <p:sldId id="490" r:id="rId8"/>
    <p:sldId id="263" r:id="rId9"/>
    <p:sldId id="264" r:id="rId10"/>
    <p:sldId id="548" r:id="rId11"/>
    <p:sldId id="550" r:id="rId12"/>
    <p:sldId id="551" r:id="rId13"/>
    <p:sldId id="555" r:id="rId14"/>
    <p:sldId id="544" r:id="rId15"/>
    <p:sldId id="554" r:id="rId16"/>
    <p:sldId id="556" r:id="rId17"/>
    <p:sldId id="561" r:id="rId18"/>
    <p:sldId id="553" r:id="rId19"/>
    <p:sldId id="568" r:id="rId20"/>
    <p:sldId id="565" r:id="rId21"/>
    <p:sldId id="273" r:id="rId22"/>
    <p:sldId id="569" r:id="rId23"/>
    <p:sldId id="570" r:id="rId24"/>
    <p:sldId id="571" r:id="rId25"/>
    <p:sldId id="577" r:id="rId26"/>
    <p:sldId id="578" r:id="rId27"/>
    <p:sldId id="573" r:id="rId28"/>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00">
          <p15:clr>
            <a:srgbClr val="A4A3A4"/>
          </p15:clr>
        </p15:guide>
        <p15:guide id="3"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660B408-B3CF-4A94-85FC-2B1E0A45F4A2}" styleName="深色样式 2 - 强调 1/强调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中度样式 3 - 强调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85740" autoAdjust="0"/>
  </p:normalViewPr>
  <p:slideViewPr>
    <p:cSldViewPr>
      <p:cViewPr>
        <p:scale>
          <a:sx n="90" d="100"/>
          <a:sy n="90" d="100"/>
        </p:scale>
        <p:origin x="-1181" y="-1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6" d="100"/>
          <a:sy n="46" d="100"/>
        </p:scale>
        <p:origin x="-2458" y="-101"/>
      </p:cViewPr>
      <p:guideLst>
        <p:guide orient="horz" pos="3127"/>
        <p:guide pos="2100"/>
        <p:guide pos="214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448" cy="495858"/>
          </a:xfrm>
          <a:prstGeom prst="rect">
            <a:avLst/>
          </a:prstGeom>
        </p:spPr>
        <p:txBody>
          <a:bodyPr vert="horz" lIns="90251" tIns="45126" rIns="90251" bIns="45126" rtlCol="0"/>
          <a:lstStyle>
            <a:lvl1pPr algn="l">
              <a:defRPr sz="1200"/>
            </a:lvl1pPr>
          </a:lstStyle>
          <a:p>
            <a:endParaRPr lang="en-GB"/>
          </a:p>
        </p:txBody>
      </p:sp>
      <p:sp>
        <p:nvSpPr>
          <p:cNvPr id="3" name="Date Placeholder 2"/>
          <p:cNvSpPr>
            <a:spLocks noGrp="1"/>
          </p:cNvSpPr>
          <p:nvPr>
            <p:ph type="dt" sz="quarter" idx="1"/>
          </p:nvPr>
        </p:nvSpPr>
        <p:spPr>
          <a:xfrm>
            <a:off x="3851228" y="1"/>
            <a:ext cx="2944869" cy="495858"/>
          </a:xfrm>
          <a:prstGeom prst="rect">
            <a:avLst/>
          </a:prstGeom>
        </p:spPr>
        <p:txBody>
          <a:bodyPr vert="horz" lIns="90251" tIns="45126" rIns="90251" bIns="45126" rtlCol="0"/>
          <a:lstStyle>
            <a:lvl1pPr algn="r">
              <a:defRPr sz="1200"/>
            </a:lvl1pPr>
          </a:lstStyle>
          <a:p>
            <a:fld id="{904D4E7D-296C-466E-86B2-CDE6B8A01A5D}" type="datetimeFigureOut">
              <a:rPr lang="en-GB" smtClean="0"/>
              <a:pPr/>
              <a:t>11/05/2021</a:t>
            </a:fld>
            <a:endParaRPr lang="en-GB"/>
          </a:p>
        </p:txBody>
      </p:sp>
      <p:sp>
        <p:nvSpPr>
          <p:cNvPr id="4" name="Footer Placeholder 3"/>
          <p:cNvSpPr>
            <a:spLocks noGrp="1"/>
          </p:cNvSpPr>
          <p:nvPr>
            <p:ph type="ftr" sz="quarter" idx="2"/>
          </p:nvPr>
        </p:nvSpPr>
        <p:spPr>
          <a:xfrm>
            <a:off x="1" y="9429202"/>
            <a:ext cx="2946448" cy="495858"/>
          </a:xfrm>
          <a:prstGeom prst="rect">
            <a:avLst/>
          </a:prstGeom>
        </p:spPr>
        <p:txBody>
          <a:bodyPr vert="horz" lIns="90251" tIns="45126" rIns="90251" bIns="45126" rtlCol="0" anchor="b"/>
          <a:lstStyle>
            <a:lvl1pPr algn="l">
              <a:defRPr sz="1200"/>
            </a:lvl1pPr>
          </a:lstStyle>
          <a:p>
            <a:endParaRPr lang="en-GB"/>
          </a:p>
        </p:txBody>
      </p:sp>
      <p:sp>
        <p:nvSpPr>
          <p:cNvPr id="5" name="Slide Number Placeholder 4"/>
          <p:cNvSpPr>
            <a:spLocks noGrp="1"/>
          </p:cNvSpPr>
          <p:nvPr>
            <p:ph type="sldNum" sz="quarter" idx="3"/>
          </p:nvPr>
        </p:nvSpPr>
        <p:spPr>
          <a:xfrm>
            <a:off x="3851228" y="9429202"/>
            <a:ext cx="2944869" cy="495858"/>
          </a:xfrm>
          <a:prstGeom prst="rect">
            <a:avLst/>
          </a:prstGeom>
        </p:spPr>
        <p:txBody>
          <a:bodyPr vert="horz" lIns="90251" tIns="45126" rIns="90251" bIns="45126" rtlCol="0" anchor="b"/>
          <a:lstStyle>
            <a:lvl1pPr algn="r">
              <a:defRPr sz="1200"/>
            </a:lvl1pPr>
          </a:lstStyle>
          <a:p>
            <a:fld id="{F4C7E87E-B62A-42C8-B8B6-86913AC5E4BB}" type="slidenum">
              <a:rPr lang="en-GB" smtClean="0"/>
              <a:pPr/>
              <a:t>‹#›</a:t>
            </a:fld>
            <a:endParaRPr lang="en-GB"/>
          </a:p>
        </p:txBody>
      </p:sp>
    </p:spTree>
    <p:extLst>
      <p:ext uri="{BB962C8B-B14F-4D97-AF65-F5344CB8AC3E}">
        <p14:creationId xmlns:p14="http://schemas.microsoft.com/office/powerpoint/2010/main" xmlns="" val="1629219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4971" tIns="47486" rIns="94971" bIns="47486"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4971" tIns="47486" rIns="94971" bIns="47486" numCol="1" anchor="t" anchorCtr="0" compatLnSpc="1">
            <a:prstTxWarp prst="textNoShape">
              <a:avLst/>
            </a:prstTxWarp>
          </a:bodyPr>
          <a:lstStyle>
            <a:lvl1pPr algn="r">
              <a:defRPr sz="1200"/>
            </a:lvl1pPr>
          </a:lstStyle>
          <a:p>
            <a:endParaRPr lang="en-US"/>
          </a:p>
        </p:txBody>
      </p:sp>
      <p:sp>
        <p:nvSpPr>
          <p:cNvPr id="14340" name="Rectangle 4"/>
          <p:cNvSpPr>
            <a:spLocks noGrp="1" noRot="1" noChangeAspect="1" noChangeArrowheads="1" noTextEdit="1"/>
          </p:cNvSpPr>
          <p:nvPr>
            <p:ph type="sldImg" idx="2"/>
          </p:nvPr>
        </p:nvSpPr>
        <p:spPr bwMode="auto">
          <a:xfrm>
            <a:off x="917575" y="744538"/>
            <a:ext cx="4962525" cy="372110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679768" y="4715156"/>
            <a:ext cx="5438140" cy="4466987"/>
          </a:xfrm>
          <a:prstGeom prst="rect">
            <a:avLst/>
          </a:prstGeom>
          <a:noFill/>
          <a:ln w="9525">
            <a:noFill/>
            <a:miter lim="800000"/>
            <a:headEnd/>
            <a:tailEnd/>
          </a:ln>
          <a:effectLst/>
        </p:spPr>
        <p:txBody>
          <a:bodyPr vert="horz" wrap="square" lIns="94971" tIns="47486" rIns="94971" bIns="474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4971" tIns="47486" rIns="94971" bIns="47486"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4971" tIns="47486" rIns="94971" bIns="47486" numCol="1" anchor="b" anchorCtr="0" compatLnSpc="1">
            <a:prstTxWarp prst="textNoShape">
              <a:avLst/>
            </a:prstTxWarp>
          </a:bodyPr>
          <a:lstStyle>
            <a:lvl1pPr algn="r">
              <a:defRPr sz="1200"/>
            </a:lvl1pPr>
          </a:lstStyle>
          <a:p>
            <a:fld id="{C3594B53-0D60-40A0-BFC2-984431E7CFCE}" type="slidenum">
              <a:rPr lang="en-US"/>
              <a:pPr/>
              <a:t>‹#›</a:t>
            </a:fld>
            <a:endParaRPr lang="en-US"/>
          </a:p>
        </p:txBody>
      </p:sp>
    </p:spTree>
    <p:extLst>
      <p:ext uri="{BB962C8B-B14F-4D97-AF65-F5344CB8AC3E}">
        <p14:creationId xmlns:p14="http://schemas.microsoft.com/office/powerpoint/2010/main" xmlns="" val="37392111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258D52A7-6961-4D0D-BF8E-F22A60058557}" type="slidenum">
              <a:rPr lang="en-US"/>
              <a:pPr/>
              <a:t>1</a:t>
            </a:fld>
            <a:endParaRPr 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xmlns="" val="193553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Slide Number Placeholder 3"/>
          <p:cNvSpPr>
            <a:spLocks noGrp="1"/>
          </p:cNvSpPr>
          <p:nvPr>
            <p:ph type="sldNum" sz="quarter" idx="10"/>
          </p:nvPr>
        </p:nvSpPr>
        <p:spPr/>
        <p:txBody>
          <a:bodyPr/>
          <a:lstStyle/>
          <a:p>
            <a:fld id="{C3594B53-0D60-40A0-BFC2-984431E7CFCE}" type="slidenum">
              <a:rPr lang="en-US" smtClean="0"/>
              <a:pPr/>
              <a:t>11</a:t>
            </a:fld>
            <a:endParaRPr lang="en-US"/>
          </a:p>
        </p:txBody>
      </p:sp>
    </p:spTree>
    <p:extLst>
      <p:ext uri="{BB962C8B-B14F-4D97-AF65-F5344CB8AC3E}">
        <p14:creationId xmlns:p14="http://schemas.microsoft.com/office/powerpoint/2010/main" xmlns="" val="547285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CN"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Slide Number Placeholder 3"/>
          <p:cNvSpPr>
            <a:spLocks noGrp="1"/>
          </p:cNvSpPr>
          <p:nvPr>
            <p:ph type="sldNum" sz="quarter" idx="10"/>
          </p:nvPr>
        </p:nvSpPr>
        <p:spPr/>
        <p:txBody>
          <a:bodyPr/>
          <a:lstStyle/>
          <a:p>
            <a:fld id="{C3594B53-0D60-40A0-BFC2-984431E7CFCE}" type="slidenum">
              <a:rPr lang="en-US" smtClean="0"/>
              <a:pPr/>
              <a:t>12</a:t>
            </a:fld>
            <a:endParaRPr lang="en-US"/>
          </a:p>
        </p:txBody>
      </p:sp>
    </p:spTree>
    <p:extLst>
      <p:ext uri="{BB962C8B-B14F-4D97-AF65-F5344CB8AC3E}">
        <p14:creationId xmlns:p14="http://schemas.microsoft.com/office/powerpoint/2010/main" xmlns="" val="1892797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CN"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Slide Number Placeholder 3"/>
          <p:cNvSpPr>
            <a:spLocks noGrp="1"/>
          </p:cNvSpPr>
          <p:nvPr>
            <p:ph type="sldNum" sz="quarter" idx="10"/>
          </p:nvPr>
        </p:nvSpPr>
        <p:spPr/>
        <p:txBody>
          <a:bodyPr/>
          <a:lstStyle/>
          <a:p>
            <a:fld id="{C3594B53-0D60-40A0-BFC2-984431E7CFCE}" type="slidenum">
              <a:rPr lang="en-US" smtClean="0"/>
              <a:pPr/>
              <a:t>15</a:t>
            </a:fld>
            <a:endParaRPr lang="en-US"/>
          </a:p>
        </p:txBody>
      </p:sp>
    </p:spTree>
    <p:extLst>
      <p:ext uri="{BB962C8B-B14F-4D97-AF65-F5344CB8AC3E}">
        <p14:creationId xmlns:p14="http://schemas.microsoft.com/office/powerpoint/2010/main" xmlns="" val="673866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CN"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Slide Number Placeholder 3"/>
          <p:cNvSpPr>
            <a:spLocks noGrp="1"/>
          </p:cNvSpPr>
          <p:nvPr>
            <p:ph type="sldNum" sz="quarter" idx="10"/>
          </p:nvPr>
        </p:nvSpPr>
        <p:spPr/>
        <p:txBody>
          <a:bodyPr/>
          <a:lstStyle/>
          <a:p>
            <a:fld id="{C3594B53-0D60-40A0-BFC2-984431E7CFCE}" type="slidenum">
              <a:rPr lang="en-US" smtClean="0"/>
              <a:pPr/>
              <a:t>16</a:t>
            </a:fld>
            <a:endParaRPr lang="en-US"/>
          </a:p>
        </p:txBody>
      </p:sp>
    </p:spTree>
    <p:extLst>
      <p:ext uri="{BB962C8B-B14F-4D97-AF65-F5344CB8AC3E}">
        <p14:creationId xmlns:p14="http://schemas.microsoft.com/office/powerpoint/2010/main" xmlns="" val="29923942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Slide Number Placeholder 3"/>
          <p:cNvSpPr>
            <a:spLocks noGrp="1"/>
          </p:cNvSpPr>
          <p:nvPr>
            <p:ph type="sldNum" sz="quarter" idx="10"/>
          </p:nvPr>
        </p:nvSpPr>
        <p:spPr/>
        <p:txBody>
          <a:bodyPr/>
          <a:lstStyle/>
          <a:p>
            <a:fld id="{C3594B53-0D60-40A0-BFC2-984431E7CFCE}" type="slidenum">
              <a:rPr lang="en-US" smtClean="0"/>
              <a:pPr/>
              <a:t>17</a:t>
            </a:fld>
            <a:endParaRPr lang="en-US"/>
          </a:p>
        </p:txBody>
      </p:sp>
    </p:spTree>
    <p:extLst>
      <p:ext uri="{BB962C8B-B14F-4D97-AF65-F5344CB8AC3E}">
        <p14:creationId xmlns:p14="http://schemas.microsoft.com/office/powerpoint/2010/main" xmlns="" val="1470582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CN"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Slide Number Placeholder 3"/>
          <p:cNvSpPr>
            <a:spLocks noGrp="1"/>
          </p:cNvSpPr>
          <p:nvPr>
            <p:ph type="sldNum" sz="quarter" idx="10"/>
          </p:nvPr>
        </p:nvSpPr>
        <p:spPr/>
        <p:txBody>
          <a:bodyPr/>
          <a:lstStyle/>
          <a:p>
            <a:fld id="{C3594B53-0D60-40A0-BFC2-984431E7CFCE}" type="slidenum">
              <a:rPr lang="en-US" smtClean="0"/>
              <a:pPr/>
              <a:t>19</a:t>
            </a:fld>
            <a:endParaRPr lang="en-US"/>
          </a:p>
        </p:txBody>
      </p:sp>
    </p:spTree>
    <p:extLst>
      <p:ext uri="{BB962C8B-B14F-4D97-AF65-F5344CB8AC3E}">
        <p14:creationId xmlns:p14="http://schemas.microsoft.com/office/powerpoint/2010/main" xmlns="" val="17372743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CN"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CN"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CN"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Slide Number Placeholder 3"/>
          <p:cNvSpPr>
            <a:spLocks noGrp="1"/>
          </p:cNvSpPr>
          <p:nvPr>
            <p:ph type="sldNum" sz="quarter" idx="10"/>
          </p:nvPr>
        </p:nvSpPr>
        <p:spPr/>
        <p:txBody>
          <a:bodyPr/>
          <a:lstStyle/>
          <a:p>
            <a:fld id="{C3594B53-0D60-40A0-BFC2-984431E7CFCE}" type="slidenum">
              <a:rPr lang="en-US" smtClean="0"/>
              <a:pPr/>
              <a:t>26</a:t>
            </a:fld>
            <a:endParaRPr lang="en-US"/>
          </a:p>
        </p:txBody>
      </p:sp>
    </p:spTree>
    <p:extLst>
      <p:ext uri="{BB962C8B-B14F-4D97-AF65-F5344CB8AC3E}">
        <p14:creationId xmlns:p14="http://schemas.microsoft.com/office/powerpoint/2010/main" xmlns="" val="412647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sz="2400" b="1" dirty="0">
                <a:solidFill>
                  <a:srgbClr val="0070C0"/>
                </a:solidFill>
              </a:rPr>
              <a:t>Theory of Storage </a:t>
            </a:r>
            <a:r>
              <a:rPr lang="en-US" altLang="zh-CN" sz="2400" dirty="0"/>
              <a:t>compares the benefit of holding futures or spot commodities.</a:t>
            </a:r>
          </a:p>
          <a:p>
            <a:pPr lvl="1"/>
            <a:r>
              <a:rPr lang="en-US" altLang="zh-CN" dirty="0"/>
              <a:t>Convenience yield</a:t>
            </a:r>
            <a:r>
              <a:rPr lang="zh-CN" altLang="en-US" sz="1200" b="0" i="0" kern="1200" dirty="0">
                <a:solidFill>
                  <a:schemeClr val="tx1"/>
                </a:solidFill>
                <a:latin typeface="Arial" charset="0"/>
                <a:ea typeface="+mn-ea"/>
                <a:cs typeface="+mn-cs"/>
              </a:rPr>
              <a:t>便利收益 </a:t>
            </a:r>
            <a:r>
              <a:rPr lang="en-US" altLang="zh-CN" dirty="0"/>
              <a:t>has a negative relationship with inventory.</a:t>
            </a:r>
          </a:p>
          <a:p>
            <a:pPr lvl="1"/>
            <a:r>
              <a:rPr lang="en-US" altLang="zh-CN" dirty="0"/>
              <a:t>Lower levels of inventory correspond to higher risk premiums.</a:t>
            </a:r>
          </a:p>
          <a:p>
            <a:endParaRPr lang="zh-CN" altLang="en-US" dirty="0"/>
          </a:p>
        </p:txBody>
      </p:sp>
      <p:sp>
        <p:nvSpPr>
          <p:cNvPr id="4" name="Slide Number Placeholder 3"/>
          <p:cNvSpPr>
            <a:spLocks noGrp="1"/>
          </p:cNvSpPr>
          <p:nvPr>
            <p:ph type="sldNum" sz="quarter" idx="10"/>
          </p:nvPr>
        </p:nvSpPr>
        <p:spPr/>
        <p:txBody>
          <a:bodyPr/>
          <a:lstStyle/>
          <a:p>
            <a:fld id="{C3594B53-0D60-40A0-BFC2-984431E7CFC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3594B53-0D60-40A0-BFC2-984431E7CFCE}" type="slidenum">
              <a:rPr lang="en-US" smtClean="0"/>
              <a:pPr/>
              <a:t>3</a:t>
            </a:fld>
            <a:endParaRPr lang="en-US"/>
          </a:p>
        </p:txBody>
      </p:sp>
    </p:spTree>
    <p:extLst>
      <p:ext uri="{BB962C8B-B14F-4D97-AF65-F5344CB8AC3E}">
        <p14:creationId xmlns:p14="http://schemas.microsoft.com/office/powerpoint/2010/main" xmlns="" val="2210703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dirty="0"/>
          </a:p>
        </p:txBody>
      </p:sp>
      <p:sp>
        <p:nvSpPr>
          <p:cNvPr id="4" name="Slide Number Placeholder 3"/>
          <p:cNvSpPr>
            <a:spLocks noGrp="1"/>
          </p:cNvSpPr>
          <p:nvPr>
            <p:ph type="sldNum" sz="quarter" idx="10"/>
          </p:nvPr>
        </p:nvSpPr>
        <p:spPr/>
        <p:txBody>
          <a:bodyPr/>
          <a:lstStyle/>
          <a:p>
            <a:fld id="{C3594B53-0D60-40A0-BFC2-984431E7CFCE}" type="slidenum">
              <a:rPr lang="en-US" smtClean="0"/>
              <a:pPr/>
              <a:t>4</a:t>
            </a:fld>
            <a:endParaRPr lang="en-US"/>
          </a:p>
        </p:txBody>
      </p:sp>
    </p:spTree>
    <p:extLst>
      <p:ext uri="{BB962C8B-B14F-4D97-AF65-F5344CB8AC3E}">
        <p14:creationId xmlns:p14="http://schemas.microsoft.com/office/powerpoint/2010/main" xmlns="" val="412479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dirty="0"/>
          </a:p>
        </p:txBody>
      </p:sp>
      <p:sp>
        <p:nvSpPr>
          <p:cNvPr id="4" name="Slide Number Placeholder 3"/>
          <p:cNvSpPr>
            <a:spLocks noGrp="1"/>
          </p:cNvSpPr>
          <p:nvPr>
            <p:ph type="sldNum" sz="quarter" idx="10"/>
          </p:nvPr>
        </p:nvSpPr>
        <p:spPr/>
        <p:txBody>
          <a:bodyPr/>
          <a:lstStyle/>
          <a:p>
            <a:fld id="{C3594B53-0D60-40A0-BFC2-984431E7CFCE}" type="slidenum">
              <a:rPr lang="en-US" smtClean="0"/>
              <a:pPr/>
              <a:t>5</a:t>
            </a:fld>
            <a:endParaRPr lang="en-US"/>
          </a:p>
        </p:txBody>
      </p:sp>
    </p:spTree>
    <p:extLst>
      <p:ext uri="{BB962C8B-B14F-4D97-AF65-F5344CB8AC3E}">
        <p14:creationId xmlns:p14="http://schemas.microsoft.com/office/powerpoint/2010/main" xmlns="" val="4017393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C3594B53-0D60-40A0-BFC2-984431E7CFCE}" type="slidenum">
              <a:rPr lang="en-US" smtClean="0"/>
              <a:pPr/>
              <a:t>6</a:t>
            </a:fld>
            <a:endParaRPr lang="en-US"/>
          </a:p>
        </p:txBody>
      </p:sp>
    </p:spTree>
    <p:extLst>
      <p:ext uri="{BB962C8B-B14F-4D97-AF65-F5344CB8AC3E}">
        <p14:creationId xmlns:p14="http://schemas.microsoft.com/office/powerpoint/2010/main" xmlns="" val="2511549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zh-CN" altLang="en-US" sz="1200" dirty="0">
              <a:latin typeface="Times New Roman" panose="02020603050405020304" pitchFamily="18" charset="0"/>
              <a:cs typeface="Times New Roman" panose="02020603050405020304" pitchFamily="18" charset="0"/>
            </a:endParaRPr>
          </a:p>
          <a:p>
            <a:endParaRPr lang="zh-CN" altLang="en-US" dirty="0"/>
          </a:p>
        </p:txBody>
      </p:sp>
      <p:sp>
        <p:nvSpPr>
          <p:cNvPr id="4" name="灯片编号占位符 3"/>
          <p:cNvSpPr>
            <a:spLocks noGrp="1"/>
          </p:cNvSpPr>
          <p:nvPr>
            <p:ph type="sldNum" sz="quarter" idx="10"/>
          </p:nvPr>
        </p:nvSpPr>
        <p:spPr/>
        <p:txBody>
          <a:bodyPr/>
          <a:lstStyle/>
          <a:p>
            <a:fld id="{C3594B53-0D60-40A0-BFC2-984431E7CFCE}" type="slidenum">
              <a:rPr lang="en-US" smtClean="0"/>
              <a:pPr/>
              <a:t>7</a:t>
            </a:fld>
            <a:endParaRPr lang="en-US"/>
          </a:p>
        </p:txBody>
      </p:sp>
    </p:spTree>
    <p:extLst>
      <p:ext uri="{BB962C8B-B14F-4D97-AF65-F5344CB8AC3E}">
        <p14:creationId xmlns:p14="http://schemas.microsoft.com/office/powerpoint/2010/main" xmlns="" val="2764414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sz="1200" kern="1200" dirty="0">
                <a:solidFill>
                  <a:schemeClr val="tx1"/>
                </a:solidFill>
                <a:latin typeface="Arial" charset="0"/>
                <a:ea typeface="+mn-ea"/>
                <a:cs typeface="+mn-cs"/>
              </a:rPr>
              <a:t>where  is the spot price for commodity </a:t>
            </a:r>
            <a:r>
              <a:rPr lang="en-US" altLang="zh-CN" sz="1200" i="1" kern="1200" dirty="0" err="1">
                <a:solidFill>
                  <a:schemeClr val="tx1"/>
                </a:solidFill>
                <a:latin typeface="Arial" charset="0"/>
                <a:ea typeface="+mn-ea"/>
                <a:cs typeface="+mn-cs"/>
              </a:rPr>
              <a:t>i</a:t>
            </a:r>
            <a:r>
              <a:rPr lang="en-US" altLang="zh-CN" sz="1200" kern="1200" dirty="0">
                <a:solidFill>
                  <a:schemeClr val="tx1"/>
                </a:solidFill>
                <a:latin typeface="Arial" charset="0"/>
                <a:ea typeface="+mn-ea"/>
                <a:cs typeface="+mn-cs"/>
              </a:rPr>
              <a:t> at time </a:t>
            </a:r>
            <a:r>
              <a:rPr lang="en-US" altLang="zh-CN" sz="1200" i="1" kern="1200" dirty="0">
                <a:solidFill>
                  <a:schemeClr val="tx1"/>
                </a:solidFill>
                <a:latin typeface="Arial" charset="0"/>
                <a:ea typeface="+mn-ea"/>
                <a:cs typeface="+mn-cs"/>
              </a:rPr>
              <a:t>t</a:t>
            </a:r>
            <a:r>
              <a:rPr lang="en-US" altLang="zh-CN" sz="1200" kern="1200" dirty="0">
                <a:solidFill>
                  <a:schemeClr val="tx1"/>
                </a:solidFill>
                <a:latin typeface="Arial" charset="0"/>
                <a:ea typeface="+mn-ea"/>
                <a:cs typeface="+mn-cs"/>
              </a:rPr>
              <a:t>,  is the risk free rate from </a:t>
            </a:r>
            <a:r>
              <a:rPr lang="en-US" altLang="zh-CN" sz="1200" i="1" kern="1200" dirty="0">
                <a:solidFill>
                  <a:schemeClr val="tx1"/>
                </a:solidFill>
                <a:latin typeface="Arial" charset="0"/>
                <a:ea typeface="+mn-ea"/>
                <a:cs typeface="+mn-cs"/>
              </a:rPr>
              <a:t>t</a:t>
            </a:r>
            <a:r>
              <a:rPr lang="en-US" altLang="zh-CN" sz="1200" kern="1200" dirty="0">
                <a:solidFill>
                  <a:schemeClr val="tx1"/>
                </a:solidFill>
                <a:latin typeface="Arial" charset="0"/>
                <a:ea typeface="+mn-ea"/>
                <a:cs typeface="+mn-cs"/>
              </a:rPr>
              <a:t> to ,  is the convenience yield for commodity </a:t>
            </a:r>
            <a:r>
              <a:rPr lang="en-US" altLang="zh-CN" sz="1200" i="1" kern="1200" dirty="0" err="1">
                <a:solidFill>
                  <a:schemeClr val="tx1"/>
                </a:solidFill>
                <a:latin typeface="Arial" charset="0"/>
                <a:ea typeface="+mn-ea"/>
                <a:cs typeface="+mn-cs"/>
              </a:rPr>
              <a:t>i</a:t>
            </a:r>
            <a:r>
              <a:rPr lang="en-US" altLang="zh-CN" sz="1200" kern="1200" dirty="0">
                <a:solidFill>
                  <a:schemeClr val="tx1"/>
                </a:solidFill>
                <a:latin typeface="Arial" charset="0"/>
                <a:ea typeface="+mn-ea"/>
                <a:cs typeface="+mn-cs"/>
              </a:rPr>
              <a:t> from </a:t>
            </a:r>
            <a:r>
              <a:rPr lang="en-US" altLang="zh-CN" sz="1200" i="1" kern="1200" dirty="0">
                <a:solidFill>
                  <a:schemeClr val="tx1"/>
                </a:solidFill>
                <a:latin typeface="Arial" charset="0"/>
                <a:ea typeface="+mn-ea"/>
                <a:cs typeface="+mn-cs"/>
              </a:rPr>
              <a:t>t</a:t>
            </a:r>
            <a:r>
              <a:rPr lang="en-US" altLang="zh-CN" sz="1200" kern="1200" dirty="0">
                <a:solidFill>
                  <a:schemeClr val="tx1"/>
                </a:solidFill>
                <a:latin typeface="Arial" charset="0"/>
                <a:ea typeface="+mn-ea"/>
                <a:cs typeface="+mn-cs"/>
              </a:rPr>
              <a:t> to , and  is the percentage storage cost (i.e., storage cost divided by spot prices) for commodity </a:t>
            </a:r>
            <a:r>
              <a:rPr lang="en-US" altLang="zh-CN" sz="1200" i="1" kern="1200" dirty="0" err="1">
                <a:solidFill>
                  <a:schemeClr val="tx1"/>
                </a:solidFill>
                <a:latin typeface="Arial" charset="0"/>
                <a:ea typeface="+mn-ea"/>
                <a:cs typeface="+mn-cs"/>
              </a:rPr>
              <a:t>i</a:t>
            </a:r>
            <a:r>
              <a:rPr lang="en-US" altLang="zh-CN" sz="1200" kern="1200" dirty="0">
                <a:solidFill>
                  <a:schemeClr val="tx1"/>
                </a:solidFill>
                <a:latin typeface="Arial" charset="0"/>
                <a:ea typeface="+mn-ea"/>
                <a:cs typeface="+mn-cs"/>
              </a:rPr>
              <a:t> from </a:t>
            </a:r>
            <a:r>
              <a:rPr lang="en-US" altLang="zh-CN" sz="1200" i="1" kern="1200" dirty="0">
                <a:solidFill>
                  <a:schemeClr val="tx1"/>
                </a:solidFill>
                <a:latin typeface="Arial" charset="0"/>
                <a:ea typeface="+mn-ea"/>
                <a:cs typeface="+mn-cs"/>
              </a:rPr>
              <a:t>t</a:t>
            </a:r>
            <a:r>
              <a:rPr lang="en-US" altLang="zh-CN" sz="1200" kern="1200" dirty="0">
                <a:solidFill>
                  <a:schemeClr val="tx1"/>
                </a:solidFill>
                <a:latin typeface="Arial" charset="0"/>
                <a:ea typeface="+mn-ea"/>
                <a:cs typeface="+mn-cs"/>
              </a:rPr>
              <a:t> to .</a:t>
            </a:r>
            <a:endParaRPr lang="zh-CN" altLang="en-US" dirty="0"/>
          </a:p>
        </p:txBody>
      </p:sp>
      <p:sp>
        <p:nvSpPr>
          <p:cNvPr id="4" name="Slide Number Placeholder 3"/>
          <p:cNvSpPr>
            <a:spLocks noGrp="1"/>
          </p:cNvSpPr>
          <p:nvPr>
            <p:ph type="sldNum" sz="quarter" idx="10"/>
          </p:nvPr>
        </p:nvSpPr>
        <p:spPr/>
        <p:txBody>
          <a:bodyPr/>
          <a:lstStyle/>
          <a:p>
            <a:fld id="{C3594B53-0D60-40A0-BFC2-984431E7CFCE}" type="slidenum">
              <a:rPr lang="en-US" smtClean="0"/>
              <a:pPr/>
              <a:t>9</a:t>
            </a:fld>
            <a:endParaRPr lang="en-US"/>
          </a:p>
        </p:txBody>
      </p:sp>
    </p:spTree>
    <p:extLst>
      <p:ext uri="{BB962C8B-B14F-4D97-AF65-F5344CB8AC3E}">
        <p14:creationId xmlns:p14="http://schemas.microsoft.com/office/powerpoint/2010/main" xmlns="" val="724386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Slide Number Placeholder 3"/>
          <p:cNvSpPr>
            <a:spLocks noGrp="1"/>
          </p:cNvSpPr>
          <p:nvPr>
            <p:ph type="sldNum" sz="quarter" idx="10"/>
          </p:nvPr>
        </p:nvSpPr>
        <p:spPr/>
        <p:txBody>
          <a:bodyPr/>
          <a:lstStyle/>
          <a:p>
            <a:fld id="{C3594B53-0D60-40A0-BFC2-984431E7CFCE}" type="slidenum">
              <a:rPr lang="en-US" smtClean="0"/>
              <a:pPr/>
              <a:t>10</a:t>
            </a:fld>
            <a:endParaRPr lang="en-US"/>
          </a:p>
        </p:txBody>
      </p:sp>
    </p:spTree>
    <p:extLst>
      <p:ext uri="{BB962C8B-B14F-4D97-AF65-F5344CB8AC3E}">
        <p14:creationId xmlns:p14="http://schemas.microsoft.com/office/powerpoint/2010/main" xmlns="" val="923286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0968" name="Rectangle 8"/>
          <p:cNvSpPr>
            <a:spLocks noGrp="1" noChangeArrowheads="1"/>
          </p:cNvSpPr>
          <p:nvPr>
            <p:ph type="ctrTitle"/>
          </p:nvPr>
        </p:nvSpPr>
        <p:spPr>
          <a:xfrm>
            <a:off x="685800" y="2819400"/>
            <a:ext cx="7772400" cy="2057400"/>
          </a:xfrm>
        </p:spPr>
        <p:txBody>
          <a:bodyPr/>
          <a:lstStyle>
            <a:lvl1pPr algn="ctr">
              <a:defRPr smtClean="0">
                <a:solidFill>
                  <a:schemeClr val="accent4"/>
                </a:solidFill>
              </a:defRPr>
            </a:lvl1pPr>
          </a:lstStyle>
          <a:p>
            <a:r>
              <a:rPr lang="en-US"/>
              <a:t>Click to edit Master title style</a:t>
            </a:r>
            <a:endParaRPr lang="en-US" dirty="0"/>
          </a:p>
        </p:txBody>
      </p:sp>
      <p:sp>
        <p:nvSpPr>
          <p:cNvPr id="40969" name="Rectangle 9"/>
          <p:cNvSpPr>
            <a:spLocks noGrp="1" noChangeArrowheads="1"/>
          </p:cNvSpPr>
          <p:nvPr>
            <p:ph type="subTitle" idx="1"/>
          </p:nvPr>
        </p:nvSpPr>
        <p:spPr>
          <a:xfrm>
            <a:off x="1219200" y="381000"/>
            <a:ext cx="6400800" cy="914400"/>
          </a:xfrm>
        </p:spPr>
        <p:txBody>
          <a:bodyPr/>
          <a:lstStyle>
            <a:lvl1pPr marL="0" indent="0" algn="ctr">
              <a:buFontTx/>
              <a:buNone/>
              <a:defRPr sz="2400" smtClean="0">
                <a:solidFill>
                  <a:schemeClr val="accent4"/>
                </a:solidFill>
              </a:defRPr>
            </a:lvl1pPr>
          </a:lstStyle>
          <a:p>
            <a:r>
              <a:rPr lang="en-US"/>
              <a:t>Click to edit Master subtitle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0968"/>
                                        </p:tgtEl>
                                        <p:attrNameLst>
                                          <p:attrName>style.visibility</p:attrName>
                                        </p:attrNameLst>
                                      </p:cBhvr>
                                      <p:to>
                                        <p:strVal val="visible"/>
                                      </p:to>
                                    </p:set>
                                    <p:animEffect transition="in" filter="dissolve">
                                      <p:cBhvr>
                                        <p:cTn id="7" dur="500"/>
                                        <p:tgtEl>
                                          <p:spTgt spid="4096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0969">
                                            <p:txEl>
                                              <p:pRg st="0" end="0"/>
                                            </p:txEl>
                                          </p:spTgt>
                                        </p:tgtEl>
                                        <p:attrNameLst>
                                          <p:attrName>style.visibility</p:attrName>
                                        </p:attrNameLst>
                                      </p:cBhvr>
                                      <p:to>
                                        <p:strVal val="visible"/>
                                      </p:to>
                                    </p:set>
                                    <p:animEffect transition="in" filter="dissolve">
                                      <p:cBhvr>
                                        <p:cTn id="11" dur="500"/>
                                        <p:tgtEl>
                                          <p:spTgt spid="4096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8" grpId="0" autoUpdateAnimBg="0"/>
      <p:bldP spid="40969" grpId="0" build="p" autoUpdateAnimBg="0" advAuto="0">
        <p:tmplLst>
          <p:tmpl lvl="1">
            <p:tnLst>
              <p:par>
                <p:cTn presetID="9" presetClass="entr" presetSubtype="0" fill="hold" nodeType="afterEffect">
                  <p:stCondLst>
                    <p:cond delay="0"/>
                  </p:stCondLst>
                  <p:childTnLst>
                    <p:set>
                      <p:cBhvr>
                        <p:cTn dur="1" fill="hold">
                          <p:stCondLst>
                            <p:cond delay="0"/>
                          </p:stCondLst>
                        </p:cTn>
                        <p:tgtEl>
                          <p:spTgt spid="40969"/>
                        </p:tgtEl>
                        <p:attrNameLst>
                          <p:attrName>style.visibility</p:attrName>
                        </p:attrNameLst>
                      </p:cBhvr>
                      <p:to>
                        <p:strVal val="visible"/>
                      </p:to>
                    </p:set>
                    <p:animEffect transition="in" filter="dissolve">
                      <p:cBhvr>
                        <p:cTn dur="500"/>
                        <p:tgtEl>
                          <p:spTgt spid="40969"/>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10"/>
          <p:cNvSpPr>
            <a:spLocks noGrp="1" noChangeArrowheads="1"/>
          </p:cNvSpPr>
          <p:nvPr>
            <p:ph type="dt" sz="half" idx="10"/>
          </p:nvPr>
        </p:nvSpPr>
        <p:spPr>
          <a:ln/>
        </p:spPr>
        <p:txBody>
          <a:bodyPr/>
          <a:lstStyle>
            <a:lvl1pPr>
              <a:defRPr/>
            </a:lvl1pPr>
          </a:lstStyle>
          <a:p>
            <a:fld id="{B3C8772D-04A1-4076-8D25-ED1FA1359F9D}" type="datetime1">
              <a:rPr lang="en-US" smtClean="0"/>
              <a:pPr/>
              <a:t>5/11/2021</a:t>
            </a:fld>
            <a:endParaRPr lang="en-US"/>
          </a:p>
        </p:txBody>
      </p:sp>
      <p:sp>
        <p:nvSpPr>
          <p:cNvPr id="5" name="Rectangle 11"/>
          <p:cNvSpPr>
            <a:spLocks noGrp="1" noChangeArrowheads="1"/>
          </p:cNvSpPr>
          <p:nvPr>
            <p:ph type="ftr" sz="quarter" idx="11"/>
          </p:nvPr>
        </p:nvSpPr>
        <p:spPr>
          <a:ln/>
        </p:spPr>
        <p:txBody>
          <a:bodyPr/>
          <a:lstStyle>
            <a:lvl1pPr>
              <a:defRPr/>
            </a:lvl1pPr>
          </a:lstStyle>
          <a:p>
            <a:r>
              <a:rPr lang="en-US"/>
              <a:t>Tang &amp; Xiong</a:t>
            </a:r>
          </a:p>
        </p:txBody>
      </p:sp>
      <p:sp>
        <p:nvSpPr>
          <p:cNvPr id="6" name="Rectangle 12"/>
          <p:cNvSpPr>
            <a:spLocks noGrp="1" noChangeArrowheads="1"/>
          </p:cNvSpPr>
          <p:nvPr>
            <p:ph type="sldNum" sz="quarter" idx="12"/>
          </p:nvPr>
        </p:nvSpPr>
        <p:spPr>
          <a:ln/>
        </p:spPr>
        <p:txBody>
          <a:bodyPr/>
          <a:lstStyle>
            <a:lvl1pPr>
              <a:defRPr/>
            </a:lvl1pPr>
          </a:lstStyle>
          <a:p>
            <a:fld id="{B97B7239-82D3-4AEA-A1E2-3FBF8A0A162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5867400"/>
          </a:xfrm>
        </p:spPr>
        <p:txBody>
          <a:bodyPr vert="eaVert"/>
          <a:lstStyle>
            <a:lvl1pPr>
              <a:defRPr>
                <a:solidFill>
                  <a:schemeClr val="accent4"/>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76200"/>
            <a:ext cx="6019800" cy="5867400"/>
          </a:xfrm>
        </p:spPr>
        <p:txBody>
          <a:bodyPr vert="eaVert"/>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10"/>
          <p:cNvSpPr>
            <a:spLocks noGrp="1" noChangeArrowheads="1"/>
          </p:cNvSpPr>
          <p:nvPr>
            <p:ph type="dt" sz="half" idx="10"/>
          </p:nvPr>
        </p:nvSpPr>
        <p:spPr>
          <a:ln/>
        </p:spPr>
        <p:txBody>
          <a:bodyPr/>
          <a:lstStyle>
            <a:lvl1pPr>
              <a:defRPr/>
            </a:lvl1pPr>
          </a:lstStyle>
          <a:p>
            <a:fld id="{A46843AD-E186-4EE6-A55E-0DDBEE575F79}" type="datetime1">
              <a:rPr lang="en-US" smtClean="0"/>
              <a:pPr/>
              <a:t>5/11/2021</a:t>
            </a:fld>
            <a:endParaRPr lang="en-US"/>
          </a:p>
        </p:txBody>
      </p:sp>
      <p:sp>
        <p:nvSpPr>
          <p:cNvPr id="5" name="Rectangle 11"/>
          <p:cNvSpPr>
            <a:spLocks noGrp="1" noChangeArrowheads="1"/>
          </p:cNvSpPr>
          <p:nvPr>
            <p:ph type="ftr" sz="quarter" idx="11"/>
          </p:nvPr>
        </p:nvSpPr>
        <p:spPr>
          <a:ln/>
        </p:spPr>
        <p:txBody>
          <a:bodyPr/>
          <a:lstStyle>
            <a:lvl1pPr>
              <a:defRPr/>
            </a:lvl1pPr>
          </a:lstStyle>
          <a:p>
            <a:r>
              <a:rPr lang="en-US"/>
              <a:t>Tang &amp; Xiong</a:t>
            </a:r>
          </a:p>
        </p:txBody>
      </p:sp>
      <p:sp>
        <p:nvSpPr>
          <p:cNvPr id="6" name="Rectangle 12"/>
          <p:cNvSpPr>
            <a:spLocks noGrp="1" noChangeArrowheads="1"/>
          </p:cNvSpPr>
          <p:nvPr>
            <p:ph type="sldNum" sz="quarter" idx="12"/>
          </p:nvPr>
        </p:nvSpPr>
        <p:spPr>
          <a:ln/>
        </p:spPr>
        <p:txBody>
          <a:bodyPr/>
          <a:lstStyle>
            <a:lvl1pPr>
              <a:defRPr/>
            </a:lvl1pPr>
          </a:lstStyle>
          <a:p>
            <a:fld id="{E43BECDB-55C0-4311-AD1E-8B08D68BF447}"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6781800" cy="1066800"/>
          </a:xfrm>
        </p:spPr>
        <p:txBody>
          <a:bodyPr/>
          <a:lstStyle>
            <a:lvl1pPr>
              <a:defRPr>
                <a:solidFill>
                  <a:schemeClr val="accent4"/>
                </a:solidFill>
              </a:defRPr>
            </a:lvl1pPr>
          </a:lstStyle>
          <a:p>
            <a:r>
              <a:rPr lang="en-US"/>
              <a:t>Click to edit Master title style</a:t>
            </a:r>
            <a:endParaRPr lang="en-US" dirty="0"/>
          </a:p>
        </p:txBody>
      </p:sp>
      <p:sp>
        <p:nvSpPr>
          <p:cNvPr id="3" name="Text Placeholder 2"/>
          <p:cNvSpPr>
            <a:spLocks noGrp="1"/>
          </p:cNvSpPr>
          <p:nvPr>
            <p:ph type="body" sz="half" idx="1"/>
          </p:nvPr>
        </p:nvSpPr>
        <p:spPr>
          <a:xfrm>
            <a:off x="457200" y="1219200"/>
            <a:ext cx="8229600" cy="2286000"/>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7200" y="3657600"/>
            <a:ext cx="8229600" cy="2286000"/>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10"/>
          <p:cNvSpPr>
            <a:spLocks noGrp="1" noChangeArrowheads="1"/>
          </p:cNvSpPr>
          <p:nvPr>
            <p:ph type="dt" sz="half" idx="10"/>
          </p:nvPr>
        </p:nvSpPr>
        <p:spPr>
          <a:ln/>
        </p:spPr>
        <p:txBody>
          <a:bodyPr/>
          <a:lstStyle>
            <a:lvl1pPr>
              <a:defRPr/>
            </a:lvl1pPr>
          </a:lstStyle>
          <a:p>
            <a:fld id="{BD4C68CC-E24D-4310-B6D2-AF0A7D82D3B8}" type="datetime1">
              <a:rPr lang="en-US" smtClean="0"/>
              <a:pPr/>
              <a:t>5/11/2021</a:t>
            </a:fld>
            <a:endParaRPr lang="en-US"/>
          </a:p>
        </p:txBody>
      </p:sp>
      <p:sp>
        <p:nvSpPr>
          <p:cNvPr id="6" name="Rectangle 11"/>
          <p:cNvSpPr>
            <a:spLocks noGrp="1" noChangeArrowheads="1"/>
          </p:cNvSpPr>
          <p:nvPr>
            <p:ph type="ftr" sz="quarter" idx="11"/>
          </p:nvPr>
        </p:nvSpPr>
        <p:spPr>
          <a:ln/>
        </p:spPr>
        <p:txBody>
          <a:bodyPr/>
          <a:lstStyle>
            <a:lvl1pPr>
              <a:defRPr/>
            </a:lvl1pPr>
          </a:lstStyle>
          <a:p>
            <a:r>
              <a:rPr lang="en-US"/>
              <a:t>Tang &amp; Xiong</a:t>
            </a:r>
          </a:p>
        </p:txBody>
      </p:sp>
      <p:sp>
        <p:nvSpPr>
          <p:cNvPr id="7" name="Rectangle 12"/>
          <p:cNvSpPr>
            <a:spLocks noGrp="1" noChangeArrowheads="1"/>
          </p:cNvSpPr>
          <p:nvPr>
            <p:ph type="sldNum" sz="quarter" idx="12"/>
          </p:nvPr>
        </p:nvSpPr>
        <p:spPr>
          <a:ln/>
        </p:spPr>
        <p:txBody>
          <a:bodyPr/>
          <a:lstStyle>
            <a:lvl1pPr>
              <a:defRPr/>
            </a:lvl1pPr>
          </a:lstStyle>
          <a:p>
            <a:fld id="{E75464D7-A24D-41B3-83A7-ABC0AE912C07}"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6781800" cy="1066800"/>
          </a:xfrm>
        </p:spPr>
        <p:txBody>
          <a:bodyPr/>
          <a:lstStyle>
            <a:lvl1pPr>
              <a:defRPr>
                <a:solidFill>
                  <a:schemeClr val="accent4"/>
                </a:solidFill>
              </a:defRPr>
            </a:lvl1pPr>
          </a:lstStyle>
          <a:p>
            <a:r>
              <a:rPr lang="en-US"/>
              <a:t>Click to edit Master title style</a:t>
            </a:r>
            <a:endParaRPr lang="en-US" dirty="0"/>
          </a:p>
        </p:txBody>
      </p:sp>
      <p:sp>
        <p:nvSpPr>
          <p:cNvPr id="3" name="Text Placeholder 2"/>
          <p:cNvSpPr>
            <a:spLocks noGrp="1"/>
          </p:cNvSpPr>
          <p:nvPr>
            <p:ph type="body" sz="half" idx="1"/>
          </p:nvPr>
        </p:nvSpPr>
        <p:spPr>
          <a:xfrm>
            <a:off x="457200" y="1219200"/>
            <a:ext cx="4038600" cy="4724400"/>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lipArt Placeholder 3"/>
          <p:cNvSpPr>
            <a:spLocks noGrp="1"/>
          </p:cNvSpPr>
          <p:nvPr>
            <p:ph type="clipArt" sz="half" idx="2"/>
          </p:nvPr>
        </p:nvSpPr>
        <p:spPr>
          <a:xfrm>
            <a:off x="4648200" y="1219200"/>
            <a:ext cx="4038600" cy="4724400"/>
          </a:xfrm>
        </p:spPr>
        <p:txBody>
          <a:bodyPr/>
          <a:lstStyle>
            <a:lvl1pPr>
              <a:defRPr>
                <a:solidFill>
                  <a:schemeClr val="accent4"/>
                </a:solidFill>
              </a:defRPr>
            </a:lvl1pPr>
          </a:lstStyle>
          <a:p>
            <a:pPr lvl="0"/>
            <a:r>
              <a:rPr lang="en-US" noProof="0"/>
              <a:t>Click icon to add clip art</a:t>
            </a:r>
            <a:endParaRPr lang="en-US" noProof="0" dirty="0"/>
          </a:p>
        </p:txBody>
      </p:sp>
      <p:sp>
        <p:nvSpPr>
          <p:cNvPr id="5" name="Rectangle 10"/>
          <p:cNvSpPr>
            <a:spLocks noGrp="1" noChangeArrowheads="1"/>
          </p:cNvSpPr>
          <p:nvPr>
            <p:ph type="dt" sz="half" idx="10"/>
          </p:nvPr>
        </p:nvSpPr>
        <p:spPr>
          <a:ln/>
        </p:spPr>
        <p:txBody>
          <a:bodyPr/>
          <a:lstStyle>
            <a:lvl1pPr>
              <a:defRPr/>
            </a:lvl1pPr>
          </a:lstStyle>
          <a:p>
            <a:fld id="{C9D51A70-6776-436B-8E51-3EBB21F74F42}" type="datetime1">
              <a:rPr lang="en-US" smtClean="0"/>
              <a:pPr/>
              <a:t>5/11/2021</a:t>
            </a:fld>
            <a:endParaRPr lang="en-US"/>
          </a:p>
        </p:txBody>
      </p:sp>
      <p:sp>
        <p:nvSpPr>
          <p:cNvPr id="6" name="Rectangle 11"/>
          <p:cNvSpPr>
            <a:spLocks noGrp="1" noChangeArrowheads="1"/>
          </p:cNvSpPr>
          <p:nvPr>
            <p:ph type="ftr" sz="quarter" idx="11"/>
          </p:nvPr>
        </p:nvSpPr>
        <p:spPr>
          <a:ln/>
        </p:spPr>
        <p:txBody>
          <a:bodyPr/>
          <a:lstStyle>
            <a:lvl1pPr>
              <a:defRPr/>
            </a:lvl1pPr>
          </a:lstStyle>
          <a:p>
            <a:r>
              <a:rPr lang="en-US"/>
              <a:t>Tang &amp; Xiong</a:t>
            </a:r>
          </a:p>
        </p:txBody>
      </p:sp>
      <p:sp>
        <p:nvSpPr>
          <p:cNvPr id="7" name="Rectangle 12"/>
          <p:cNvSpPr>
            <a:spLocks noGrp="1" noChangeArrowheads="1"/>
          </p:cNvSpPr>
          <p:nvPr>
            <p:ph type="sldNum" sz="quarter" idx="12"/>
          </p:nvPr>
        </p:nvSpPr>
        <p:spPr>
          <a:ln/>
        </p:spPr>
        <p:txBody>
          <a:bodyPr/>
          <a:lstStyle>
            <a:lvl1pPr>
              <a:defRPr/>
            </a:lvl1pPr>
          </a:lstStyle>
          <a:p>
            <a:fld id="{3F4D5829-3FF6-4592-82F5-7E4BE69CF652}"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4F3EB8-04CF-4834-8460-B50DAFA0E88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xmlns="" id="{A5C683AD-796E-43A5-BAEB-3EC9B290981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xmlns="" id="{01670C3B-381B-4FCA-97A2-A39FB9D21145}"/>
              </a:ext>
            </a:extLst>
          </p:cNvPr>
          <p:cNvSpPr>
            <a:spLocks noGrp="1"/>
          </p:cNvSpPr>
          <p:nvPr>
            <p:ph type="dt" sz="half" idx="10"/>
          </p:nvPr>
        </p:nvSpPr>
        <p:spPr/>
        <p:txBody>
          <a:bodyPr/>
          <a:lstStyle/>
          <a:p>
            <a:fld id="{37B8D16F-AC65-439A-9FD5-42A8207D1C5D}" type="datetimeFigureOut">
              <a:rPr lang="en-US" smtClean="0"/>
              <a:pPr/>
              <a:t>5/11/2021</a:t>
            </a:fld>
            <a:endParaRPr lang="en-US"/>
          </a:p>
        </p:txBody>
      </p:sp>
      <p:sp>
        <p:nvSpPr>
          <p:cNvPr id="5" name="Footer Placeholder 4">
            <a:extLst>
              <a:ext uri="{FF2B5EF4-FFF2-40B4-BE49-F238E27FC236}">
                <a16:creationId xmlns:a16="http://schemas.microsoft.com/office/drawing/2014/main" xmlns="" id="{21F6E042-C687-4F02-803D-BC00187883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83E3897-7011-42BD-AAA4-A5F2AEA13401}"/>
              </a:ext>
            </a:extLst>
          </p:cNvPr>
          <p:cNvSpPr>
            <a:spLocks noGrp="1"/>
          </p:cNvSpPr>
          <p:nvPr>
            <p:ph type="sldNum" sz="quarter" idx="12"/>
          </p:nvPr>
        </p:nvSpPr>
        <p:spPr/>
        <p:txBody>
          <a:bodyPr/>
          <a:lstStyle/>
          <a:p>
            <a:fld id="{48A80D23-6EDB-4A49-B00C-AAFFC15229CE}" type="slidenum">
              <a:rPr lang="en-US" smtClean="0"/>
              <a:pPr/>
              <a:t>‹#›</a:t>
            </a:fld>
            <a:endParaRPr lang="en-US"/>
          </a:p>
        </p:txBody>
      </p:sp>
    </p:spTree>
    <p:extLst>
      <p:ext uri="{BB962C8B-B14F-4D97-AF65-F5344CB8AC3E}">
        <p14:creationId xmlns:p14="http://schemas.microsoft.com/office/powerpoint/2010/main" xmlns="" val="214768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autoUpdateAnimBg="0" advAuto="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E806A4-9B75-45AE-8314-F0A9CDF632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E91A002-5DF1-4861-9802-58DA01CE9F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89B5798-1EE0-4107-B035-B7564E5F1134}"/>
              </a:ext>
            </a:extLst>
          </p:cNvPr>
          <p:cNvSpPr>
            <a:spLocks noGrp="1"/>
          </p:cNvSpPr>
          <p:nvPr>
            <p:ph type="dt" sz="half" idx="10"/>
          </p:nvPr>
        </p:nvSpPr>
        <p:spPr/>
        <p:txBody>
          <a:bodyPr/>
          <a:lstStyle/>
          <a:p>
            <a:fld id="{376859A5-D44E-4B58-8750-B082C2E4AC0C}" type="datetime1">
              <a:rPr lang="en-US" smtClean="0"/>
              <a:pPr/>
              <a:t>5/11/2021</a:t>
            </a:fld>
            <a:endParaRPr lang="en-US"/>
          </a:p>
        </p:txBody>
      </p:sp>
      <p:sp>
        <p:nvSpPr>
          <p:cNvPr id="5" name="Footer Placeholder 4">
            <a:extLst>
              <a:ext uri="{FF2B5EF4-FFF2-40B4-BE49-F238E27FC236}">
                <a16:creationId xmlns:a16="http://schemas.microsoft.com/office/drawing/2014/main" xmlns="" id="{71146EF3-81FF-417B-961C-11F6F6837F9E}"/>
              </a:ext>
            </a:extLst>
          </p:cNvPr>
          <p:cNvSpPr>
            <a:spLocks noGrp="1"/>
          </p:cNvSpPr>
          <p:nvPr>
            <p:ph type="ftr" sz="quarter" idx="11"/>
          </p:nvPr>
        </p:nvSpPr>
        <p:spPr/>
        <p:txBody>
          <a:bodyPr/>
          <a:lstStyle/>
          <a:p>
            <a:r>
              <a:rPr lang="en-US"/>
              <a:t>Tang &amp; Xiong</a:t>
            </a:r>
          </a:p>
        </p:txBody>
      </p:sp>
      <p:sp>
        <p:nvSpPr>
          <p:cNvPr id="6" name="Slide Number Placeholder 5">
            <a:extLst>
              <a:ext uri="{FF2B5EF4-FFF2-40B4-BE49-F238E27FC236}">
                <a16:creationId xmlns:a16="http://schemas.microsoft.com/office/drawing/2014/main" xmlns="" id="{79B0C3B0-F708-4961-B6B2-638D9F147126}"/>
              </a:ext>
            </a:extLst>
          </p:cNvPr>
          <p:cNvSpPr>
            <a:spLocks noGrp="1"/>
          </p:cNvSpPr>
          <p:nvPr>
            <p:ph type="sldNum" sz="quarter" idx="12"/>
          </p:nvPr>
        </p:nvSpPr>
        <p:spPr/>
        <p:txBody>
          <a:bodyPr/>
          <a:lstStyle/>
          <a:p>
            <a:fld id="{9BA9BC8D-FBDF-4D4C-9663-D407DFA0A604}" type="slidenum">
              <a:rPr lang="en-US" smtClean="0"/>
              <a:pPr/>
              <a:t>‹#›</a:t>
            </a:fld>
            <a:endParaRPr lang="en-US"/>
          </a:p>
        </p:txBody>
      </p:sp>
    </p:spTree>
    <p:extLst>
      <p:ext uri="{BB962C8B-B14F-4D97-AF65-F5344CB8AC3E}">
        <p14:creationId xmlns:p14="http://schemas.microsoft.com/office/powerpoint/2010/main" xmlns="" val="3749244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E353D0-0E60-4822-AFEC-B85C02FC9AC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xmlns="" id="{39B57CFC-7314-475E-A600-C7B6E15AD9A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ACEE010-AF78-438B-B8F6-7E86C24B13CB}"/>
              </a:ext>
            </a:extLst>
          </p:cNvPr>
          <p:cNvSpPr>
            <a:spLocks noGrp="1"/>
          </p:cNvSpPr>
          <p:nvPr>
            <p:ph type="dt" sz="half" idx="10"/>
          </p:nvPr>
        </p:nvSpPr>
        <p:spPr/>
        <p:txBody>
          <a:bodyPr/>
          <a:lstStyle/>
          <a:p>
            <a:fld id="{9DF78D8E-3194-48ED-98B0-8FA9BB8D32F9}" type="datetime1">
              <a:rPr lang="en-US" smtClean="0"/>
              <a:pPr/>
              <a:t>5/11/2021</a:t>
            </a:fld>
            <a:endParaRPr lang="en-US"/>
          </a:p>
        </p:txBody>
      </p:sp>
      <p:sp>
        <p:nvSpPr>
          <p:cNvPr id="5" name="Footer Placeholder 4">
            <a:extLst>
              <a:ext uri="{FF2B5EF4-FFF2-40B4-BE49-F238E27FC236}">
                <a16:creationId xmlns:a16="http://schemas.microsoft.com/office/drawing/2014/main" xmlns="" id="{DB989EDE-55A4-4F82-BFDA-D3B81A04DDE6}"/>
              </a:ext>
            </a:extLst>
          </p:cNvPr>
          <p:cNvSpPr>
            <a:spLocks noGrp="1"/>
          </p:cNvSpPr>
          <p:nvPr>
            <p:ph type="ftr" sz="quarter" idx="11"/>
          </p:nvPr>
        </p:nvSpPr>
        <p:spPr/>
        <p:txBody>
          <a:bodyPr/>
          <a:lstStyle/>
          <a:p>
            <a:r>
              <a:rPr lang="en-US"/>
              <a:t>Tang &amp; Xiong</a:t>
            </a:r>
          </a:p>
        </p:txBody>
      </p:sp>
      <p:sp>
        <p:nvSpPr>
          <p:cNvPr id="6" name="Slide Number Placeholder 5">
            <a:extLst>
              <a:ext uri="{FF2B5EF4-FFF2-40B4-BE49-F238E27FC236}">
                <a16:creationId xmlns:a16="http://schemas.microsoft.com/office/drawing/2014/main" xmlns="" id="{39716F23-0496-497D-B6FB-38D787D89D4B}"/>
              </a:ext>
            </a:extLst>
          </p:cNvPr>
          <p:cNvSpPr>
            <a:spLocks noGrp="1"/>
          </p:cNvSpPr>
          <p:nvPr>
            <p:ph type="sldNum" sz="quarter" idx="12"/>
          </p:nvPr>
        </p:nvSpPr>
        <p:spPr/>
        <p:txBody>
          <a:bodyPr/>
          <a:lstStyle/>
          <a:p>
            <a:fld id="{DD48FD1D-7BA7-4C3E-A3D1-BAC5A75FCDC6}" type="slidenum">
              <a:rPr lang="en-US" smtClean="0"/>
              <a:pPr/>
              <a:t>‹#›</a:t>
            </a:fld>
            <a:endParaRPr lang="en-US"/>
          </a:p>
        </p:txBody>
      </p:sp>
    </p:spTree>
    <p:extLst>
      <p:ext uri="{BB962C8B-B14F-4D97-AF65-F5344CB8AC3E}">
        <p14:creationId xmlns:p14="http://schemas.microsoft.com/office/powerpoint/2010/main" xmlns="" val="18943800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AC2CDE-5B7F-46DF-ACCB-1199FFF725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83321EC-1F75-465D-8E37-796531C01A8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6F3F818-D475-4816-8E9D-63446F1E9BC9}"/>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A31ADBE3-C2D6-4A77-802F-A002FC1207D7}"/>
              </a:ext>
            </a:extLst>
          </p:cNvPr>
          <p:cNvSpPr>
            <a:spLocks noGrp="1"/>
          </p:cNvSpPr>
          <p:nvPr>
            <p:ph type="dt" sz="half" idx="10"/>
          </p:nvPr>
        </p:nvSpPr>
        <p:spPr/>
        <p:txBody>
          <a:bodyPr/>
          <a:lstStyle/>
          <a:p>
            <a:fld id="{DAE4EFDB-8490-4E97-9130-99F352305CE2}" type="datetime1">
              <a:rPr lang="en-US" smtClean="0"/>
              <a:pPr/>
              <a:t>5/11/2021</a:t>
            </a:fld>
            <a:endParaRPr lang="en-US"/>
          </a:p>
        </p:txBody>
      </p:sp>
      <p:sp>
        <p:nvSpPr>
          <p:cNvPr id="6" name="Footer Placeholder 5">
            <a:extLst>
              <a:ext uri="{FF2B5EF4-FFF2-40B4-BE49-F238E27FC236}">
                <a16:creationId xmlns:a16="http://schemas.microsoft.com/office/drawing/2014/main" xmlns="" id="{D151A1C9-967E-406A-9878-ECC3F8E35FFE}"/>
              </a:ext>
            </a:extLst>
          </p:cNvPr>
          <p:cNvSpPr>
            <a:spLocks noGrp="1"/>
          </p:cNvSpPr>
          <p:nvPr>
            <p:ph type="ftr" sz="quarter" idx="11"/>
          </p:nvPr>
        </p:nvSpPr>
        <p:spPr/>
        <p:txBody>
          <a:bodyPr/>
          <a:lstStyle/>
          <a:p>
            <a:r>
              <a:rPr lang="en-US"/>
              <a:t>Tang &amp; Xiong</a:t>
            </a:r>
          </a:p>
        </p:txBody>
      </p:sp>
      <p:sp>
        <p:nvSpPr>
          <p:cNvPr id="7" name="Slide Number Placeholder 6">
            <a:extLst>
              <a:ext uri="{FF2B5EF4-FFF2-40B4-BE49-F238E27FC236}">
                <a16:creationId xmlns:a16="http://schemas.microsoft.com/office/drawing/2014/main" xmlns="" id="{085BB748-D332-42FE-8C70-24783E166EA7}"/>
              </a:ext>
            </a:extLst>
          </p:cNvPr>
          <p:cNvSpPr>
            <a:spLocks noGrp="1"/>
          </p:cNvSpPr>
          <p:nvPr>
            <p:ph type="sldNum" sz="quarter" idx="12"/>
          </p:nvPr>
        </p:nvSpPr>
        <p:spPr/>
        <p:txBody>
          <a:bodyPr/>
          <a:lstStyle/>
          <a:p>
            <a:fld id="{27A87A05-60DF-4E9B-9F33-EC5D06380B90}" type="slidenum">
              <a:rPr lang="en-US" smtClean="0"/>
              <a:pPr/>
              <a:t>‹#›</a:t>
            </a:fld>
            <a:endParaRPr lang="en-US"/>
          </a:p>
        </p:txBody>
      </p:sp>
    </p:spTree>
    <p:extLst>
      <p:ext uri="{BB962C8B-B14F-4D97-AF65-F5344CB8AC3E}">
        <p14:creationId xmlns:p14="http://schemas.microsoft.com/office/powerpoint/2010/main" xmlns="" val="4743830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F86D5B-D6E7-4394-B79D-8948B3D6D62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91AE8D9-A3E6-4312-9AE7-AD4DFB75DCC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53FC642-2856-4BB8-9CFA-AB833B6D0F01}"/>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4297D343-DE59-4A30-BE2C-075B0273DF3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BE2CFFA-FE40-42BE-A9C8-8006B03F3E68}"/>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C7033D50-1CCA-4D0C-9BD5-3E9FB920C17D}"/>
              </a:ext>
            </a:extLst>
          </p:cNvPr>
          <p:cNvSpPr>
            <a:spLocks noGrp="1"/>
          </p:cNvSpPr>
          <p:nvPr>
            <p:ph type="dt" sz="half" idx="10"/>
          </p:nvPr>
        </p:nvSpPr>
        <p:spPr/>
        <p:txBody>
          <a:bodyPr/>
          <a:lstStyle/>
          <a:p>
            <a:fld id="{4B53ECE6-E532-43F8-BEBB-7551445F04CA}" type="datetime1">
              <a:rPr lang="en-US" smtClean="0"/>
              <a:pPr/>
              <a:t>5/11/2021</a:t>
            </a:fld>
            <a:endParaRPr lang="en-US"/>
          </a:p>
        </p:txBody>
      </p:sp>
      <p:sp>
        <p:nvSpPr>
          <p:cNvPr id="8" name="Footer Placeholder 7">
            <a:extLst>
              <a:ext uri="{FF2B5EF4-FFF2-40B4-BE49-F238E27FC236}">
                <a16:creationId xmlns:a16="http://schemas.microsoft.com/office/drawing/2014/main" xmlns="" id="{42C9FDC8-DD0A-44CE-A6B6-4D11F276724C}"/>
              </a:ext>
            </a:extLst>
          </p:cNvPr>
          <p:cNvSpPr>
            <a:spLocks noGrp="1"/>
          </p:cNvSpPr>
          <p:nvPr>
            <p:ph type="ftr" sz="quarter" idx="11"/>
          </p:nvPr>
        </p:nvSpPr>
        <p:spPr/>
        <p:txBody>
          <a:bodyPr/>
          <a:lstStyle/>
          <a:p>
            <a:r>
              <a:rPr lang="en-US"/>
              <a:t>Tang &amp; Xiong</a:t>
            </a:r>
          </a:p>
        </p:txBody>
      </p:sp>
      <p:sp>
        <p:nvSpPr>
          <p:cNvPr id="9" name="Slide Number Placeholder 8">
            <a:extLst>
              <a:ext uri="{FF2B5EF4-FFF2-40B4-BE49-F238E27FC236}">
                <a16:creationId xmlns:a16="http://schemas.microsoft.com/office/drawing/2014/main" xmlns="" id="{73C9601B-DADE-4711-AB2B-179CC57850CC}"/>
              </a:ext>
            </a:extLst>
          </p:cNvPr>
          <p:cNvSpPr>
            <a:spLocks noGrp="1"/>
          </p:cNvSpPr>
          <p:nvPr>
            <p:ph type="sldNum" sz="quarter" idx="12"/>
          </p:nvPr>
        </p:nvSpPr>
        <p:spPr/>
        <p:txBody>
          <a:bodyPr/>
          <a:lstStyle/>
          <a:p>
            <a:fld id="{DCE4468D-A445-467D-8BDB-7B437CCC1781}" type="slidenum">
              <a:rPr lang="en-US" smtClean="0"/>
              <a:pPr/>
              <a:t>‹#›</a:t>
            </a:fld>
            <a:endParaRPr lang="en-US"/>
          </a:p>
        </p:txBody>
      </p:sp>
    </p:spTree>
    <p:extLst>
      <p:ext uri="{BB962C8B-B14F-4D97-AF65-F5344CB8AC3E}">
        <p14:creationId xmlns:p14="http://schemas.microsoft.com/office/powerpoint/2010/main" xmlns="" val="33673756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0C0CB6-BD59-4F67-9433-8540F44B4E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6390143A-63EA-44DB-98CE-45C8AB597DFC}"/>
              </a:ext>
            </a:extLst>
          </p:cNvPr>
          <p:cNvSpPr>
            <a:spLocks noGrp="1"/>
          </p:cNvSpPr>
          <p:nvPr>
            <p:ph type="dt" sz="half" idx="10"/>
          </p:nvPr>
        </p:nvSpPr>
        <p:spPr/>
        <p:txBody>
          <a:bodyPr/>
          <a:lstStyle/>
          <a:p>
            <a:fld id="{871EBA8B-F5D6-4741-BE45-7E8F5783EBAC}" type="datetime1">
              <a:rPr lang="en-US" smtClean="0"/>
              <a:pPr/>
              <a:t>5/11/2021</a:t>
            </a:fld>
            <a:endParaRPr lang="en-US"/>
          </a:p>
        </p:txBody>
      </p:sp>
      <p:sp>
        <p:nvSpPr>
          <p:cNvPr id="4" name="Footer Placeholder 3">
            <a:extLst>
              <a:ext uri="{FF2B5EF4-FFF2-40B4-BE49-F238E27FC236}">
                <a16:creationId xmlns:a16="http://schemas.microsoft.com/office/drawing/2014/main" xmlns="" id="{13F012F1-25A4-4C81-9D91-06E76094D85D}"/>
              </a:ext>
            </a:extLst>
          </p:cNvPr>
          <p:cNvSpPr>
            <a:spLocks noGrp="1"/>
          </p:cNvSpPr>
          <p:nvPr>
            <p:ph type="ftr" sz="quarter" idx="11"/>
          </p:nvPr>
        </p:nvSpPr>
        <p:spPr/>
        <p:txBody>
          <a:bodyPr/>
          <a:lstStyle/>
          <a:p>
            <a:r>
              <a:rPr lang="en-US"/>
              <a:t>Tang &amp; Xiong</a:t>
            </a:r>
          </a:p>
        </p:txBody>
      </p:sp>
      <p:sp>
        <p:nvSpPr>
          <p:cNvPr id="5" name="Slide Number Placeholder 4">
            <a:extLst>
              <a:ext uri="{FF2B5EF4-FFF2-40B4-BE49-F238E27FC236}">
                <a16:creationId xmlns:a16="http://schemas.microsoft.com/office/drawing/2014/main" xmlns="" id="{6FC41D5B-C242-4A87-9258-25865DB4CF25}"/>
              </a:ext>
            </a:extLst>
          </p:cNvPr>
          <p:cNvSpPr>
            <a:spLocks noGrp="1"/>
          </p:cNvSpPr>
          <p:nvPr>
            <p:ph type="sldNum" sz="quarter" idx="12"/>
          </p:nvPr>
        </p:nvSpPr>
        <p:spPr/>
        <p:txBody>
          <a:bodyPr/>
          <a:lstStyle/>
          <a:p>
            <a:fld id="{DD83451A-665C-4B28-A5CF-6D04A759056A}" type="slidenum">
              <a:rPr lang="en-US" smtClean="0"/>
              <a:pPr/>
              <a:t>‹#›</a:t>
            </a:fld>
            <a:endParaRPr lang="en-US"/>
          </a:p>
        </p:txBody>
      </p:sp>
    </p:spTree>
    <p:extLst>
      <p:ext uri="{BB962C8B-B14F-4D97-AF65-F5344CB8AC3E}">
        <p14:creationId xmlns:p14="http://schemas.microsoft.com/office/powerpoint/2010/main" xmlns="" val="138377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10"/>
          <p:cNvSpPr>
            <a:spLocks noGrp="1" noChangeArrowheads="1"/>
          </p:cNvSpPr>
          <p:nvPr>
            <p:ph type="dt" sz="half" idx="10"/>
          </p:nvPr>
        </p:nvSpPr>
        <p:spPr>
          <a:ln/>
        </p:spPr>
        <p:txBody>
          <a:bodyPr/>
          <a:lstStyle>
            <a:lvl1pPr>
              <a:defRPr/>
            </a:lvl1pPr>
          </a:lstStyle>
          <a:p>
            <a:fld id="{376859A5-D44E-4B58-8750-B082C2E4AC0C}" type="datetime1">
              <a:rPr lang="en-US" smtClean="0"/>
              <a:pPr/>
              <a:t>5/11/2021</a:t>
            </a:fld>
            <a:endParaRPr lang="en-US"/>
          </a:p>
        </p:txBody>
      </p:sp>
      <p:sp>
        <p:nvSpPr>
          <p:cNvPr id="5" name="Rectangle 11"/>
          <p:cNvSpPr>
            <a:spLocks noGrp="1" noChangeArrowheads="1"/>
          </p:cNvSpPr>
          <p:nvPr>
            <p:ph type="ftr" sz="quarter" idx="11"/>
          </p:nvPr>
        </p:nvSpPr>
        <p:spPr>
          <a:ln/>
        </p:spPr>
        <p:txBody>
          <a:bodyPr/>
          <a:lstStyle>
            <a:lvl1pPr>
              <a:defRPr/>
            </a:lvl1pPr>
          </a:lstStyle>
          <a:p>
            <a:r>
              <a:rPr lang="en-US"/>
              <a:t>Tang &amp; Xiong</a:t>
            </a:r>
          </a:p>
        </p:txBody>
      </p:sp>
      <p:sp>
        <p:nvSpPr>
          <p:cNvPr id="6" name="Rectangle 12"/>
          <p:cNvSpPr>
            <a:spLocks noGrp="1" noChangeArrowheads="1"/>
          </p:cNvSpPr>
          <p:nvPr>
            <p:ph type="sldNum" sz="quarter" idx="12"/>
          </p:nvPr>
        </p:nvSpPr>
        <p:spPr>
          <a:ln/>
        </p:spPr>
        <p:txBody>
          <a:bodyPr/>
          <a:lstStyle>
            <a:lvl1pPr>
              <a:defRPr/>
            </a:lvl1pPr>
          </a:lstStyle>
          <a:p>
            <a:fld id="{9BA9BC8D-FBDF-4D4C-9663-D407DFA0A604}"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59311CD-A827-4254-97B0-4578B9AFCD8E}"/>
              </a:ext>
            </a:extLst>
          </p:cNvPr>
          <p:cNvSpPr>
            <a:spLocks noGrp="1"/>
          </p:cNvSpPr>
          <p:nvPr>
            <p:ph type="dt" sz="half" idx="10"/>
          </p:nvPr>
        </p:nvSpPr>
        <p:spPr/>
        <p:txBody>
          <a:bodyPr/>
          <a:lstStyle/>
          <a:p>
            <a:fld id="{98828506-8FAB-45CD-B958-B3A094E001F4}" type="datetime1">
              <a:rPr lang="en-US" smtClean="0"/>
              <a:pPr/>
              <a:t>5/11/2021</a:t>
            </a:fld>
            <a:endParaRPr lang="en-US"/>
          </a:p>
        </p:txBody>
      </p:sp>
      <p:sp>
        <p:nvSpPr>
          <p:cNvPr id="3" name="Footer Placeholder 2">
            <a:extLst>
              <a:ext uri="{FF2B5EF4-FFF2-40B4-BE49-F238E27FC236}">
                <a16:creationId xmlns:a16="http://schemas.microsoft.com/office/drawing/2014/main" xmlns="" id="{E5240A94-0B93-43E8-BE87-198094EFE3CC}"/>
              </a:ext>
            </a:extLst>
          </p:cNvPr>
          <p:cNvSpPr>
            <a:spLocks noGrp="1"/>
          </p:cNvSpPr>
          <p:nvPr>
            <p:ph type="ftr" sz="quarter" idx="11"/>
          </p:nvPr>
        </p:nvSpPr>
        <p:spPr/>
        <p:txBody>
          <a:bodyPr/>
          <a:lstStyle/>
          <a:p>
            <a:r>
              <a:rPr lang="en-US"/>
              <a:t>Tang &amp; Xiong</a:t>
            </a:r>
          </a:p>
        </p:txBody>
      </p:sp>
      <p:sp>
        <p:nvSpPr>
          <p:cNvPr id="4" name="Slide Number Placeholder 3">
            <a:extLst>
              <a:ext uri="{FF2B5EF4-FFF2-40B4-BE49-F238E27FC236}">
                <a16:creationId xmlns:a16="http://schemas.microsoft.com/office/drawing/2014/main" xmlns="" id="{44391549-1131-4C5C-97F7-0BF0915CAD4D}"/>
              </a:ext>
            </a:extLst>
          </p:cNvPr>
          <p:cNvSpPr>
            <a:spLocks noGrp="1"/>
          </p:cNvSpPr>
          <p:nvPr>
            <p:ph type="sldNum" sz="quarter" idx="12"/>
          </p:nvPr>
        </p:nvSpPr>
        <p:spPr/>
        <p:txBody>
          <a:bodyPr/>
          <a:lstStyle/>
          <a:p>
            <a:fld id="{4EA81F07-5310-4D74-9E1D-BDE9E5F3BD4B}" type="slidenum">
              <a:rPr lang="en-US" smtClean="0"/>
              <a:pPr/>
              <a:t>‹#›</a:t>
            </a:fld>
            <a:endParaRPr lang="en-US"/>
          </a:p>
        </p:txBody>
      </p:sp>
    </p:spTree>
    <p:extLst>
      <p:ext uri="{BB962C8B-B14F-4D97-AF65-F5344CB8AC3E}">
        <p14:creationId xmlns:p14="http://schemas.microsoft.com/office/powerpoint/2010/main" xmlns="" val="14053611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A9431-1241-46AF-8795-07924037033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xmlns="" id="{972F70E9-EACB-45EF-82FD-04F2CAF5AAE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F3D7ACE5-29E8-4F53-B588-CAB7ACFEC35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C5491284-710D-4E20-8478-C0FD42C6D70B}"/>
              </a:ext>
            </a:extLst>
          </p:cNvPr>
          <p:cNvSpPr>
            <a:spLocks noGrp="1"/>
          </p:cNvSpPr>
          <p:nvPr>
            <p:ph type="dt" sz="half" idx="10"/>
          </p:nvPr>
        </p:nvSpPr>
        <p:spPr/>
        <p:txBody>
          <a:bodyPr/>
          <a:lstStyle/>
          <a:p>
            <a:fld id="{D46D1F54-5A9E-434C-9369-1062870B2F02}" type="datetime1">
              <a:rPr lang="en-US" smtClean="0"/>
              <a:pPr/>
              <a:t>5/11/2021</a:t>
            </a:fld>
            <a:endParaRPr lang="en-US"/>
          </a:p>
        </p:txBody>
      </p:sp>
      <p:sp>
        <p:nvSpPr>
          <p:cNvPr id="6" name="Footer Placeholder 5">
            <a:extLst>
              <a:ext uri="{FF2B5EF4-FFF2-40B4-BE49-F238E27FC236}">
                <a16:creationId xmlns:a16="http://schemas.microsoft.com/office/drawing/2014/main" xmlns="" id="{0D83DD6B-AD64-4CB2-8A2E-14F268F321D9}"/>
              </a:ext>
            </a:extLst>
          </p:cNvPr>
          <p:cNvSpPr>
            <a:spLocks noGrp="1"/>
          </p:cNvSpPr>
          <p:nvPr>
            <p:ph type="ftr" sz="quarter" idx="11"/>
          </p:nvPr>
        </p:nvSpPr>
        <p:spPr/>
        <p:txBody>
          <a:bodyPr/>
          <a:lstStyle/>
          <a:p>
            <a:r>
              <a:rPr lang="en-US"/>
              <a:t>Tang &amp; Xiong</a:t>
            </a:r>
          </a:p>
        </p:txBody>
      </p:sp>
      <p:sp>
        <p:nvSpPr>
          <p:cNvPr id="7" name="Slide Number Placeholder 6">
            <a:extLst>
              <a:ext uri="{FF2B5EF4-FFF2-40B4-BE49-F238E27FC236}">
                <a16:creationId xmlns:a16="http://schemas.microsoft.com/office/drawing/2014/main" xmlns="" id="{4A15C869-DB46-4ABA-8961-8840A954DD7E}"/>
              </a:ext>
            </a:extLst>
          </p:cNvPr>
          <p:cNvSpPr>
            <a:spLocks noGrp="1"/>
          </p:cNvSpPr>
          <p:nvPr>
            <p:ph type="sldNum" sz="quarter" idx="12"/>
          </p:nvPr>
        </p:nvSpPr>
        <p:spPr/>
        <p:txBody>
          <a:bodyPr/>
          <a:lstStyle/>
          <a:p>
            <a:fld id="{12026E08-CFFA-40AC-9B5D-6ED0A9B68853}" type="slidenum">
              <a:rPr lang="en-US" smtClean="0"/>
              <a:pPr/>
              <a:t>‹#›</a:t>
            </a:fld>
            <a:endParaRPr lang="en-US"/>
          </a:p>
        </p:txBody>
      </p:sp>
    </p:spTree>
    <p:extLst>
      <p:ext uri="{BB962C8B-B14F-4D97-AF65-F5344CB8AC3E}">
        <p14:creationId xmlns:p14="http://schemas.microsoft.com/office/powerpoint/2010/main" xmlns="" val="18328192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D3CACA-7B86-4918-BDCB-A4E1E055424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xmlns="" id="{2CA1ABB7-3CB8-4AAF-98AB-73919BA9FCA8}"/>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xmlns="" id="{1013A069-0EA6-475C-AA11-1A840776030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47F2CFE5-4476-4EF7-B8A7-870DC1E79345}"/>
              </a:ext>
            </a:extLst>
          </p:cNvPr>
          <p:cNvSpPr>
            <a:spLocks noGrp="1"/>
          </p:cNvSpPr>
          <p:nvPr>
            <p:ph type="dt" sz="half" idx="10"/>
          </p:nvPr>
        </p:nvSpPr>
        <p:spPr/>
        <p:txBody>
          <a:bodyPr/>
          <a:lstStyle/>
          <a:p>
            <a:fld id="{B02CA1BC-A080-4DE3-8146-E36B52A466F5}" type="datetime1">
              <a:rPr lang="en-US" smtClean="0"/>
              <a:pPr/>
              <a:t>5/11/2021</a:t>
            </a:fld>
            <a:endParaRPr lang="en-US"/>
          </a:p>
        </p:txBody>
      </p:sp>
      <p:sp>
        <p:nvSpPr>
          <p:cNvPr id="6" name="Footer Placeholder 5">
            <a:extLst>
              <a:ext uri="{FF2B5EF4-FFF2-40B4-BE49-F238E27FC236}">
                <a16:creationId xmlns:a16="http://schemas.microsoft.com/office/drawing/2014/main" xmlns="" id="{019E7197-DCE0-46E5-9D26-8E3F94D73280}"/>
              </a:ext>
            </a:extLst>
          </p:cNvPr>
          <p:cNvSpPr>
            <a:spLocks noGrp="1"/>
          </p:cNvSpPr>
          <p:nvPr>
            <p:ph type="ftr" sz="quarter" idx="11"/>
          </p:nvPr>
        </p:nvSpPr>
        <p:spPr/>
        <p:txBody>
          <a:bodyPr/>
          <a:lstStyle/>
          <a:p>
            <a:r>
              <a:rPr lang="en-US"/>
              <a:t>Tang &amp; Xiong</a:t>
            </a:r>
          </a:p>
        </p:txBody>
      </p:sp>
      <p:sp>
        <p:nvSpPr>
          <p:cNvPr id="7" name="Slide Number Placeholder 6">
            <a:extLst>
              <a:ext uri="{FF2B5EF4-FFF2-40B4-BE49-F238E27FC236}">
                <a16:creationId xmlns:a16="http://schemas.microsoft.com/office/drawing/2014/main" xmlns="" id="{B6984C0A-85F8-4921-90B3-03825F5B1EF4}"/>
              </a:ext>
            </a:extLst>
          </p:cNvPr>
          <p:cNvSpPr>
            <a:spLocks noGrp="1"/>
          </p:cNvSpPr>
          <p:nvPr>
            <p:ph type="sldNum" sz="quarter" idx="12"/>
          </p:nvPr>
        </p:nvSpPr>
        <p:spPr/>
        <p:txBody>
          <a:bodyPr/>
          <a:lstStyle/>
          <a:p>
            <a:fld id="{127D0635-BFE0-4443-95A6-96F2690AD13E}" type="slidenum">
              <a:rPr lang="en-US" smtClean="0"/>
              <a:pPr/>
              <a:t>‹#›</a:t>
            </a:fld>
            <a:endParaRPr lang="en-US"/>
          </a:p>
        </p:txBody>
      </p:sp>
    </p:spTree>
    <p:extLst>
      <p:ext uri="{BB962C8B-B14F-4D97-AF65-F5344CB8AC3E}">
        <p14:creationId xmlns:p14="http://schemas.microsoft.com/office/powerpoint/2010/main" xmlns="" val="41078898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2ABF83-EC77-4ECC-AF85-A2F2A5D5CC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1F392717-5E3E-4287-901F-F5E76C0ECB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BC2C985-0CD5-4226-8543-916195F02B99}"/>
              </a:ext>
            </a:extLst>
          </p:cNvPr>
          <p:cNvSpPr>
            <a:spLocks noGrp="1"/>
          </p:cNvSpPr>
          <p:nvPr>
            <p:ph type="dt" sz="half" idx="10"/>
          </p:nvPr>
        </p:nvSpPr>
        <p:spPr/>
        <p:txBody>
          <a:bodyPr/>
          <a:lstStyle/>
          <a:p>
            <a:fld id="{B3C8772D-04A1-4076-8D25-ED1FA1359F9D}" type="datetime1">
              <a:rPr lang="en-US" smtClean="0"/>
              <a:pPr/>
              <a:t>5/11/2021</a:t>
            </a:fld>
            <a:endParaRPr lang="en-US"/>
          </a:p>
        </p:txBody>
      </p:sp>
      <p:sp>
        <p:nvSpPr>
          <p:cNvPr id="5" name="Footer Placeholder 4">
            <a:extLst>
              <a:ext uri="{FF2B5EF4-FFF2-40B4-BE49-F238E27FC236}">
                <a16:creationId xmlns:a16="http://schemas.microsoft.com/office/drawing/2014/main" xmlns="" id="{15140292-EC64-4EB8-B83F-958AAECD4084}"/>
              </a:ext>
            </a:extLst>
          </p:cNvPr>
          <p:cNvSpPr>
            <a:spLocks noGrp="1"/>
          </p:cNvSpPr>
          <p:nvPr>
            <p:ph type="ftr" sz="quarter" idx="11"/>
          </p:nvPr>
        </p:nvSpPr>
        <p:spPr/>
        <p:txBody>
          <a:bodyPr/>
          <a:lstStyle/>
          <a:p>
            <a:r>
              <a:rPr lang="en-US"/>
              <a:t>Tang &amp; Xiong</a:t>
            </a:r>
          </a:p>
        </p:txBody>
      </p:sp>
      <p:sp>
        <p:nvSpPr>
          <p:cNvPr id="6" name="Slide Number Placeholder 5">
            <a:extLst>
              <a:ext uri="{FF2B5EF4-FFF2-40B4-BE49-F238E27FC236}">
                <a16:creationId xmlns:a16="http://schemas.microsoft.com/office/drawing/2014/main" xmlns="" id="{5F0ED1B8-4544-4563-9DC0-F053FEBE0C11}"/>
              </a:ext>
            </a:extLst>
          </p:cNvPr>
          <p:cNvSpPr>
            <a:spLocks noGrp="1"/>
          </p:cNvSpPr>
          <p:nvPr>
            <p:ph type="sldNum" sz="quarter" idx="12"/>
          </p:nvPr>
        </p:nvSpPr>
        <p:spPr/>
        <p:txBody>
          <a:bodyPr/>
          <a:lstStyle/>
          <a:p>
            <a:fld id="{B97B7239-82D3-4AEA-A1E2-3FBF8A0A1623}" type="slidenum">
              <a:rPr lang="en-US" smtClean="0"/>
              <a:pPr/>
              <a:t>‹#›</a:t>
            </a:fld>
            <a:endParaRPr lang="en-US"/>
          </a:p>
        </p:txBody>
      </p:sp>
    </p:spTree>
    <p:extLst>
      <p:ext uri="{BB962C8B-B14F-4D97-AF65-F5344CB8AC3E}">
        <p14:creationId xmlns:p14="http://schemas.microsoft.com/office/powerpoint/2010/main" xmlns="" val="33635892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5584157-D811-41C0-8651-2B79F9A6EB1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9BE72E9-5B48-40FC-9DE4-5612DB35DEED}"/>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D6B0D9C-A32F-4806-9871-351B6284A2D7}"/>
              </a:ext>
            </a:extLst>
          </p:cNvPr>
          <p:cNvSpPr>
            <a:spLocks noGrp="1"/>
          </p:cNvSpPr>
          <p:nvPr>
            <p:ph type="dt" sz="half" idx="10"/>
          </p:nvPr>
        </p:nvSpPr>
        <p:spPr/>
        <p:txBody>
          <a:bodyPr/>
          <a:lstStyle/>
          <a:p>
            <a:fld id="{A46843AD-E186-4EE6-A55E-0DDBEE575F79}" type="datetime1">
              <a:rPr lang="en-US" smtClean="0"/>
              <a:pPr/>
              <a:t>5/11/2021</a:t>
            </a:fld>
            <a:endParaRPr lang="en-US"/>
          </a:p>
        </p:txBody>
      </p:sp>
      <p:sp>
        <p:nvSpPr>
          <p:cNvPr id="5" name="Footer Placeholder 4">
            <a:extLst>
              <a:ext uri="{FF2B5EF4-FFF2-40B4-BE49-F238E27FC236}">
                <a16:creationId xmlns:a16="http://schemas.microsoft.com/office/drawing/2014/main" xmlns="" id="{0E991AD8-98A0-4DA9-8530-4BC55F79E8D9}"/>
              </a:ext>
            </a:extLst>
          </p:cNvPr>
          <p:cNvSpPr>
            <a:spLocks noGrp="1"/>
          </p:cNvSpPr>
          <p:nvPr>
            <p:ph type="ftr" sz="quarter" idx="11"/>
          </p:nvPr>
        </p:nvSpPr>
        <p:spPr/>
        <p:txBody>
          <a:bodyPr/>
          <a:lstStyle/>
          <a:p>
            <a:r>
              <a:rPr lang="en-US"/>
              <a:t>Tang &amp; Xiong</a:t>
            </a:r>
          </a:p>
        </p:txBody>
      </p:sp>
      <p:sp>
        <p:nvSpPr>
          <p:cNvPr id="6" name="Slide Number Placeholder 5">
            <a:extLst>
              <a:ext uri="{FF2B5EF4-FFF2-40B4-BE49-F238E27FC236}">
                <a16:creationId xmlns:a16="http://schemas.microsoft.com/office/drawing/2014/main" xmlns="" id="{E5237767-7B74-4DD1-A9B3-2C991CC64C51}"/>
              </a:ext>
            </a:extLst>
          </p:cNvPr>
          <p:cNvSpPr>
            <a:spLocks noGrp="1"/>
          </p:cNvSpPr>
          <p:nvPr>
            <p:ph type="sldNum" sz="quarter" idx="12"/>
          </p:nvPr>
        </p:nvSpPr>
        <p:spPr/>
        <p:txBody>
          <a:bodyPr/>
          <a:lstStyle/>
          <a:p>
            <a:fld id="{E43BECDB-55C0-4311-AD1E-8B08D68BF447}" type="slidenum">
              <a:rPr lang="en-US" smtClean="0"/>
              <a:pPr/>
              <a:t>‹#›</a:t>
            </a:fld>
            <a:endParaRPr lang="en-US"/>
          </a:p>
        </p:txBody>
      </p:sp>
    </p:spTree>
    <p:extLst>
      <p:ext uri="{BB962C8B-B14F-4D97-AF65-F5344CB8AC3E}">
        <p14:creationId xmlns:p14="http://schemas.microsoft.com/office/powerpoint/2010/main" xmlns="" val="369420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accent4"/>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accent4"/>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dt" sz="half" idx="10"/>
          </p:nvPr>
        </p:nvSpPr>
        <p:spPr>
          <a:ln/>
        </p:spPr>
        <p:txBody>
          <a:bodyPr/>
          <a:lstStyle>
            <a:lvl1pPr>
              <a:defRPr/>
            </a:lvl1pPr>
          </a:lstStyle>
          <a:p>
            <a:fld id="{9DF78D8E-3194-48ED-98B0-8FA9BB8D32F9}" type="datetime1">
              <a:rPr lang="en-US" smtClean="0"/>
              <a:pPr/>
              <a:t>5/11/2021</a:t>
            </a:fld>
            <a:endParaRPr lang="en-US"/>
          </a:p>
        </p:txBody>
      </p:sp>
      <p:sp>
        <p:nvSpPr>
          <p:cNvPr id="5" name="Rectangle 11"/>
          <p:cNvSpPr>
            <a:spLocks noGrp="1" noChangeArrowheads="1"/>
          </p:cNvSpPr>
          <p:nvPr>
            <p:ph type="ftr" sz="quarter" idx="11"/>
          </p:nvPr>
        </p:nvSpPr>
        <p:spPr>
          <a:ln/>
        </p:spPr>
        <p:txBody>
          <a:bodyPr/>
          <a:lstStyle>
            <a:lvl1pPr>
              <a:defRPr/>
            </a:lvl1pPr>
          </a:lstStyle>
          <a:p>
            <a:r>
              <a:rPr lang="en-US"/>
              <a:t>Tang &amp; Xiong</a:t>
            </a:r>
          </a:p>
        </p:txBody>
      </p:sp>
      <p:sp>
        <p:nvSpPr>
          <p:cNvPr id="6" name="Rectangle 12"/>
          <p:cNvSpPr>
            <a:spLocks noGrp="1" noChangeArrowheads="1"/>
          </p:cNvSpPr>
          <p:nvPr>
            <p:ph type="sldNum" sz="quarter" idx="12"/>
          </p:nvPr>
        </p:nvSpPr>
        <p:spPr>
          <a:ln/>
        </p:spPr>
        <p:txBody>
          <a:bodyPr/>
          <a:lstStyle>
            <a:lvl1pPr>
              <a:defRPr/>
            </a:lvl1pPr>
          </a:lstStyle>
          <a:p>
            <a:fld id="{DD48FD1D-7BA7-4C3E-A3D1-BAC5A75FCDC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57200" y="1219200"/>
            <a:ext cx="4038600" cy="4724400"/>
          </a:xfrm>
        </p:spPr>
        <p:txBody>
          <a:bodyPr/>
          <a:lstStyle>
            <a:lvl1pPr>
              <a:defRPr sz="2800">
                <a:solidFill>
                  <a:schemeClr val="accent4"/>
                </a:solidFill>
              </a:defRPr>
            </a:lvl1pPr>
            <a:lvl2pPr>
              <a:defRPr sz="2400">
                <a:solidFill>
                  <a:schemeClr val="accent4"/>
                </a:solidFill>
              </a:defRPr>
            </a:lvl2pPr>
            <a:lvl3pPr>
              <a:defRPr sz="2000">
                <a:solidFill>
                  <a:schemeClr val="accent4"/>
                </a:solidFill>
              </a:defRPr>
            </a:lvl3pPr>
            <a:lvl4pPr>
              <a:defRPr sz="1800">
                <a:solidFill>
                  <a:schemeClr val="accent4"/>
                </a:solidFill>
              </a:defRPr>
            </a:lvl4pPr>
            <a:lvl5pPr>
              <a:defRPr sz="1800">
                <a:solidFill>
                  <a:schemeClr val="accent4"/>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219200"/>
            <a:ext cx="4038600" cy="4724400"/>
          </a:xfrm>
        </p:spPr>
        <p:txBody>
          <a:bodyPr/>
          <a:lstStyle>
            <a:lvl1pPr>
              <a:defRPr sz="2800">
                <a:solidFill>
                  <a:schemeClr val="accent4"/>
                </a:solidFill>
              </a:defRPr>
            </a:lvl1pPr>
            <a:lvl2pPr>
              <a:defRPr sz="2400">
                <a:solidFill>
                  <a:schemeClr val="accent4"/>
                </a:solidFill>
              </a:defRPr>
            </a:lvl2pPr>
            <a:lvl3pPr>
              <a:defRPr sz="2000">
                <a:solidFill>
                  <a:schemeClr val="accent4"/>
                </a:solidFill>
              </a:defRPr>
            </a:lvl3pPr>
            <a:lvl4pPr>
              <a:defRPr sz="1800">
                <a:solidFill>
                  <a:schemeClr val="accent4"/>
                </a:solidFill>
              </a:defRPr>
            </a:lvl4pPr>
            <a:lvl5pPr>
              <a:defRPr sz="1800">
                <a:solidFill>
                  <a:schemeClr val="accent4"/>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10"/>
          <p:cNvSpPr>
            <a:spLocks noGrp="1" noChangeArrowheads="1"/>
          </p:cNvSpPr>
          <p:nvPr>
            <p:ph type="dt" sz="half" idx="10"/>
          </p:nvPr>
        </p:nvSpPr>
        <p:spPr>
          <a:ln/>
        </p:spPr>
        <p:txBody>
          <a:bodyPr/>
          <a:lstStyle>
            <a:lvl1pPr>
              <a:defRPr/>
            </a:lvl1pPr>
          </a:lstStyle>
          <a:p>
            <a:fld id="{DAE4EFDB-8490-4E97-9130-99F352305CE2}" type="datetime1">
              <a:rPr lang="en-US" smtClean="0"/>
              <a:pPr/>
              <a:t>5/11/2021</a:t>
            </a:fld>
            <a:endParaRPr lang="en-US"/>
          </a:p>
        </p:txBody>
      </p:sp>
      <p:sp>
        <p:nvSpPr>
          <p:cNvPr id="6" name="Rectangle 11"/>
          <p:cNvSpPr>
            <a:spLocks noGrp="1" noChangeArrowheads="1"/>
          </p:cNvSpPr>
          <p:nvPr>
            <p:ph type="ftr" sz="quarter" idx="11"/>
          </p:nvPr>
        </p:nvSpPr>
        <p:spPr>
          <a:ln/>
        </p:spPr>
        <p:txBody>
          <a:bodyPr/>
          <a:lstStyle>
            <a:lvl1pPr>
              <a:defRPr/>
            </a:lvl1pPr>
          </a:lstStyle>
          <a:p>
            <a:r>
              <a:rPr lang="en-US"/>
              <a:t>Tang &amp; Xiong</a:t>
            </a:r>
          </a:p>
        </p:txBody>
      </p:sp>
      <p:sp>
        <p:nvSpPr>
          <p:cNvPr id="7" name="Rectangle 12"/>
          <p:cNvSpPr>
            <a:spLocks noGrp="1" noChangeArrowheads="1"/>
          </p:cNvSpPr>
          <p:nvPr>
            <p:ph type="sldNum" sz="quarter" idx="12"/>
          </p:nvPr>
        </p:nvSpPr>
        <p:spPr>
          <a:ln/>
        </p:spPr>
        <p:txBody>
          <a:bodyPr/>
          <a:lstStyle>
            <a:lvl1pPr>
              <a:defRPr/>
            </a:lvl1pPr>
          </a:lstStyle>
          <a:p>
            <a:fld id="{27A87A05-60DF-4E9B-9F33-EC5D06380B9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chemeClr val="accent4"/>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accent4"/>
                </a:solidFill>
              </a:defRPr>
            </a:lvl1pPr>
            <a:lvl2pPr>
              <a:defRPr sz="2000">
                <a:solidFill>
                  <a:schemeClr val="accent4"/>
                </a:solidFill>
              </a:defRPr>
            </a:lvl2pPr>
            <a:lvl3pPr>
              <a:defRPr sz="1800">
                <a:solidFill>
                  <a:schemeClr val="accent4"/>
                </a:solidFill>
              </a:defRPr>
            </a:lvl3pPr>
            <a:lvl4pPr>
              <a:defRPr sz="1600">
                <a:solidFill>
                  <a:schemeClr val="accent4"/>
                </a:solidFill>
              </a:defRPr>
            </a:lvl4pPr>
            <a:lvl5pPr>
              <a:defRPr sz="1600">
                <a:solidFill>
                  <a:schemeClr val="accent4"/>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chemeClr val="accent4"/>
                </a:solidFill>
              </a:defRPr>
            </a:lvl1pPr>
            <a:lvl2pPr>
              <a:defRPr sz="2000">
                <a:solidFill>
                  <a:schemeClr val="accent4"/>
                </a:solidFill>
              </a:defRPr>
            </a:lvl2pPr>
            <a:lvl3pPr>
              <a:defRPr sz="1800">
                <a:solidFill>
                  <a:schemeClr val="accent4"/>
                </a:solidFill>
              </a:defRPr>
            </a:lvl3pPr>
            <a:lvl4pPr>
              <a:defRPr sz="1600">
                <a:solidFill>
                  <a:schemeClr val="accent4"/>
                </a:solidFill>
              </a:defRPr>
            </a:lvl4pPr>
            <a:lvl5pPr>
              <a:defRPr sz="1600">
                <a:solidFill>
                  <a:schemeClr val="accent4"/>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10"/>
          <p:cNvSpPr>
            <a:spLocks noGrp="1" noChangeArrowheads="1"/>
          </p:cNvSpPr>
          <p:nvPr>
            <p:ph type="dt" sz="half" idx="10"/>
          </p:nvPr>
        </p:nvSpPr>
        <p:spPr>
          <a:ln/>
        </p:spPr>
        <p:txBody>
          <a:bodyPr/>
          <a:lstStyle>
            <a:lvl1pPr>
              <a:defRPr/>
            </a:lvl1pPr>
          </a:lstStyle>
          <a:p>
            <a:fld id="{4B53ECE6-E532-43F8-BEBB-7551445F04CA}" type="datetime1">
              <a:rPr lang="en-US" smtClean="0"/>
              <a:pPr/>
              <a:t>5/11/2021</a:t>
            </a:fld>
            <a:endParaRPr lang="en-US"/>
          </a:p>
        </p:txBody>
      </p:sp>
      <p:sp>
        <p:nvSpPr>
          <p:cNvPr id="8" name="Rectangle 11"/>
          <p:cNvSpPr>
            <a:spLocks noGrp="1" noChangeArrowheads="1"/>
          </p:cNvSpPr>
          <p:nvPr>
            <p:ph type="ftr" sz="quarter" idx="11"/>
          </p:nvPr>
        </p:nvSpPr>
        <p:spPr>
          <a:ln/>
        </p:spPr>
        <p:txBody>
          <a:bodyPr/>
          <a:lstStyle>
            <a:lvl1pPr>
              <a:defRPr/>
            </a:lvl1pPr>
          </a:lstStyle>
          <a:p>
            <a:r>
              <a:rPr lang="en-US"/>
              <a:t>Tang &amp; Xiong</a:t>
            </a:r>
          </a:p>
        </p:txBody>
      </p:sp>
      <p:sp>
        <p:nvSpPr>
          <p:cNvPr id="9" name="Rectangle 12"/>
          <p:cNvSpPr>
            <a:spLocks noGrp="1" noChangeArrowheads="1"/>
          </p:cNvSpPr>
          <p:nvPr>
            <p:ph type="sldNum" sz="quarter" idx="12"/>
          </p:nvPr>
        </p:nvSpPr>
        <p:spPr>
          <a:ln/>
        </p:spPr>
        <p:txBody>
          <a:bodyPr/>
          <a:lstStyle>
            <a:lvl1pPr>
              <a:defRPr/>
            </a:lvl1pPr>
          </a:lstStyle>
          <a:p>
            <a:fld id="{DCE4468D-A445-467D-8BDB-7B437CCC178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solidFill>
              </a:defRPr>
            </a:lvl1pPr>
          </a:lstStyle>
          <a:p>
            <a:r>
              <a:rPr lang="en-US"/>
              <a:t>Click to edit Master title style</a:t>
            </a:r>
            <a:endParaRPr lang="en-US" dirty="0"/>
          </a:p>
        </p:txBody>
      </p:sp>
      <p:sp>
        <p:nvSpPr>
          <p:cNvPr id="3" name="Rectangle 10"/>
          <p:cNvSpPr>
            <a:spLocks noGrp="1" noChangeArrowheads="1"/>
          </p:cNvSpPr>
          <p:nvPr>
            <p:ph type="dt" sz="half" idx="10"/>
          </p:nvPr>
        </p:nvSpPr>
        <p:spPr>
          <a:ln/>
        </p:spPr>
        <p:txBody>
          <a:bodyPr/>
          <a:lstStyle>
            <a:lvl1pPr>
              <a:defRPr/>
            </a:lvl1pPr>
          </a:lstStyle>
          <a:p>
            <a:fld id="{871EBA8B-F5D6-4741-BE45-7E8F5783EBAC}" type="datetime1">
              <a:rPr lang="en-US" smtClean="0"/>
              <a:pPr/>
              <a:t>5/11/2021</a:t>
            </a:fld>
            <a:endParaRPr lang="en-US"/>
          </a:p>
        </p:txBody>
      </p:sp>
      <p:sp>
        <p:nvSpPr>
          <p:cNvPr id="4" name="Rectangle 11"/>
          <p:cNvSpPr>
            <a:spLocks noGrp="1" noChangeArrowheads="1"/>
          </p:cNvSpPr>
          <p:nvPr>
            <p:ph type="ftr" sz="quarter" idx="11"/>
          </p:nvPr>
        </p:nvSpPr>
        <p:spPr>
          <a:ln/>
        </p:spPr>
        <p:txBody>
          <a:bodyPr/>
          <a:lstStyle>
            <a:lvl1pPr>
              <a:defRPr/>
            </a:lvl1pPr>
          </a:lstStyle>
          <a:p>
            <a:r>
              <a:rPr lang="en-US"/>
              <a:t>Tang &amp; Xiong</a:t>
            </a:r>
          </a:p>
        </p:txBody>
      </p:sp>
      <p:sp>
        <p:nvSpPr>
          <p:cNvPr id="5" name="Rectangle 12"/>
          <p:cNvSpPr>
            <a:spLocks noGrp="1" noChangeArrowheads="1"/>
          </p:cNvSpPr>
          <p:nvPr>
            <p:ph type="sldNum" sz="quarter" idx="12"/>
          </p:nvPr>
        </p:nvSpPr>
        <p:spPr>
          <a:ln/>
        </p:spPr>
        <p:txBody>
          <a:bodyPr/>
          <a:lstStyle>
            <a:lvl1pPr>
              <a:defRPr/>
            </a:lvl1pPr>
          </a:lstStyle>
          <a:p>
            <a:fld id="{DD83451A-665C-4B28-A5CF-6D04A759056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fld id="{98828506-8FAB-45CD-B958-B3A094E001F4}" type="datetime1">
              <a:rPr lang="en-US" smtClean="0"/>
              <a:pPr/>
              <a:t>5/11/2021</a:t>
            </a:fld>
            <a:endParaRPr lang="en-US"/>
          </a:p>
        </p:txBody>
      </p:sp>
      <p:sp>
        <p:nvSpPr>
          <p:cNvPr id="3" name="Rectangle 11"/>
          <p:cNvSpPr>
            <a:spLocks noGrp="1" noChangeArrowheads="1"/>
          </p:cNvSpPr>
          <p:nvPr>
            <p:ph type="ftr" sz="quarter" idx="11"/>
          </p:nvPr>
        </p:nvSpPr>
        <p:spPr>
          <a:ln/>
        </p:spPr>
        <p:txBody>
          <a:bodyPr/>
          <a:lstStyle>
            <a:lvl1pPr>
              <a:defRPr/>
            </a:lvl1pPr>
          </a:lstStyle>
          <a:p>
            <a:r>
              <a:rPr lang="en-US"/>
              <a:t>Tang &amp; Xiong</a:t>
            </a:r>
          </a:p>
        </p:txBody>
      </p:sp>
      <p:sp>
        <p:nvSpPr>
          <p:cNvPr id="4" name="Rectangle 12"/>
          <p:cNvSpPr>
            <a:spLocks noGrp="1" noChangeArrowheads="1"/>
          </p:cNvSpPr>
          <p:nvPr>
            <p:ph type="sldNum" sz="quarter" idx="12"/>
          </p:nvPr>
        </p:nvSpPr>
        <p:spPr>
          <a:ln/>
        </p:spPr>
        <p:txBody>
          <a:bodyPr/>
          <a:lstStyle>
            <a:lvl1pPr>
              <a:defRPr/>
            </a:lvl1pPr>
          </a:lstStyle>
          <a:p>
            <a:fld id="{4EA81F07-5310-4D74-9E1D-BDE9E5F3BD4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solidFill>
                  <a:schemeClr val="accent4"/>
                </a:solidFill>
              </a:defRPr>
            </a:lvl1pPr>
          </a:lstStyle>
          <a:p>
            <a:r>
              <a:rPr lang="en-US"/>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solidFill>
                  <a:schemeClr val="accent4"/>
                </a:solidFill>
              </a:defRPr>
            </a:lvl1pPr>
            <a:lvl2pPr>
              <a:defRPr sz="2800">
                <a:solidFill>
                  <a:schemeClr val="accent4"/>
                </a:solidFill>
              </a:defRPr>
            </a:lvl2pPr>
            <a:lvl3pPr>
              <a:defRPr sz="2400">
                <a:solidFill>
                  <a:schemeClr val="accent4"/>
                </a:solidFill>
              </a:defRPr>
            </a:lvl3pPr>
            <a:lvl4pPr>
              <a:defRPr sz="2000">
                <a:solidFill>
                  <a:schemeClr val="accent4"/>
                </a:solidFill>
              </a:defRPr>
            </a:lvl4pPr>
            <a:lvl5pPr>
              <a:defRPr sz="2000">
                <a:solidFill>
                  <a:schemeClr val="accent4"/>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ln/>
        </p:spPr>
        <p:txBody>
          <a:bodyPr/>
          <a:lstStyle>
            <a:lvl1pPr>
              <a:defRPr/>
            </a:lvl1pPr>
          </a:lstStyle>
          <a:p>
            <a:fld id="{D46D1F54-5A9E-434C-9369-1062870B2F02}" type="datetime1">
              <a:rPr lang="en-US" smtClean="0"/>
              <a:pPr/>
              <a:t>5/11/2021</a:t>
            </a:fld>
            <a:endParaRPr lang="en-US"/>
          </a:p>
        </p:txBody>
      </p:sp>
      <p:sp>
        <p:nvSpPr>
          <p:cNvPr id="6" name="Rectangle 11"/>
          <p:cNvSpPr>
            <a:spLocks noGrp="1" noChangeArrowheads="1"/>
          </p:cNvSpPr>
          <p:nvPr>
            <p:ph type="ftr" sz="quarter" idx="11"/>
          </p:nvPr>
        </p:nvSpPr>
        <p:spPr>
          <a:ln/>
        </p:spPr>
        <p:txBody>
          <a:bodyPr/>
          <a:lstStyle>
            <a:lvl1pPr>
              <a:defRPr/>
            </a:lvl1pPr>
          </a:lstStyle>
          <a:p>
            <a:r>
              <a:rPr lang="en-US"/>
              <a:t>Tang &amp; Xiong</a:t>
            </a:r>
          </a:p>
        </p:txBody>
      </p:sp>
      <p:sp>
        <p:nvSpPr>
          <p:cNvPr id="7" name="Rectangle 12"/>
          <p:cNvSpPr>
            <a:spLocks noGrp="1" noChangeArrowheads="1"/>
          </p:cNvSpPr>
          <p:nvPr>
            <p:ph type="sldNum" sz="quarter" idx="12"/>
          </p:nvPr>
        </p:nvSpPr>
        <p:spPr>
          <a:ln/>
        </p:spPr>
        <p:txBody>
          <a:bodyPr/>
          <a:lstStyle>
            <a:lvl1pPr>
              <a:defRPr/>
            </a:lvl1pPr>
          </a:lstStyle>
          <a:p>
            <a:fld id="{12026E08-CFFA-40AC-9B5D-6ED0A9B6885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solidFill>
                  <a:schemeClr val="accent4"/>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solidFill>
                  <a:schemeClr val="accent4"/>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accent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dt" sz="half" idx="10"/>
          </p:nvPr>
        </p:nvSpPr>
        <p:spPr>
          <a:ln/>
        </p:spPr>
        <p:txBody>
          <a:bodyPr/>
          <a:lstStyle>
            <a:lvl1pPr>
              <a:defRPr/>
            </a:lvl1pPr>
          </a:lstStyle>
          <a:p>
            <a:fld id="{B02CA1BC-A080-4DE3-8146-E36B52A466F5}" type="datetime1">
              <a:rPr lang="en-US" smtClean="0"/>
              <a:pPr/>
              <a:t>5/11/2021</a:t>
            </a:fld>
            <a:endParaRPr lang="en-US"/>
          </a:p>
        </p:txBody>
      </p:sp>
      <p:sp>
        <p:nvSpPr>
          <p:cNvPr id="6" name="Rectangle 11"/>
          <p:cNvSpPr>
            <a:spLocks noGrp="1" noChangeArrowheads="1"/>
          </p:cNvSpPr>
          <p:nvPr>
            <p:ph type="ftr" sz="quarter" idx="11"/>
          </p:nvPr>
        </p:nvSpPr>
        <p:spPr>
          <a:ln/>
        </p:spPr>
        <p:txBody>
          <a:bodyPr/>
          <a:lstStyle>
            <a:lvl1pPr>
              <a:defRPr/>
            </a:lvl1pPr>
          </a:lstStyle>
          <a:p>
            <a:r>
              <a:rPr lang="en-US"/>
              <a:t>Tang &amp; Xiong</a:t>
            </a:r>
          </a:p>
        </p:txBody>
      </p:sp>
      <p:sp>
        <p:nvSpPr>
          <p:cNvPr id="7" name="Rectangle 12"/>
          <p:cNvSpPr>
            <a:spLocks noGrp="1" noChangeArrowheads="1"/>
          </p:cNvSpPr>
          <p:nvPr>
            <p:ph type="sldNum" sz="quarter" idx="12"/>
          </p:nvPr>
        </p:nvSpPr>
        <p:spPr>
          <a:ln/>
        </p:spPr>
        <p:txBody>
          <a:bodyPr/>
          <a:lstStyle>
            <a:lvl1pPr>
              <a:defRPr/>
            </a:lvl1pPr>
          </a:lstStyle>
          <a:p>
            <a:fld id="{127D0635-BFE0-4443-95A6-96F2690AD13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1032" name="Rectangle 8"/>
          <p:cNvSpPr>
            <a:spLocks noGrp="1" noChangeArrowheads="1"/>
          </p:cNvSpPr>
          <p:nvPr>
            <p:ph type="title"/>
          </p:nvPr>
        </p:nvSpPr>
        <p:spPr bwMode="auto">
          <a:xfrm>
            <a:off x="457200" y="76200"/>
            <a:ext cx="6781800" cy="1066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endParaRPr lang="en-US" dirty="0"/>
          </a:p>
        </p:txBody>
      </p:sp>
      <p:sp>
        <p:nvSpPr>
          <p:cNvPr id="1033" name="Rectangle 9"/>
          <p:cNvSpPr>
            <a:spLocks noGrp="1" noChangeArrowheads="1"/>
          </p:cNvSpPr>
          <p:nvPr>
            <p:ph type="body" idx="1"/>
          </p:nvPr>
        </p:nvSpPr>
        <p:spPr bwMode="auto">
          <a:xfrm>
            <a:off x="457200" y="1219200"/>
            <a:ext cx="82296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4" name="Rectangle 10"/>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400">
                <a:latin typeface="Times New Roman" pitchFamily="18" charset="0"/>
              </a:defRPr>
            </a:lvl1pPr>
          </a:lstStyle>
          <a:p>
            <a:fld id="{F3EE9586-8CEF-4732-9A89-15B53AC7B088}" type="datetime1">
              <a:rPr lang="en-US" smtClean="0"/>
              <a:pPr/>
              <a:t>5/11/2021</a:t>
            </a:fld>
            <a:endParaRPr lang="en-US" dirty="0"/>
          </a:p>
        </p:txBody>
      </p:sp>
      <p:sp>
        <p:nvSpPr>
          <p:cNvPr id="1035" name="Rectangle 11"/>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400">
                <a:latin typeface="Times New Roman" pitchFamily="18" charset="0"/>
              </a:defRPr>
            </a:lvl1pPr>
          </a:lstStyle>
          <a:p>
            <a:r>
              <a:rPr lang="en-US"/>
              <a:t>Tang &amp; Xiong</a:t>
            </a:r>
            <a:endParaRPr lang="en-US" dirty="0"/>
          </a:p>
        </p:txBody>
      </p:sp>
      <p:sp>
        <p:nvSpPr>
          <p:cNvPr id="1036" name="Rectangle 12"/>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400">
                <a:latin typeface="Times New Roman" pitchFamily="18" charset="0"/>
              </a:defRPr>
            </a:lvl1pPr>
          </a:lstStyle>
          <a:p>
            <a:fld id="{F9D7BE8E-9176-4089-B894-E928AD5D688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 id="2147483651" r:id="rId13"/>
  </p:sldLayoutIdLst>
  <p:hf hdr="0" dt="0"/>
  <p:txStyles>
    <p:titleStyle>
      <a:lvl1pPr algn="l" rtl="0" eaLnBrk="1" fontAlgn="base" hangingPunct="1">
        <a:spcBef>
          <a:spcPct val="0"/>
        </a:spcBef>
        <a:spcAft>
          <a:spcPct val="0"/>
        </a:spcAft>
        <a:defRPr sz="3600">
          <a:solidFill>
            <a:schemeClr val="accent4"/>
          </a:solidFill>
          <a:latin typeface="+mj-lt"/>
          <a:ea typeface="+mj-ea"/>
          <a:cs typeface="+mj-cs"/>
        </a:defRPr>
      </a:lvl1pPr>
      <a:lvl2pPr algn="l" rtl="0" eaLnBrk="1" fontAlgn="base" hangingPunct="1">
        <a:spcBef>
          <a:spcPct val="0"/>
        </a:spcBef>
        <a:spcAft>
          <a:spcPct val="0"/>
        </a:spcAft>
        <a:defRPr sz="3600">
          <a:solidFill>
            <a:srgbClr val="000000"/>
          </a:solidFill>
          <a:latin typeface="Gill Sans MT" pitchFamily="34" charset="0"/>
        </a:defRPr>
      </a:lvl2pPr>
      <a:lvl3pPr algn="l" rtl="0" eaLnBrk="1" fontAlgn="base" hangingPunct="1">
        <a:spcBef>
          <a:spcPct val="0"/>
        </a:spcBef>
        <a:spcAft>
          <a:spcPct val="0"/>
        </a:spcAft>
        <a:defRPr sz="3600">
          <a:solidFill>
            <a:srgbClr val="000000"/>
          </a:solidFill>
          <a:latin typeface="Gill Sans MT" pitchFamily="34" charset="0"/>
        </a:defRPr>
      </a:lvl3pPr>
      <a:lvl4pPr algn="l" rtl="0" eaLnBrk="1" fontAlgn="base" hangingPunct="1">
        <a:spcBef>
          <a:spcPct val="0"/>
        </a:spcBef>
        <a:spcAft>
          <a:spcPct val="0"/>
        </a:spcAft>
        <a:defRPr sz="3600">
          <a:solidFill>
            <a:srgbClr val="000000"/>
          </a:solidFill>
          <a:latin typeface="Gill Sans MT" pitchFamily="34" charset="0"/>
        </a:defRPr>
      </a:lvl4pPr>
      <a:lvl5pPr algn="l" rtl="0" eaLnBrk="1" fontAlgn="base" hangingPunct="1">
        <a:spcBef>
          <a:spcPct val="0"/>
        </a:spcBef>
        <a:spcAft>
          <a:spcPct val="0"/>
        </a:spcAft>
        <a:defRPr sz="3600">
          <a:solidFill>
            <a:srgbClr val="000000"/>
          </a:solidFill>
          <a:latin typeface="Gill Sans MT" pitchFamily="34" charset="0"/>
        </a:defRPr>
      </a:lvl5pPr>
      <a:lvl6pPr marL="457200" algn="l" rtl="0" eaLnBrk="1" fontAlgn="base" hangingPunct="1">
        <a:spcBef>
          <a:spcPct val="0"/>
        </a:spcBef>
        <a:spcAft>
          <a:spcPct val="0"/>
        </a:spcAft>
        <a:defRPr sz="3600">
          <a:solidFill>
            <a:srgbClr val="000000"/>
          </a:solidFill>
          <a:latin typeface="Gill Sans MT" pitchFamily="34" charset="0"/>
        </a:defRPr>
      </a:lvl6pPr>
      <a:lvl7pPr marL="914400" algn="l" rtl="0" eaLnBrk="1" fontAlgn="base" hangingPunct="1">
        <a:spcBef>
          <a:spcPct val="0"/>
        </a:spcBef>
        <a:spcAft>
          <a:spcPct val="0"/>
        </a:spcAft>
        <a:defRPr sz="3600">
          <a:solidFill>
            <a:srgbClr val="000000"/>
          </a:solidFill>
          <a:latin typeface="Gill Sans MT" pitchFamily="34" charset="0"/>
        </a:defRPr>
      </a:lvl7pPr>
      <a:lvl8pPr marL="1371600" algn="l" rtl="0" eaLnBrk="1" fontAlgn="base" hangingPunct="1">
        <a:spcBef>
          <a:spcPct val="0"/>
        </a:spcBef>
        <a:spcAft>
          <a:spcPct val="0"/>
        </a:spcAft>
        <a:defRPr sz="3600">
          <a:solidFill>
            <a:srgbClr val="000000"/>
          </a:solidFill>
          <a:latin typeface="Gill Sans MT" pitchFamily="34" charset="0"/>
        </a:defRPr>
      </a:lvl8pPr>
      <a:lvl9pPr marL="1828800" algn="l" rtl="0" eaLnBrk="1" fontAlgn="base" hangingPunct="1">
        <a:spcBef>
          <a:spcPct val="0"/>
        </a:spcBef>
        <a:spcAft>
          <a:spcPct val="0"/>
        </a:spcAft>
        <a:defRPr sz="3600">
          <a:solidFill>
            <a:srgbClr val="000000"/>
          </a:solidFill>
          <a:latin typeface="Gill Sans MT" pitchFamily="34" charset="0"/>
        </a:defRPr>
      </a:lvl9pPr>
    </p:titleStyle>
    <p:bodyStyle>
      <a:lvl1pPr marL="342900" indent="-342900" algn="l" rtl="0" eaLnBrk="1" fontAlgn="base" hangingPunct="1">
        <a:spcBef>
          <a:spcPct val="20000"/>
        </a:spcBef>
        <a:spcAft>
          <a:spcPct val="0"/>
        </a:spcAft>
        <a:buClr>
          <a:schemeClr val="tx1"/>
        </a:buClr>
        <a:buChar char="•"/>
        <a:defRPr sz="2800">
          <a:solidFill>
            <a:schemeClr val="accent4"/>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600">
          <a:solidFill>
            <a:schemeClr val="accent4"/>
          </a:solidFill>
          <a:latin typeface="+mn-lt"/>
        </a:defRPr>
      </a:lvl2pPr>
      <a:lvl3pPr marL="1143000" indent="-228600" algn="l" rtl="0" eaLnBrk="1" fontAlgn="base" hangingPunct="1">
        <a:spcBef>
          <a:spcPct val="20000"/>
        </a:spcBef>
        <a:spcAft>
          <a:spcPct val="0"/>
        </a:spcAft>
        <a:buClr>
          <a:schemeClr val="tx1"/>
        </a:buClr>
        <a:buChar char="•"/>
        <a:defRPr sz="2400">
          <a:solidFill>
            <a:schemeClr val="accent4"/>
          </a:solidFill>
          <a:latin typeface="+mn-lt"/>
        </a:defRPr>
      </a:lvl3pPr>
      <a:lvl4pPr marL="1600200" indent="-228600" algn="l" rtl="0" eaLnBrk="1" fontAlgn="base" hangingPunct="1">
        <a:spcBef>
          <a:spcPct val="20000"/>
        </a:spcBef>
        <a:spcAft>
          <a:spcPct val="0"/>
        </a:spcAft>
        <a:buClr>
          <a:schemeClr val="tx1"/>
        </a:buClr>
        <a:buChar char="•"/>
        <a:defRPr sz="2000">
          <a:solidFill>
            <a:schemeClr val="accent4"/>
          </a:solidFill>
          <a:latin typeface="+mn-lt"/>
        </a:defRPr>
      </a:lvl4pPr>
      <a:lvl5pPr marL="2057400" indent="-228600" algn="l" rtl="0" eaLnBrk="1" fontAlgn="base" hangingPunct="1">
        <a:spcBef>
          <a:spcPct val="20000"/>
        </a:spcBef>
        <a:spcAft>
          <a:spcPct val="0"/>
        </a:spcAft>
        <a:buClr>
          <a:schemeClr val="tx1"/>
        </a:buClr>
        <a:buChar char="•"/>
        <a:defRPr sz="2000">
          <a:solidFill>
            <a:schemeClr val="accent4"/>
          </a:solidFill>
          <a:latin typeface="+mn-lt"/>
        </a:defRPr>
      </a:lvl5pPr>
      <a:lvl6pPr marL="2514600" indent="-228600" algn="l" rtl="0" eaLnBrk="1" fontAlgn="base" hangingPunct="1">
        <a:spcBef>
          <a:spcPct val="20000"/>
        </a:spcBef>
        <a:spcAft>
          <a:spcPct val="0"/>
        </a:spcAft>
        <a:buClr>
          <a:schemeClr val="tx1"/>
        </a:buClr>
        <a:buChar char="•"/>
        <a:defRPr sz="2000">
          <a:solidFill>
            <a:srgbClr val="000000"/>
          </a:solidFill>
          <a:latin typeface="+mn-lt"/>
        </a:defRPr>
      </a:lvl6pPr>
      <a:lvl7pPr marL="2971800" indent="-228600" algn="l" rtl="0" eaLnBrk="1" fontAlgn="base" hangingPunct="1">
        <a:spcBef>
          <a:spcPct val="20000"/>
        </a:spcBef>
        <a:spcAft>
          <a:spcPct val="0"/>
        </a:spcAft>
        <a:buClr>
          <a:schemeClr val="tx1"/>
        </a:buClr>
        <a:buChar char="•"/>
        <a:defRPr sz="2000">
          <a:solidFill>
            <a:srgbClr val="000000"/>
          </a:solidFill>
          <a:latin typeface="+mn-lt"/>
        </a:defRPr>
      </a:lvl7pPr>
      <a:lvl8pPr marL="3429000" indent="-228600" algn="l" rtl="0" eaLnBrk="1" fontAlgn="base" hangingPunct="1">
        <a:spcBef>
          <a:spcPct val="20000"/>
        </a:spcBef>
        <a:spcAft>
          <a:spcPct val="0"/>
        </a:spcAft>
        <a:buClr>
          <a:schemeClr val="tx1"/>
        </a:buClr>
        <a:buChar char="•"/>
        <a:defRPr sz="2000">
          <a:solidFill>
            <a:srgbClr val="000000"/>
          </a:solidFill>
          <a:latin typeface="+mn-lt"/>
        </a:defRPr>
      </a:lvl8pPr>
      <a:lvl9pPr marL="3886200" indent="-228600" algn="l" rtl="0" eaLnBrk="1" fontAlgn="base" hangingPunct="1">
        <a:spcBef>
          <a:spcPct val="20000"/>
        </a:spcBef>
        <a:spcAft>
          <a:spcPct val="0"/>
        </a:spcAft>
        <a:buClr>
          <a:schemeClr val="tx1"/>
        </a:buClr>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80A476F-B82C-48DF-9376-583818B1158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4851D5D0-6C43-4EA9-BB97-8E76DB4164C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2D8F2D5-447F-49AD-92BA-72FA91F4588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3EE9586-8CEF-4732-9A89-15B53AC7B088}" type="datetime1">
              <a:rPr lang="en-US" smtClean="0"/>
              <a:pPr/>
              <a:t>5/11/2021</a:t>
            </a:fld>
            <a:endParaRPr lang="en-US" dirty="0"/>
          </a:p>
        </p:txBody>
      </p:sp>
      <p:sp>
        <p:nvSpPr>
          <p:cNvPr id="5" name="Footer Placeholder 4">
            <a:extLst>
              <a:ext uri="{FF2B5EF4-FFF2-40B4-BE49-F238E27FC236}">
                <a16:creationId xmlns:a16="http://schemas.microsoft.com/office/drawing/2014/main" xmlns="" id="{BE49C916-0C65-4685-894B-B85752E39EA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Tang &amp; Xiong</a:t>
            </a:r>
            <a:endParaRPr lang="en-US" dirty="0"/>
          </a:p>
        </p:txBody>
      </p:sp>
      <p:sp>
        <p:nvSpPr>
          <p:cNvPr id="6" name="Slide Number Placeholder 5">
            <a:extLst>
              <a:ext uri="{FF2B5EF4-FFF2-40B4-BE49-F238E27FC236}">
                <a16:creationId xmlns:a16="http://schemas.microsoft.com/office/drawing/2014/main" xmlns="" id="{55EBF78F-1A17-46AC-A8F1-79E4CE4D66F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9D7BE8E-9176-4089-B894-E928AD5D6881}" type="slidenum">
              <a:rPr lang="en-US" smtClean="0"/>
              <a:pPr/>
              <a:t>‹#›</a:t>
            </a:fld>
            <a:endParaRPr lang="en-US"/>
          </a:p>
        </p:txBody>
      </p:sp>
    </p:spTree>
    <p:extLst>
      <p:ext uri="{BB962C8B-B14F-4D97-AF65-F5344CB8AC3E}">
        <p14:creationId xmlns:p14="http://schemas.microsoft.com/office/powerpoint/2010/main" xmlns="" val="4151510857"/>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5.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685800" y="1600200"/>
            <a:ext cx="7924800" cy="4800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lgn="ctr">
              <a:defRPr/>
            </a:pPr>
            <a:r>
              <a:rPr lang="en-US" altLang="zh-CN" sz="2400" dirty="0">
                <a:latin typeface="Times New Roman" panose="02020603050405020304" pitchFamily="18" charset="0"/>
                <a:cs typeface="Times New Roman" panose="02020603050405020304" pitchFamily="18" charset="0"/>
              </a:rPr>
              <a:t>Ming Gu</a:t>
            </a:r>
          </a:p>
          <a:p>
            <a:pPr lvl="0" algn="ctr">
              <a:defRPr/>
            </a:pPr>
            <a:r>
              <a:rPr lang="en-US" altLang="zh-CN" sz="2400" i="1" dirty="0">
                <a:latin typeface="Times New Roman" panose="02020603050405020304" pitchFamily="18" charset="0"/>
                <a:cs typeface="Times New Roman" panose="02020603050405020304" pitchFamily="18" charset="0"/>
              </a:rPr>
              <a:t>Xiamen University</a:t>
            </a:r>
            <a:r>
              <a:rPr lang="en-US" altLang="zh-CN" sz="2400" dirty="0">
                <a:latin typeface="Times New Roman" panose="02020603050405020304" pitchFamily="18" charset="0"/>
                <a:cs typeface="Times New Roman" panose="02020603050405020304" pitchFamily="18" charset="0"/>
              </a:rPr>
              <a:t> </a:t>
            </a:r>
          </a:p>
          <a:p>
            <a:pPr lvl="0" algn="ctr">
              <a:defRPr/>
            </a:pPr>
            <a:endParaRPr lang="en-US" altLang="zh-CN" sz="2400" dirty="0">
              <a:latin typeface="Times New Roman" panose="02020603050405020304" pitchFamily="18" charset="0"/>
              <a:cs typeface="Times New Roman" panose="02020603050405020304" pitchFamily="18" charset="0"/>
            </a:endParaRPr>
          </a:p>
          <a:p>
            <a:pPr lvl="0" algn="ctr">
              <a:defRPr/>
            </a:pPr>
            <a:r>
              <a:rPr lang="en-US" altLang="zh-CN" sz="2400" dirty="0">
                <a:latin typeface="Times New Roman" panose="02020603050405020304" pitchFamily="18" charset="0"/>
                <a:cs typeface="Times New Roman" panose="02020603050405020304" pitchFamily="18" charset="0"/>
              </a:rPr>
              <a:t>Wenjin Kang</a:t>
            </a:r>
          </a:p>
          <a:p>
            <a:pPr lvl="0" algn="ctr">
              <a:defRPr/>
            </a:pPr>
            <a:r>
              <a:rPr lang="en-US" altLang="zh-CN" sz="2400" i="1" dirty="0">
                <a:latin typeface="Times New Roman" panose="02020603050405020304" pitchFamily="18" charset="0"/>
                <a:cs typeface="Times New Roman" panose="02020603050405020304" pitchFamily="18" charset="0"/>
              </a:rPr>
              <a:t>Shanghai University of Finance and Economics </a:t>
            </a:r>
          </a:p>
          <a:p>
            <a:pPr lvl="0" algn="ctr">
              <a:defRPr/>
            </a:pPr>
            <a:r>
              <a:rPr lang="en-US" altLang="zh-CN" sz="2400" i="1" dirty="0">
                <a:latin typeface="Times New Roman" panose="02020603050405020304" pitchFamily="18" charset="0"/>
                <a:cs typeface="Times New Roman" panose="02020603050405020304" pitchFamily="18" charset="0"/>
              </a:rPr>
              <a:t>Shanghai Institute of International Finance and Economics</a:t>
            </a:r>
            <a:r>
              <a:rPr lang="en-US" altLang="zh-CN" sz="2400" dirty="0">
                <a:latin typeface="Times New Roman" panose="02020603050405020304" pitchFamily="18" charset="0"/>
                <a:cs typeface="Times New Roman" panose="02020603050405020304" pitchFamily="18" charset="0"/>
              </a:rPr>
              <a:t> </a:t>
            </a:r>
            <a:endParaRPr lang="en-US" altLang="zh-CN" sz="2400" i="1" dirty="0">
              <a:latin typeface="Times New Roman" panose="02020603050405020304" pitchFamily="18" charset="0"/>
              <a:cs typeface="Times New Roman" panose="02020603050405020304" pitchFamily="18" charset="0"/>
            </a:endParaRPr>
          </a:p>
          <a:p>
            <a:pPr lvl="0" algn="ctr">
              <a:defRPr/>
            </a:pPr>
            <a:endParaRPr lang="en-US" altLang="zh-CN" sz="2400" dirty="0">
              <a:solidFill>
                <a:prstClr val="black"/>
              </a:solidFill>
              <a:latin typeface="Times New Roman" panose="02020603050405020304" pitchFamily="18" charset="0"/>
              <a:cs typeface="Times New Roman" panose="02020603050405020304" pitchFamily="18" charset="0"/>
            </a:endParaRPr>
          </a:p>
          <a:p>
            <a:pPr lvl="0" algn="ctr">
              <a:defRPr/>
            </a:pPr>
            <a:r>
              <a:rPr lang="en-US" altLang="zh-CN" sz="2400" dirty="0">
                <a:solidFill>
                  <a:prstClr val="black"/>
                </a:solidFill>
                <a:latin typeface="Times New Roman" panose="02020603050405020304" pitchFamily="18" charset="0"/>
                <a:cs typeface="Times New Roman" panose="02020603050405020304" pitchFamily="18" charset="0"/>
              </a:rPr>
              <a:t>Dong Lou</a:t>
            </a:r>
          </a:p>
          <a:p>
            <a:pPr lvl="0" algn="ctr">
              <a:defRPr/>
            </a:pPr>
            <a:r>
              <a:rPr lang="en-US" altLang="zh-CN" sz="2400" i="1" dirty="0">
                <a:solidFill>
                  <a:prstClr val="black"/>
                </a:solidFill>
                <a:latin typeface="Times New Roman" panose="02020603050405020304" pitchFamily="18" charset="0"/>
                <a:cs typeface="Times New Roman" panose="02020603050405020304" pitchFamily="18" charset="0"/>
              </a:rPr>
              <a:t>London School of Economics and Political Sciences and CEPR</a:t>
            </a:r>
          </a:p>
          <a:p>
            <a:pPr lvl="0" algn="ctr">
              <a:defRPr/>
            </a:pPr>
            <a:endParaRPr lang="en-US" altLang="zh-CN" sz="2400" dirty="0">
              <a:solidFill>
                <a:prstClr val="black"/>
              </a:solidFill>
              <a:latin typeface="Times New Roman" panose="02020603050405020304" pitchFamily="18" charset="0"/>
              <a:cs typeface="Times New Roman" panose="02020603050405020304" pitchFamily="18" charset="0"/>
            </a:endParaRPr>
          </a:p>
          <a:p>
            <a:pPr lvl="0" algn="ctr">
              <a:defRPr/>
            </a:pPr>
            <a:r>
              <a:rPr lang="en-US" altLang="zh-CN" sz="2400" dirty="0">
                <a:latin typeface="Times New Roman" panose="02020603050405020304" pitchFamily="18" charset="0"/>
                <a:cs typeface="Times New Roman" panose="02020603050405020304" pitchFamily="18" charset="0"/>
              </a:rPr>
              <a:t> </a:t>
            </a:r>
            <a:r>
              <a:rPr lang="en-US" altLang="zh-CN" sz="2400" dirty="0" err="1">
                <a:latin typeface="Times New Roman" panose="02020603050405020304" pitchFamily="18" charset="0"/>
                <a:cs typeface="Times New Roman" panose="02020603050405020304" pitchFamily="18" charset="0"/>
              </a:rPr>
              <a:t>Ke</a:t>
            </a:r>
            <a:r>
              <a:rPr lang="en-US" altLang="zh-CN" sz="2400" dirty="0">
                <a:latin typeface="Times New Roman" panose="02020603050405020304" pitchFamily="18" charset="0"/>
                <a:cs typeface="Times New Roman" panose="02020603050405020304" pitchFamily="18" charset="0"/>
              </a:rPr>
              <a:t> Tang</a:t>
            </a:r>
          </a:p>
          <a:p>
            <a:pPr lvl="0" algn="ctr">
              <a:defRPr/>
            </a:pPr>
            <a:r>
              <a:rPr lang="en-US" altLang="zh-CN" sz="2400" i="1" dirty="0">
                <a:latin typeface="Times New Roman" panose="02020603050405020304" pitchFamily="18" charset="0"/>
                <a:cs typeface="Times New Roman" panose="02020603050405020304" pitchFamily="18" charset="0"/>
              </a:rPr>
              <a:t>Tsinghua University</a:t>
            </a:r>
            <a:r>
              <a:rPr lang="en-US" altLang="zh-CN" sz="2400" dirty="0">
                <a:latin typeface="Times New Roman" panose="02020603050405020304" pitchFamily="18" charset="0"/>
                <a:cs typeface="Times New Roman" panose="02020603050405020304" pitchFamily="18" charset="0"/>
              </a:rPr>
              <a:t> </a:t>
            </a:r>
            <a:endParaRPr kumimoji="0" lang="en-US" sz="2400" i="0" u="none" strike="noStrike" kern="0" cap="none" spc="0" normalizeH="0" noProof="0" dirty="0">
              <a:ln>
                <a:noFill/>
              </a:ln>
              <a:solidFill>
                <a:schemeClr val="accent4"/>
              </a:solidFill>
              <a:effectLst/>
              <a:uLnTx/>
              <a:uFillTx/>
              <a:latin typeface="+mj-lt"/>
              <a:ea typeface="+mj-ea"/>
              <a:cs typeface="+mj-cs"/>
            </a:endParaRPr>
          </a:p>
        </p:txBody>
      </p:sp>
      <p:sp>
        <p:nvSpPr>
          <p:cNvPr id="6" name="Title 5"/>
          <p:cNvSpPr>
            <a:spLocks noGrp="1"/>
          </p:cNvSpPr>
          <p:nvPr>
            <p:ph type="title"/>
          </p:nvPr>
        </p:nvSpPr>
        <p:spPr>
          <a:xfrm>
            <a:off x="1047750" y="304800"/>
            <a:ext cx="7200900" cy="609600"/>
          </a:xfrm>
        </p:spPr>
        <p:txBody>
          <a:bodyPr>
            <a:noAutofit/>
          </a:bodyPr>
          <a:lstStyle/>
          <a:p>
            <a:pPr algn="ctr"/>
            <a:r>
              <a:rPr lang="en-US" altLang="zh-CN" sz="4000" dirty="0">
                <a:latin typeface="Times New Roman" panose="02020603050405020304" pitchFamily="18" charset="0"/>
                <a:cs typeface="Times New Roman" panose="02020603050405020304" pitchFamily="18" charset="0"/>
              </a:rPr>
              <a:t/>
            </a:r>
            <a:br>
              <a:rPr lang="en-US" altLang="zh-CN" sz="4000" dirty="0">
                <a:latin typeface="Times New Roman" panose="02020603050405020304" pitchFamily="18" charset="0"/>
                <a:cs typeface="Times New Roman" panose="02020603050405020304" pitchFamily="18" charset="0"/>
              </a:rPr>
            </a:br>
            <a:r>
              <a:rPr lang="en-US" altLang="zh-CN" sz="4000" dirty="0">
                <a:latin typeface="Times New Roman" panose="02020603050405020304" pitchFamily="18" charset="0"/>
                <a:cs typeface="Times New Roman" panose="02020603050405020304" pitchFamily="18" charset="0"/>
              </a:rPr>
              <a:t/>
            </a:r>
            <a:br>
              <a:rPr lang="en-US" altLang="zh-CN" sz="4000" dirty="0">
                <a:latin typeface="Times New Roman" panose="02020603050405020304" pitchFamily="18" charset="0"/>
                <a:cs typeface="Times New Roman" panose="02020603050405020304" pitchFamily="18" charset="0"/>
              </a:rPr>
            </a:br>
            <a:r>
              <a:rPr lang="en-US" altLang="zh-CN" sz="4000" dirty="0">
                <a:latin typeface="Times New Roman" panose="02020603050405020304" pitchFamily="18" charset="0"/>
                <a:cs typeface="Times New Roman" panose="02020603050405020304" pitchFamily="18" charset="0"/>
              </a:rPr>
              <a:t>Relative Basis and Risk Premia in Commodity Futures Markets</a:t>
            </a:r>
            <a:endParaRPr lang="en-US" sz="4000" dirty="0">
              <a:latin typeface="Times New Roman" panose="02020603050405020304" pitchFamily="18" charset="0"/>
              <a:cs typeface="Times New Roman" panose="02020603050405020304" pitchFamily="18" charset="0"/>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511228" y="154429"/>
            <a:ext cx="7772400" cy="662186"/>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Data and Methodology </a:t>
            </a:r>
            <a:endParaRPr lang="zh-CN" altLang="en-US" sz="3600" dirty="0">
              <a:latin typeface="Times New Roman" panose="02020603050405020304" pitchFamily="18" charset="0"/>
              <a:cs typeface="Times New Roman" panose="02020603050405020304" pitchFamily="18" charset="0"/>
            </a:endParaRPr>
          </a:p>
        </p:txBody>
      </p:sp>
      <p:sp>
        <p:nvSpPr>
          <p:cNvPr id="7" name="Content Placeholder 2"/>
          <p:cNvSpPr>
            <a:spLocks noGrp="1"/>
          </p:cNvSpPr>
          <p:nvPr>
            <p:ph idx="1"/>
          </p:nvPr>
        </p:nvSpPr>
        <p:spPr>
          <a:xfrm>
            <a:off x="381000" y="1371600"/>
            <a:ext cx="8708972" cy="5027031"/>
          </a:xfrm>
        </p:spPr>
        <p:txBody>
          <a:bodyPr>
            <a:noAutofit/>
          </a:bodyPr>
          <a:lstStyle/>
          <a:p>
            <a:pP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We then run a cross-sectional regression of the Traditional Basis measure on the Relative Basis measure, with the intercept plus the residual item named as the </a:t>
            </a:r>
            <a:r>
              <a:rPr lang="en-US" altLang="zh-CN" sz="2500" dirty="0">
                <a:solidFill>
                  <a:srgbClr val="0070C0"/>
                </a:solidFill>
                <a:latin typeface="Times New Roman" panose="02020603050405020304" pitchFamily="18" charset="0"/>
                <a:cs typeface="Times New Roman" panose="02020603050405020304" pitchFamily="18" charset="0"/>
              </a:rPr>
              <a:t>Residual Basis</a:t>
            </a:r>
            <a:r>
              <a:rPr lang="en-US" altLang="zh-CN" sz="2500" dirty="0">
                <a:solidFill>
                  <a:schemeClr val="accent2">
                    <a:lumMod val="75000"/>
                  </a:schemeClr>
                </a:solidFill>
                <a:latin typeface="Times New Roman" panose="02020603050405020304" pitchFamily="18" charset="0"/>
                <a:ea typeface="+mj-ea"/>
                <a:cs typeface="Times New Roman" panose="02020603050405020304" pitchFamily="18" charset="0"/>
              </a:rPr>
              <a:t> </a:t>
            </a:r>
            <a:r>
              <a:rPr lang="en-US" altLang="zh-CN" sz="2500" dirty="0">
                <a:latin typeface="Times New Roman" panose="02020603050405020304" pitchFamily="18" charset="0"/>
                <a:cs typeface="Times New Roman" panose="02020603050405020304" pitchFamily="18" charset="0"/>
              </a:rPr>
              <a:t>(</a:t>
            </a:r>
            <a:r>
              <a:rPr lang="en-US" altLang="zh-CN" sz="2500" i="1" dirty="0">
                <a:latin typeface="Times New Roman" panose="02020603050405020304" pitchFamily="18" charset="0"/>
                <a:cs typeface="Times New Roman" panose="02020603050405020304" pitchFamily="18" charset="0"/>
              </a:rPr>
              <a:t>ResidBasis</a:t>
            </a:r>
            <a:r>
              <a:rPr lang="en-US" altLang="zh-CN" sz="2500" dirty="0">
                <a:latin typeface="Times New Roman" panose="02020603050405020304" pitchFamily="18" charset="0"/>
                <a:cs typeface="Times New Roman" panose="02020603050405020304" pitchFamily="18" charset="0"/>
              </a:rPr>
              <a:t>). </a:t>
            </a:r>
          </a:p>
          <a:p>
            <a:pPr lvl="1" fontAlgn="base">
              <a:buClr>
                <a:srgbClr val="353535"/>
              </a:buClr>
              <a:buFont typeface="Wingdings" panose="05000000000000000000" pitchFamily="2" charset="2"/>
              <a:buChar char="Ø"/>
            </a:pPr>
            <a:r>
              <a:rPr lang="en-US" altLang="zh-CN" sz="2100" dirty="0">
                <a:solidFill>
                  <a:prstClr val="black">
                    <a:lumMod val="75000"/>
                    <a:lumOff val="25000"/>
                  </a:prstClr>
                </a:solidFill>
                <a:latin typeface="Times New Roman" panose="02020603050405020304" pitchFamily="18" charset="0"/>
                <a:cs typeface="Times New Roman" panose="02020603050405020304" pitchFamily="18" charset="0"/>
              </a:rPr>
              <a:t>Traditional Basis = Relative Basis + Residual Basis</a:t>
            </a:r>
          </a:p>
          <a:p>
            <a:pPr lvl="1" fontAlgn="base">
              <a:buClr>
                <a:srgbClr val="353535"/>
              </a:buClr>
              <a:buFont typeface="Wingdings" panose="05000000000000000000" pitchFamily="2" charset="2"/>
              <a:buChar char="Ø"/>
            </a:pPr>
            <a:r>
              <a:rPr lang="en-US" altLang="zh-CN" sz="2100" dirty="0">
                <a:solidFill>
                  <a:prstClr val="black">
                    <a:lumMod val="75000"/>
                    <a:lumOff val="25000"/>
                  </a:prstClr>
                </a:solidFill>
                <a:latin typeface="Times New Roman" panose="02020603050405020304" pitchFamily="18" charset="0"/>
                <a:cs typeface="Times New Roman" panose="02020603050405020304" pitchFamily="18" charset="0"/>
              </a:rPr>
              <a:t>The relative basis and the residual basis are orthogonal to each other.  </a:t>
            </a:r>
          </a:p>
          <a:p>
            <a:pPr>
              <a:buFont typeface="Wingdings" panose="05000000000000000000" pitchFamily="2" charset="2"/>
              <a:buChar char="l"/>
            </a:pPr>
            <a:endParaRPr lang="zh-CN" altLang="en-US" sz="25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9BA9BC8D-FBDF-4D4C-9663-D407DFA0A604}" type="slidenum">
              <a:rPr lang="en-US" smtClean="0"/>
              <a:pPr/>
              <a:t>10</a:t>
            </a:fld>
            <a:endParaRPr lang="en-US"/>
          </a:p>
        </p:txBody>
      </p:sp>
      <p:graphicFrame>
        <p:nvGraphicFramePr>
          <p:cNvPr id="8" name="表格 7"/>
          <p:cNvGraphicFramePr>
            <a:graphicFrameLocks noGrp="1"/>
          </p:cNvGraphicFramePr>
          <p:nvPr>
            <p:extLst>
              <p:ext uri="{D42A27DB-BD31-4B8C-83A1-F6EECF244321}">
                <p14:modId xmlns:p14="http://schemas.microsoft.com/office/powerpoint/2010/main" xmlns="" val="1110881907"/>
              </p:ext>
            </p:extLst>
          </p:nvPr>
        </p:nvGraphicFramePr>
        <p:xfrm>
          <a:off x="1066802" y="3810000"/>
          <a:ext cx="7543800" cy="2301240"/>
        </p:xfrm>
        <a:graphic>
          <a:graphicData uri="http://schemas.openxmlformats.org/drawingml/2006/table">
            <a:tbl>
              <a:tblPr firstRow="1" firstCol="1" bandRow="1"/>
              <a:tblGrid>
                <a:gridCol w="1257300">
                  <a:extLst>
                    <a:ext uri="{9D8B030D-6E8A-4147-A177-3AD203B41FA5}">
                      <a16:colId xmlns:a16="http://schemas.microsoft.com/office/drawing/2014/main" xmlns="" val="20000"/>
                    </a:ext>
                  </a:extLst>
                </a:gridCol>
                <a:gridCol w="1257300">
                  <a:extLst>
                    <a:ext uri="{9D8B030D-6E8A-4147-A177-3AD203B41FA5}">
                      <a16:colId xmlns:a16="http://schemas.microsoft.com/office/drawing/2014/main" xmlns="" val="20001"/>
                    </a:ext>
                  </a:extLst>
                </a:gridCol>
                <a:gridCol w="1257300">
                  <a:extLst>
                    <a:ext uri="{9D8B030D-6E8A-4147-A177-3AD203B41FA5}">
                      <a16:colId xmlns:a16="http://schemas.microsoft.com/office/drawing/2014/main" xmlns="" val="20002"/>
                    </a:ext>
                  </a:extLst>
                </a:gridCol>
                <a:gridCol w="1257300">
                  <a:extLst>
                    <a:ext uri="{9D8B030D-6E8A-4147-A177-3AD203B41FA5}">
                      <a16:colId xmlns:a16="http://schemas.microsoft.com/office/drawing/2014/main" xmlns="" val="20003"/>
                    </a:ext>
                  </a:extLst>
                </a:gridCol>
                <a:gridCol w="1257300">
                  <a:extLst>
                    <a:ext uri="{9D8B030D-6E8A-4147-A177-3AD203B41FA5}">
                      <a16:colId xmlns:a16="http://schemas.microsoft.com/office/drawing/2014/main" xmlns="" val="20004"/>
                    </a:ext>
                  </a:extLst>
                </a:gridCol>
                <a:gridCol w="1257300">
                  <a:extLst>
                    <a:ext uri="{9D8B030D-6E8A-4147-A177-3AD203B41FA5}">
                      <a16:colId xmlns:a16="http://schemas.microsoft.com/office/drawing/2014/main" xmlns="" val="20005"/>
                    </a:ext>
                  </a:extLst>
                </a:gridCol>
              </a:tblGrid>
              <a:tr h="548640">
                <a:tc>
                  <a:txBody>
                    <a:bodyPr/>
                    <a:lstStyle/>
                    <a:p>
                      <a:pPr algn="ctr"/>
                      <a:endParaRPr lang="zh-CN" sz="1800" kern="100" dirty="0">
                        <a:effectLst/>
                        <a:latin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smtClean="0">
                          <a:effectLst/>
                          <a:latin typeface="Times New Roman" panose="02020603050405020304" pitchFamily="18" charset="0"/>
                          <a:ea typeface="宋体" panose="02010600030101010101" pitchFamily="2" charset="-122"/>
                        </a:rPr>
                        <a:t>RelatBasis</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smtClean="0">
                          <a:effectLst/>
                          <a:latin typeface="Times New Roman" panose="02020603050405020304" pitchFamily="18" charset="0"/>
                          <a:ea typeface="宋体" panose="02010600030101010101" pitchFamily="2" charset="-122"/>
                        </a:rPr>
                        <a:t>TradtBasis</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smtClean="0">
                          <a:effectLst/>
                          <a:latin typeface="Times New Roman" panose="02020603050405020304" pitchFamily="18" charset="0"/>
                          <a:ea typeface="宋体" panose="02010600030101010101" pitchFamily="2" charset="-122"/>
                        </a:rPr>
                        <a:t>ResidBasis</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smtClean="0">
                          <a:effectLst/>
                          <a:latin typeface="Times New Roman" panose="02020603050405020304" pitchFamily="18" charset="0"/>
                          <a:ea typeface="宋体" panose="02010600030101010101" pitchFamily="2" charset="-122"/>
                        </a:rPr>
                        <a:t>Momentum</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smtClean="0">
                          <a:effectLst/>
                          <a:latin typeface="Times New Roman" panose="02020603050405020304" pitchFamily="18" charset="0"/>
                          <a:ea typeface="宋体" panose="02010600030101010101" pitchFamily="2" charset="-122"/>
                        </a:rPr>
                        <a:t>BasisMom</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4320">
                <a:tc>
                  <a:txBody>
                    <a:bodyPr/>
                    <a:lstStyle/>
                    <a:p>
                      <a:pPr algn="ctr">
                        <a:spcAft>
                          <a:spcPts val="0"/>
                        </a:spcAft>
                      </a:pPr>
                      <a:r>
                        <a:rPr lang="en-US" sz="1800" kern="100" dirty="0" err="1">
                          <a:effectLst/>
                          <a:latin typeface="Times New Roman" panose="02020603050405020304" pitchFamily="18" charset="0"/>
                          <a:ea typeface="宋体" panose="02010600030101010101" pitchFamily="2" charset="-122"/>
                        </a:rPr>
                        <a:t>RelatBasis</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1.00</a:t>
                      </a:r>
                      <a:endParaRPr lang="zh-CN" sz="2000" kern="100">
                        <a:latin typeface="Times New Roman" pitchFamily="18" charset="0"/>
                        <a:ea typeface="宋体"/>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0.52</a:t>
                      </a:r>
                      <a:endParaRPr lang="zh-CN" sz="2000" kern="100">
                        <a:latin typeface="Times New Roman" pitchFamily="18" charset="0"/>
                        <a:ea typeface="宋体"/>
                        <a:cs typeface="Times New Roman"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dirty="0">
                          <a:latin typeface="Times New Roman" pitchFamily="18" charset="0"/>
                          <a:ea typeface="宋体"/>
                          <a:cs typeface="Times New Roman" pitchFamily="18" charset="0"/>
                        </a:rPr>
                        <a:t>0.00</a:t>
                      </a:r>
                      <a:endParaRPr lang="zh-CN" sz="2000" kern="100" dirty="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dirty="0">
                          <a:latin typeface="Times New Roman" pitchFamily="18" charset="0"/>
                          <a:ea typeface="宋体"/>
                          <a:cs typeface="Times New Roman" pitchFamily="18" charset="0"/>
                        </a:rPr>
                        <a:t>0.04</a:t>
                      </a:r>
                      <a:endParaRPr lang="zh-CN" sz="2000" kern="100" dirty="0">
                        <a:latin typeface="Times New Roman" pitchFamily="18" charset="0"/>
                        <a:ea typeface="宋体"/>
                        <a:cs typeface="Times New Roman"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0.20</a:t>
                      </a:r>
                      <a:endParaRPr lang="zh-CN" sz="2000" kern="100">
                        <a:latin typeface="Times New Roman" pitchFamily="18" charset="0"/>
                        <a:ea typeface="宋体"/>
                        <a:cs typeface="Times New Roman"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r h="274320">
                <a:tc>
                  <a:txBody>
                    <a:bodyPr/>
                    <a:lstStyle/>
                    <a:p>
                      <a:pPr algn="ctr">
                        <a:spcAft>
                          <a:spcPts val="0"/>
                        </a:spcAft>
                      </a:pPr>
                      <a:r>
                        <a:rPr lang="en-US" sz="1800" kern="100" dirty="0">
                          <a:effectLst/>
                          <a:latin typeface="Times New Roman" panose="02020603050405020304" pitchFamily="18" charset="0"/>
                          <a:ea typeface="宋体" panose="02010600030101010101" pitchFamily="2" charset="-122"/>
                        </a:rPr>
                        <a:t>TradtBasis</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n-US" sz="2000" kern="100">
                        <a:latin typeface="Times New Roman" pitchFamily="18" charset="0"/>
                        <a:ea typeface="宋体"/>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1.00</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0.76</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dirty="0">
                          <a:latin typeface="Times New Roman" pitchFamily="18" charset="0"/>
                          <a:ea typeface="宋体"/>
                          <a:cs typeface="Times New Roman" pitchFamily="18" charset="0"/>
                        </a:rPr>
                        <a:t>0.39</a:t>
                      </a:r>
                      <a:endParaRPr lang="zh-CN" sz="2000" kern="100" dirty="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0.36</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xmlns="" val="10002"/>
                  </a:ext>
                </a:extLst>
              </a:tr>
              <a:tr h="274320">
                <a:tc>
                  <a:txBody>
                    <a:bodyPr/>
                    <a:lstStyle/>
                    <a:p>
                      <a:pPr algn="ctr">
                        <a:spcAft>
                          <a:spcPts val="0"/>
                        </a:spcAft>
                      </a:pPr>
                      <a:r>
                        <a:rPr lang="en-US" sz="1800" kern="100" dirty="0">
                          <a:effectLst/>
                          <a:latin typeface="Times New Roman" panose="02020603050405020304" pitchFamily="18" charset="0"/>
                          <a:ea typeface="宋体" panose="02010600030101010101" pitchFamily="2" charset="-122"/>
                        </a:rPr>
                        <a:t>ResidBasis</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n-US" sz="2000" kern="100">
                        <a:latin typeface="Times New Roman" pitchFamily="18" charset="0"/>
                        <a:ea typeface="宋体"/>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1.00</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dirty="0">
                          <a:latin typeface="Times New Roman" pitchFamily="18" charset="0"/>
                          <a:ea typeface="宋体"/>
                          <a:cs typeface="Times New Roman" pitchFamily="18" charset="0"/>
                        </a:rPr>
                        <a:t>0.44</a:t>
                      </a:r>
                      <a:endParaRPr lang="zh-CN" sz="2000" kern="100" dirty="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dirty="0">
                          <a:latin typeface="Times New Roman" pitchFamily="18" charset="0"/>
                          <a:ea typeface="宋体"/>
                          <a:cs typeface="Times New Roman" pitchFamily="18" charset="0"/>
                        </a:rPr>
                        <a:t>0.29</a:t>
                      </a:r>
                      <a:endParaRPr lang="zh-CN" sz="2000" kern="100" dirty="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xmlns="" val="10003"/>
                  </a:ext>
                </a:extLst>
              </a:tr>
              <a:tr h="304800">
                <a:tc>
                  <a:txBody>
                    <a:bodyPr/>
                    <a:lstStyle/>
                    <a:p>
                      <a:pPr algn="ctr">
                        <a:spcAft>
                          <a:spcPts val="0"/>
                        </a:spcAft>
                      </a:pPr>
                      <a:r>
                        <a:rPr lang="en-US" sz="1800" kern="100" dirty="0">
                          <a:effectLst/>
                          <a:latin typeface="Times New Roman" panose="02020603050405020304" pitchFamily="18" charset="0"/>
                          <a:ea typeface="宋体" panose="02010600030101010101" pitchFamily="2" charset="-122"/>
                        </a:rPr>
                        <a:t>Momentum</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n-US" sz="2000" kern="100">
                        <a:latin typeface="Times New Roman" pitchFamily="18" charset="0"/>
                        <a:ea typeface="宋体"/>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endParaRPr lang="en-US"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1.00</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dirty="0">
                          <a:latin typeface="Times New Roman" pitchFamily="18" charset="0"/>
                          <a:ea typeface="宋体"/>
                          <a:cs typeface="Times New Roman" pitchFamily="18" charset="0"/>
                        </a:rPr>
                        <a:t>0.36</a:t>
                      </a:r>
                      <a:endParaRPr lang="zh-CN" sz="2000" kern="100" dirty="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xmlns="" val="10004"/>
                  </a:ext>
                </a:extLst>
              </a:tr>
              <a:tr h="274320">
                <a:tc>
                  <a:txBody>
                    <a:bodyPr/>
                    <a:lstStyle/>
                    <a:p>
                      <a:pPr algn="ctr">
                        <a:spcAft>
                          <a:spcPts val="0"/>
                        </a:spcAft>
                      </a:pPr>
                      <a:r>
                        <a:rPr lang="en-US" sz="1800" kern="100" dirty="0" err="1">
                          <a:effectLst/>
                          <a:latin typeface="Times New Roman" panose="02020603050405020304" pitchFamily="18" charset="0"/>
                          <a:ea typeface="宋体" panose="02010600030101010101" pitchFamily="2" charset="-122"/>
                        </a:rPr>
                        <a:t>BasisMom</a:t>
                      </a:r>
                      <a:endParaRPr lang="zh-CN" sz="1800" kern="100" dirty="0">
                        <a:effectLst/>
                        <a:latin typeface="Times New Roman" panose="020206030504050203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endParaRPr lang="en-US" sz="2000" kern="100">
                        <a:latin typeface="Times New Roman" pitchFamily="18" charset="0"/>
                        <a:ea typeface="宋体"/>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endParaRPr lang="en-US"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dirty="0">
                          <a:latin typeface="Times New Roman" pitchFamily="18" charset="0"/>
                          <a:ea typeface="宋体"/>
                          <a:cs typeface="Times New Roman" pitchFamily="18" charset="0"/>
                        </a:rPr>
                        <a:t>1.00</a:t>
                      </a:r>
                      <a:endParaRPr lang="zh-CN" sz="2000" kern="100" dirty="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xmlns="" val="1278014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511228" y="154429"/>
            <a:ext cx="7772400" cy="662186"/>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Data and Methodology </a:t>
            </a:r>
            <a:endParaRPr lang="zh-CN" altLang="en-US" sz="3600" dirty="0">
              <a:latin typeface="Times New Roman" panose="02020603050405020304" pitchFamily="18" charset="0"/>
              <a:cs typeface="Times New Roman" panose="02020603050405020304" pitchFamily="18" charset="0"/>
            </a:endParaRPr>
          </a:p>
        </p:txBody>
      </p:sp>
      <p:sp>
        <p:nvSpPr>
          <p:cNvPr id="7" name="Content Placeholder 2"/>
          <p:cNvSpPr>
            <a:spLocks noGrp="1"/>
          </p:cNvSpPr>
          <p:nvPr>
            <p:ph idx="1"/>
          </p:nvPr>
        </p:nvSpPr>
        <p:spPr>
          <a:xfrm>
            <a:off x="381000" y="1371600"/>
            <a:ext cx="8708972" cy="5027031"/>
          </a:xfrm>
        </p:spPr>
        <p:txBody>
          <a:bodyPr>
            <a:noAutofit/>
          </a:bodyPr>
          <a:lstStyle/>
          <a:p>
            <a:pP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We present the time-series autocorrelation structure for the Traditional Basis, the Relative Basis, and the Residual Basis measures as below.  </a:t>
            </a:r>
          </a:p>
        </p:txBody>
      </p:sp>
      <p:sp>
        <p:nvSpPr>
          <p:cNvPr id="4" name="Slide Number Placeholder 3"/>
          <p:cNvSpPr>
            <a:spLocks noGrp="1"/>
          </p:cNvSpPr>
          <p:nvPr>
            <p:ph type="sldNum" sz="quarter" idx="12"/>
          </p:nvPr>
        </p:nvSpPr>
        <p:spPr/>
        <p:txBody>
          <a:bodyPr/>
          <a:lstStyle/>
          <a:p>
            <a:fld id="{9BA9BC8D-FBDF-4D4C-9663-D407DFA0A604}" type="slidenum">
              <a:rPr lang="en-US" smtClean="0"/>
              <a:pPr/>
              <a:t>11</a:t>
            </a:fld>
            <a:endParaRPr lang="en-US"/>
          </a:p>
        </p:txBody>
      </p:sp>
      <p:graphicFrame>
        <p:nvGraphicFramePr>
          <p:cNvPr id="3" name="表格 2"/>
          <p:cNvGraphicFramePr>
            <a:graphicFrameLocks noGrp="1"/>
          </p:cNvGraphicFramePr>
          <p:nvPr>
            <p:extLst>
              <p:ext uri="{D42A27DB-BD31-4B8C-83A1-F6EECF244321}">
                <p14:modId xmlns:p14="http://schemas.microsoft.com/office/powerpoint/2010/main" xmlns="" val="1990745242"/>
              </p:ext>
            </p:extLst>
          </p:nvPr>
        </p:nvGraphicFramePr>
        <p:xfrm>
          <a:off x="1371600" y="2895600"/>
          <a:ext cx="6781800" cy="2743202"/>
        </p:xfrm>
        <a:graphic>
          <a:graphicData uri="http://schemas.openxmlformats.org/drawingml/2006/table">
            <a:tbl>
              <a:tblPr firstRow="1" firstCol="1" bandRow="1"/>
              <a:tblGrid>
                <a:gridCol w="1600200">
                  <a:extLst>
                    <a:ext uri="{9D8B030D-6E8A-4147-A177-3AD203B41FA5}">
                      <a16:colId xmlns:a16="http://schemas.microsoft.com/office/drawing/2014/main" xmlns="" val="20000"/>
                    </a:ext>
                  </a:extLst>
                </a:gridCol>
                <a:gridCol w="1828800">
                  <a:extLst>
                    <a:ext uri="{9D8B030D-6E8A-4147-A177-3AD203B41FA5}">
                      <a16:colId xmlns:a16="http://schemas.microsoft.com/office/drawing/2014/main" xmlns="" val="20001"/>
                    </a:ext>
                  </a:extLst>
                </a:gridCol>
                <a:gridCol w="1752600">
                  <a:extLst>
                    <a:ext uri="{9D8B030D-6E8A-4147-A177-3AD203B41FA5}">
                      <a16:colId xmlns:a16="http://schemas.microsoft.com/office/drawing/2014/main" xmlns="" val="20002"/>
                    </a:ext>
                  </a:extLst>
                </a:gridCol>
                <a:gridCol w="1600200">
                  <a:extLst>
                    <a:ext uri="{9D8B030D-6E8A-4147-A177-3AD203B41FA5}">
                      <a16:colId xmlns:a16="http://schemas.microsoft.com/office/drawing/2014/main" xmlns="" val="20003"/>
                    </a:ext>
                  </a:extLst>
                </a:gridCol>
              </a:tblGrid>
              <a:tr h="665018">
                <a:tc>
                  <a:txBody>
                    <a:bodyPr/>
                    <a:lstStyle/>
                    <a:p>
                      <a:pPr algn="ctr">
                        <a:spcAft>
                          <a:spcPts val="0"/>
                        </a:spcAft>
                      </a:pPr>
                      <a:r>
                        <a:rPr lang="zh-CN" sz="1800" kern="100" dirty="0">
                          <a:solidFill>
                            <a:srgbClr val="000000"/>
                          </a:solidFill>
                          <a:effectLst/>
                          <a:latin typeface="Cambria Math" panose="02040503050406030204" pitchFamily="18" charset="0"/>
                          <a:ea typeface="宋体" panose="02010600030101010101" pitchFamily="2" charset="-122"/>
                        </a:rPr>
                        <a:t>　</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solidFill>
                            <a:srgbClr val="000000"/>
                          </a:solidFill>
                          <a:effectLst/>
                          <a:latin typeface="Cambria Math" panose="02040503050406030204" pitchFamily="18" charset="0"/>
                          <a:ea typeface="Cambria Math" panose="02040503050406030204" pitchFamily="18" charset="0"/>
                        </a:rPr>
                        <a:t>TradtBasis</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solidFill>
                            <a:srgbClr val="000000"/>
                          </a:solidFill>
                          <a:effectLst/>
                          <a:latin typeface="Cambria Math" panose="02040503050406030204" pitchFamily="18" charset="0"/>
                          <a:ea typeface="Cambria Math" panose="02040503050406030204" pitchFamily="18" charset="0"/>
                        </a:rPr>
                        <a:t>RelatBasis</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a:noFill/>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ResidBasis</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46364">
                <a:tc>
                  <a:txBody>
                    <a:bodyPr/>
                    <a:lstStyle/>
                    <a:p>
                      <a:pPr algn="ctr">
                        <a:spcAft>
                          <a:spcPts val="0"/>
                        </a:spcAft>
                      </a:pPr>
                      <a:r>
                        <a:rPr lang="en-US" sz="1800" kern="100" dirty="0">
                          <a:solidFill>
                            <a:srgbClr val="000000"/>
                          </a:solidFill>
                          <a:effectLst/>
                          <a:latin typeface="Cambria Math" panose="02040503050406030204" pitchFamily="18" charset="0"/>
                          <a:ea typeface="Cambria Math" panose="02040503050406030204" pitchFamily="18" charset="0"/>
                        </a:rPr>
                        <a:t>Lag 1 month</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a:solidFill>
                            <a:srgbClr val="000000"/>
                          </a:solidFill>
                          <a:latin typeface="Times New Roman" pitchFamily="18" charset="0"/>
                          <a:ea typeface="宋体"/>
                          <a:cs typeface="Times New Roman" pitchFamily="18" charset="0"/>
                        </a:rPr>
                        <a:t>0.34 </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a:solidFill>
                            <a:srgbClr val="000000"/>
                          </a:solidFill>
                          <a:latin typeface="Times New Roman" pitchFamily="18" charset="0"/>
                          <a:ea typeface="宋体"/>
                          <a:cs typeface="Times New Roman" pitchFamily="18" charset="0"/>
                        </a:rPr>
                        <a:t>0.68 </a:t>
                      </a:r>
                      <a:endParaRPr lang="zh-CN" sz="2000" kern="10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a:solidFill>
                            <a:srgbClr val="000000"/>
                          </a:solidFill>
                          <a:latin typeface="Times New Roman" pitchFamily="18" charset="0"/>
                          <a:ea typeface="宋体"/>
                          <a:cs typeface="Times New Roman" pitchFamily="18" charset="0"/>
                        </a:rPr>
                        <a:t>0.71</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r h="346364">
                <a:tc>
                  <a:txBody>
                    <a:bodyPr/>
                    <a:lstStyle/>
                    <a:p>
                      <a:pPr algn="ctr">
                        <a:spcAft>
                          <a:spcPts val="0"/>
                        </a:spcAft>
                      </a:pPr>
                      <a:r>
                        <a:rPr lang="en-US" altLang="zh-CN" sz="1800" kern="100" dirty="0">
                          <a:solidFill>
                            <a:srgbClr val="000000"/>
                          </a:solidFill>
                          <a:effectLst/>
                          <a:latin typeface="Cambria Math" panose="02040503050406030204" pitchFamily="18" charset="0"/>
                          <a:ea typeface="Cambria Math" panose="02040503050406030204" pitchFamily="18" charset="0"/>
                        </a:rPr>
                        <a:t>Lag 2 month</a:t>
                      </a:r>
                      <a:endParaRPr lang="zh-CN" alt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0.08 </a:t>
                      </a:r>
                      <a:endParaRPr lang="zh-CN" sz="2000" kern="10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b="1" kern="100">
                          <a:solidFill>
                            <a:srgbClr val="000000"/>
                          </a:solidFill>
                          <a:latin typeface="Times New Roman" pitchFamily="18" charset="0"/>
                          <a:ea typeface="宋体"/>
                          <a:cs typeface="Times New Roman" pitchFamily="18" charset="0"/>
                        </a:rPr>
                        <a:t>0.51 </a:t>
                      </a:r>
                      <a:endParaRPr lang="zh-CN" sz="2000" kern="10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b="1" kern="100">
                          <a:solidFill>
                            <a:srgbClr val="000000"/>
                          </a:solidFill>
                          <a:latin typeface="Times New Roman" pitchFamily="18" charset="0"/>
                          <a:ea typeface="宋体"/>
                          <a:cs typeface="Times New Roman" pitchFamily="18" charset="0"/>
                        </a:rPr>
                        <a:t>0.56</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xmlns="" val="10002"/>
                  </a:ext>
                </a:extLst>
              </a:tr>
              <a:tr h="346364">
                <a:tc>
                  <a:txBody>
                    <a:bodyPr/>
                    <a:lstStyle/>
                    <a:p>
                      <a:pPr algn="ctr">
                        <a:spcAft>
                          <a:spcPts val="0"/>
                        </a:spcAft>
                      </a:pPr>
                      <a:r>
                        <a:rPr lang="en-US" altLang="zh-CN" sz="1800" kern="100" dirty="0">
                          <a:solidFill>
                            <a:srgbClr val="000000"/>
                          </a:solidFill>
                          <a:effectLst/>
                          <a:latin typeface="Cambria Math" panose="02040503050406030204" pitchFamily="18" charset="0"/>
                          <a:ea typeface="Cambria Math" panose="02040503050406030204" pitchFamily="18" charset="0"/>
                        </a:rPr>
                        <a:t>Lag 3 month</a:t>
                      </a:r>
                      <a:endParaRPr lang="zh-CN" alt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-0.02 </a:t>
                      </a:r>
                      <a:endParaRPr lang="zh-CN" sz="2000" kern="10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b="1" kern="100">
                          <a:solidFill>
                            <a:srgbClr val="000000"/>
                          </a:solidFill>
                          <a:latin typeface="Times New Roman" pitchFamily="18" charset="0"/>
                          <a:ea typeface="宋体"/>
                          <a:cs typeface="Times New Roman" pitchFamily="18" charset="0"/>
                        </a:rPr>
                        <a:t>0.40 </a:t>
                      </a:r>
                      <a:endParaRPr lang="zh-CN" sz="2000" kern="10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b="1" kern="100">
                          <a:solidFill>
                            <a:srgbClr val="000000"/>
                          </a:solidFill>
                          <a:latin typeface="Times New Roman" pitchFamily="18" charset="0"/>
                          <a:ea typeface="宋体"/>
                          <a:cs typeface="Times New Roman" pitchFamily="18" charset="0"/>
                        </a:rPr>
                        <a:t>0.45</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xmlns="" val="10003"/>
                  </a:ext>
                </a:extLst>
              </a:tr>
              <a:tr h="346364">
                <a:tc>
                  <a:txBody>
                    <a:bodyPr/>
                    <a:lstStyle/>
                    <a:p>
                      <a:pPr algn="ctr">
                        <a:spcAft>
                          <a:spcPts val="0"/>
                        </a:spcAft>
                      </a:pPr>
                      <a:r>
                        <a:rPr lang="en-US" altLang="zh-CN" sz="1800" kern="100" dirty="0">
                          <a:solidFill>
                            <a:srgbClr val="000000"/>
                          </a:solidFill>
                          <a:effectLst/>
                          <a:latin typeface="Cambria Math" panose="02040503050406030204" pitchFamily="18" charset="0"/>
                          <a:ea typeface="Cambria Math" panose="02040503050406030204" pitchFamily="18" charset="0"/>
                        </a:rPr>
                        <a:t>Lag 4 month</a:t>
                      </a:r>
                      <a:endParaRPr lang="zh-CN" alt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-0.03 </a:t>
                      </a:r>
                      <a:endParaRPr lang="zh-CN" sz="2000" kern="10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b="1" kern="100">
                          <a:solidFill>
                            <a:srgbClr val="000000"/>
                          </a:solidFill>
                          <a:latin typeface="Times New Roman" pitchFamily="18" charset="0"/>
                          <a:ea typeface="宋体"/>
                          <a:cs typeface="Times New Roman" pitchFamily="18" charset="0"/>
                        </a:rPr>
                        <a:t>0.34 </a:t>
                      </a:r>
                      <a:endParaRPr lang="zh-CN" sz="2000" kern="10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b="1" kern="100">
                          <a:solidFill>
                            <a:srgbClr val="000000"/>
                          </a:solidFill>
                          <a:latin typeface="Times New Roman" pitchFamily="18" charset="0"/>
                          <a:ea typeface="宋体"/>
                          <a:cs typeface="Times New Roman" pitchFamily="18" charset="0"/>
                        </a:rPr>
                        <a:t>0.38</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xmlns="" val="10004"/>
                  </a:ext>
                </a:extLst>
              </a:tr>
              <a:tr h="346364">
                <a:tc>
                  <a:txBody>
                    <a:bodyPr/>
                    <a:lstStyle/>
                    <a:p>
                      <a:pPr algn="ctr">
                        <a:spcAft>
                          <a:spcPts val="0"/>
                        </a:spcAft>
                      </a:pPr>
                      <a:r>
                        <a:rPr lang="en-US" altLang="zh-CN" sz="1800" kern="100" dirty="0">
                          <a:solidFill>
                            <a:srgbClr val="000000"/>
                          </a:solidFill>
                          <a:effectLst/>
                          <a:latin typeface="Cambria Math" panose="02040503050406030204" pitchFamily="18" charset="0"/>
                          <a:ea typeface="Cambria Math" panose="02040503050406030204" pitchFamily="18" charset="0"/>
                        </a:rPr>
                        <a:t>Lag 5 month</a:t>
                      </a:r>
                      <a:endParaRPr lang="zh-CN" alt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-0.03 </a:t>
                      </a:r>
                      <a:endParaRPr lang="zh-CN" sz="2000" kern="10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b="1" kern="100">
                          <a:solidFill>
                            <a:srgbClr val="000000"/>
                          </a:solidFill>
                          <a:latin typeface="Times New Roman" pitchFamily="18" charset="0"/>
                          <a:ea typeface="宋体"/>
                          <a:cs typeface="Times New Roman" pitchFamily="18" charset="0"/>
                        </a:rPr>
                        <a:t>0.31 </a:t>
                      </a:r>
                      <a:endParaRPr lang="zh-CN" sz="2000" kern="10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b="1" kern="100">
                          <a:solidFill>
                            <a:srgbClr val="000000"/>
                          </a:solidFill>
                          <a:latin typeface="Times New Roman" pitchFamily="18" charset="0"/>
                          <a:ea typeface="宋体"/>
                          <a:cs typeface="Times New Roman" pitchFamily="18" charset="0"/>
                        </a:rPr>
                        <a:t>0.34</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xmlns="" val="10005"/>
                  </a:ext>
                </a:extLst>
              </a:tr>
              <a:tr h="346364">
                <a:tc>
                  <a:txBody>
                    <a:bodyPr/>
                    <a:lstStyle/>
                    <a:p>
                      <a:pPr algn="ctr">
                        <a:spcAft>
                          <a:spcPts val="0"/>
                        </a:spcAft>
                      </a:pPr>
                      <a:r>
                        <a:rPr lang="en-US" altLang="zh-CN" sz="1800" kern="100" dirty="0">
                          <a:solidFill>
                            <a:srgbClr val="000000"/>
                          </a:solidFill>
                          <a:effectLst/>
                          <a:latin typeface="Cambria Math" panose="02040503050406030204" pitchFamily="18" charset="0"/>
                          <a:ea typeface="Cambria Math" panose="02040503050406030204" pitchFamily="18" charset="0"/>
                        </a:rPr>
                        <a:t>Lag 6 month</a:t>
                      </a:r>
                      <a:endParaRPr lang="zh-CN" alt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0.00 </a:t>
                      </a:r>
                      <a:endParaRPr lang="zh-CN" sz="2000" kern="10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b="1" kern="100">
                          <a:solidFill>
                            <a:srgbClr val="000000"/>
                          </a:solidFill>
                          <a:latin typeface="Times New Roman" pitchFamily="18" charset="0"/>
                          <a:ea typeface="宋体"/>
                          <a:cs typeface="Times New Roman" pitchFamily="18" charset="0"/>
                        </a:rPr>
                        <a:t>0.30 </a:t>
                      </a:r>
                      <a:endParaRPr lang="zh-CN" sz="2000" kern="10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b="1" kern="100" dirty="0">
                          <a:solidFill>
                            <a:srgbClr val="000000"/>
                          </a:solidFill>
                          <a:latin typeface="Times New Roman" pitchFamily="18" charset="0"/>
                          <a:ea typeface="宋体"/>
                          <a:cs typeface="Times New Roman" pitchFamily="18" charset="0"/>
                        </a:rPr>
                        <a:t>0.31</a:t>
                      </a:r>
                      <a:endParaRPr lang="zh-CN" sz="2000" kern="100" dirty="0">
                        <a:latin typeface="Times New Roman" pitchFamily="18" charset="0"/>
                        <a:ea typeface="宋体"/>
                        <a:cs typeface="Times New Roman" pitchFamily="18"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xmlns="" val="253855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ph type="title"/>
          </p:nvPr>
        </p:nvSpPr>
        <p:spPr>
          <a:xfrm>
            <a:off x="771967" y="134174"/>
            <a:ext cx="8153400" cy="653609"/>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Futures Return Predictability </a:t>
            </a:r>
            <a:endParaRPr lang="zh-CN" altLang="en-US" sz="3600" dirty="0">
              <a:latin typeface="Times New Roman" panose="02020603050405020304" pitchFamily="18" charset="0"/>
              <a:cs typeface="Times New Roman" panose="02020603050405020304" pitchFamily="18" charset="0"/>
            </a:endParaRPr>
          </a:p>
        </p:txBody>
      </p:sp>
      <p:sp>
        <p:nvSpPr>
          <p:cNvPr id="7" name="Content Placeholder 2"/>
          <p:cNvSpPr>
            <a:spLocks noGrp="1"/>
          </p:cNvSpPr>
          <p:nvPr>
            <p:ph idx="1"/>
          </p:nvPr>
        </p:nvSpPr>
        <p:spPr>
          <a:xfrm>
            <a:off x="619567" y="1295400"/>
            <a:ext cx="8458200" cy="5027031"/>
          </a:xfrm>
        </p:spPr>
        <p:txBody>
          <a:bodyPr>
            <a:noAutofit/>
          </a:bodyPr>
          <a:lstStyle/>
          <a:p>
            <a:pP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We examine which basis measure can better predict futures return on commodity markets, the Relative Basis, the Traditional Basis, or the Residual </a:t>
            </a:r>
            <a:r>
              <a:rPr lang="en-US" altLang="zh-CN" sz="2500" dirty="0" smtClean="0">
                <a:latin typeface="Times New Roman" panose="02020603050405020304" pitchFamily="18" charset="0"/>
                <a:cs typeface="Times New Roman" panose="02020603050405020304" pitchFamily="18" charset="0"/>
              </a:rPr>
              <a:t>Basis </a:t>
            </a:r>
            <a:endParaRPr lang="en-US" altLang="zh-CN" sz="2500" dirty="0">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Our sample </a:t>
            </a:r>
            <a:r>
              <a:rPr lang="en-US" altLang="zh-CN" sz="2100" dirty="0" smtClean="0">
                <a:latin typeface="Times New Roman" panose="02020603050405020304" pitchFamily="18" charset="0"/>
                <a:cs typeface="Times New Roman" panose="02020603050405020304" pitchFamily="18" charset="0"/>
              </a:rPr>
              <a:t>of commodities </a:t>
            </a:r>
            <a:r>
              <a:rPr lang="en-US" altLang="zh-CN" sz="2100" dirty="0">
                <a:latin typeface="Times New Roman" panose="02020603050405020304" pitchFamily="18" charset="0"/>
                <a:cs typeface="Times New Roman" panose="02020603050405020304" pitchFamily="18" charset="0"/>
              </a:rPr>
              <a:t>includes the following categories: Energy, Metals, Soft, Agriculture, and Live Stocks. </a:t>
            </a:r>
          </a:p>
          <a:p>
            <a:pPr marL="457200" lvl="1" indent="0" fontAlgn="base">
              <a:buNone/>
            </a:pPr>
            <a:endParaRPr lang="en-US" altLang="zh-CN" sz="2100" dirty="0">
              <a:latin typeface="Times New Roman" panose="02020603050405020304" pitchFamily="18" charset="0"/>
              <a:cs typeface="Times New Roman" panose="02020603050405020304" pitchFamily="18" charset="0"/>
            </a:endParaRPr>
          </a:p>
          <a:p>
            <a:pPr lvl="0">
              <a:buClr>
                <a:srgbClr val="353535"/>
              </a:buClr>
              <a:buFont typeface="Wingdings" panose="05000000000000000000" pitchFamily="2" charset="2"/>
              <a:buChar char="l"/>
            </a:pPr>
            <a:r>
              <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rPr>
              <a:t>As a comparison, we also conduct the same return-prediction regression on the financial futures markets.    </a:t>
            </a:r>
          </a:p>
          <a:p>
            <a:pPr lvl="1" fontAlgn="base">
              <a:buClr>
                <a:srgbClr val="353535"/>
              </a:buClr>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We includes 19 financial futures that include stock index futures, interest rate futures, and forex futures. </a:t>
            </a:r>
          </a:p>
          <a:p>
            <a:pPr lvl="1" fontAlgn="base">
              <a:buClr>
                <a:srgbClr val="353535"/>
              </a:buClr>
              <a:buFont typeface="Wingdings" panose="05000000000000000000" pitchFamily="2" charset="2"/>
              <a:buChar char="Ø"/>
            </a:pPr>
            <a:r>
              <a:rPr lang="en-US" altLang="zh-CN" sz="2100" dirty="0">
                <a:solidFill>
                  <a:prstClr val="black">
                    <a:lumMod val="75000"/>
                    <a:lumOff val="25000"/>
                  </a:prstClr>
                </a:solidFill>
                <a:latin typeface="Times New Roman" panose="02020603050405020304" pitchFamily="18" charset="0"/>
                <a:cs typeface="Times New Roman" panose="02020603050405020304" pitchFamily="18" charset="0"/>
              </a:rPr>
              <a:t>Remember that there is no inventory concern for financial futures.  </a:t>
            </a:r>
            <a:endParaRPr lang="zh-CN" altLang="en-US" sz="25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9BA9BC8D-FBDF-4D4C-9663-D407DFA0A604}" type="slidenum">
              <a:rPr lang="en-US" smtClean="0"/>
              <a:pPr/>
              <a:t>12</a:t>
            </a:fld>
            <a:endParaRPr lang="en-US"/>
          </a:p>
        </p:txBody>
      </p:sp>
    </p:spTree>
    <p:extLst>
      <p:ext uri="{BB962C8B-B14F-4D97-AF65-F5344CB8AC3E}">
        <p14:creationId xmlns:p14="http://schemas.microsoft.com/office/powerpoint/2010/main" xmlns="" val="2356961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771967" y="134174"/>
            <a:ext cx="8153400" cy="653609"/>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Futures Return Predictability </a:t>
            </a:r>
            <a:endParaRPr lang="zh-CN" altLang="en-US" sz="3600" dirty="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DD83451A-665C-4B28-A5CF-6D04A759056A}" type="slidenum">
              <a:rPr lang="en-US" smtClean="0"/>
              <a:pPr/>
              <a:t>13</a:t>
            </a:fld>
            <a:endParaRPr lang="en-US"/>
          </a:p>
        </p:txBody>
      </p:sp>
      <p:sp>
        <p:nvSpPr>
          <p:cNvPr id="9" name="矩形 8"/>
          <p:cNvSpPr/>
          <p:nvPr/>
        </p:nvSpPr>
        <p:spPr>
          <a:xfrm>
            <a:off x="1676400" y="823398"/>
            <a:ext cx="7248967" cy="738664"/>
          </a:xfrm>
          <a:prstGeom prst="rect">
            <a:avLst/>
          </a:prstGeom>
        </p:spPr>
        <p:txBody>
          <a:bodyPr wrap="square">
            <a:spAutoFit/>
          </a:bodyPr>
          <a:lstStyle/>
          <a:p>
            <a:r>
              <a:rPr lang="en-US" altLang="zh-CN" sz="2100" kern="0" dirty="0">
                <a:latin typeface="Times New Roman" panose="02020603050405020304" pitchFamily="18" charset="0"/>
                <a:ea typeface="宋体" panose="02010600030101010101" pitchFamily="2" charset="-122"/>
              </a:rPr>
              <a:t>Return Predictability of Relative Basis on Commodity Futures Markets: Fama-MacBeth Regressions  </a:t>
            </a:r>
            <a:endParaRPr lang="zh-CN" altLang="en-US" sz="2100" dirty="0"/>
          </a:p>
        </p:txBody>
      </p:sp>
      <p:graphicFrame>
        <p:nvGraphicFramePr>
          <p:cNvPr id="8" name="Table 7"/>
          <p:cNvGraphicFramePr>
            <a:graphicFrameLocks noGrp="1"/>
          </p:cNvGraphicFramePr>
          <p:nvPr>
            <p:extLst>
              <p:ext uri="{D42A27DB-BD31-4B8C-83A1-F6EECF244321}">
                <p14:modId xmlns:p14="http://schemas.microsoft.com/office/powerpoint/2010/main" xmlns="" val="531987328"/>
              </p:ext>
            </p:extLst>
          </p:nvPr>
        </p:nvGraphicFramePr>
        <p:xfrm>
          <a:off x="533403" y="1523999"/>
          <a:ext cx="8610596" cy="5114037"/>
        </p:xfrm>
        <a:graphic>
          <a:graphicData uri="http://schemas.openxmlformats.org/drawingml/2006/table">
            <a:tbl>
              <a:tblPr/>
              <a:tblGrid>
                <a:gridCol w="1523997">
                  <a:extLst>
                    <a:ext uri="{9D8B030D-6E8A-4147-A177-3AD203B41FA5}">
                      <a16:colId xmlns:a16="http://schemas.microsoft.com/office/drawing/2014/main" xmlns="" val="20000"/>
                    </a:ext>
                  </a:extLst>
                </a:gridCol>
                <a:gridCol w="754366">
                  <a:extLst>
                    <a:ext uri="{9D8B030D-6E8A-4147-A177-3AD203B41FA5}">
                      <a16:colId xmlns:a16="http://schemas.microsoft.com/office/drawing/2014/main" xmlns="" val="20001"/>
                    </a:ext>
                  </a:extLst>
                </a:gridCol>
                <a:gridCol w="850727">
                  <a:extLst>
                    <a:ext uri="{9D8B030D-6E8A-4147-A177-3AD203B41FA5}">
                      <a16:colId xmlns:a16="http://schemas.microsoft.com/office/drawing/2014/main" xmlns="" val="20002"/>
                    </a:ext>
                  </a:extLst>
                </a:gridCol>
                <a:gridCol w="850727">
                  <a:extLst>
                    <a:ext uri="{9D8B030D-6E8A-4147-A177-3AD203B41FA5}">
                      <a16:colId xmlns:a16="http://schemas.microsoft.com/office/drawing/2014/main" xmlns="" val="20003"/>
                    </a:ext>
                  </a:extLst>
                </a:gridCol>
                <a:gridCol w="892058">
                  <a:extLst>
                    <a:ext uri="{9D8B030D-6E8A-4147-A177-3AD203B41FA5}">
                      <a16:colId xmlns:a16="http://schemas.microsoft.com/office/drawing/2014/main" xmlns="" val="20004"/>
                    </a:ext>
                  </a:extLst>
                </a:gridCol>
                <a:gridCol w="935111">
                  <a:extLst>
                    <a:ext uri="{9D8B030D-6E8A-4147-A177-3AD203B41FA5}">
                      <a16:colId xmlns:a16="http://schemas.microsoft.com/office/drawing/2014/main" xmlns="" val="20005"/>
                    </a:ext>
                  </a:extLst>
                </a:gridCol>
                <a:gridCol w="935111">
                  <a:extLst>
                    <a:ext uri="{9D8B030D-6E8A-4147-A177-3AD203B41FA5}">
                      <a16:colId xmlns:a16="http://schemas.microsoft.com/office/drawing/2014/main" xmlns="" val="20006"/>
                    </a:ext>
                  </a:extLst>
                </a:gridCol>
                <a:gridCol w="935111">
                  <a:extLst>
                    <a:ext uri="{9D8B030D-6E8A-4147-A177-3AD203B41FA5}">
                      <a16:colId xmlns:a16="http://schemas.microsoft.com/office/drawing/2014/main" xmlns="" val="20007"/>
                    </a:ext>
                  </a:extLst>
                </a:gridCol>
                <a:gridCol w="933388">
                  <a:extLst>
                    <a:ext uri="{9D8B030D-6E8A-4147-A177-3AD203B41FA5}">
                      <a16:colId xmlns:a16="http://schemas.microsoft.com/office/drawing/2014/main" xmlns="" val="20008"/>
                    </a:ext>
                  </a:extLst>
                </a:gridCol>
              </a:tblGrid>
              <a:tr h="368843">
                <a:tc>
                  <a:txBody>
                    <a:bodyPr/>
                    <a:lstStyle/>
                    <a:p>
                      <a:pPr>
                        <a:lnSpc>
                          <a:spcPct val="100000"/>
                        </a:lnSpc>
                      </a:pPr>
                      <a:endParaRPr lang="zh-CN" sz="1800" kern="100" dirty="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800" kern="100" dirty="0">
                          <a:latin typeface="dcr10"/>
                          <a:ea typeface="宋体"/>
                        </a:rPr>
                        <a:t>(1)</a:t>
                      </a:r>
                      <a:endParaRPr lang="zh-CN" sz="18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800" kern="100">
                          <a:latin typeface="dcr10"/>
                          <a:ea typeface="宋体"/>
                        </a:rPr>
                        <a:t>(2)</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800" kern="100">
                          <a:latin typeface="dcr10"/>
                          <a:ea typeface="宋体"/>
                        </a:rPr>
                        <a:t>(3)</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800" kern="100">
                          <a:latin typeface="dcr10"/>
                          <a:ea typeface="宋体"/>
                        </a:rPr>
                        <a:t>(4)</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800" kern="100">
                          <a:latin typeface="dcr10"/>
                          <a:ea typeface="宋体"/>
                        </a:rPr>
                        <a:t>(5)</a:t>
                      </a:r>
                      <a:endParaRPr lang="zh-CN" sz="1800" kern="100">
                        <a:latin typeface="Times New Roman"/>
                        <a:ea typeface="宋体"/>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800" kern="100">
                          <a:latin typeface="dcr10"/>
                          <a:ea typeface="宋体"/>
                        </a:rPr>
                        <a:t>(6)</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800" kern="100">
                          <a:latin typeface="dcr10"/>
                          <a:ea typeface="宋体"/>
                        </a:rPr>
                        <a:t>(7)</a:t>
                      </a:r>
                      <a:endParaRPr lang="zh-CN" sz="1800" kern="100">
                        <a:latin typeface="Times New Roman"/>
                        <a:ea typeface="宋体"/>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800" kern="100">
                          <a:latin typeface="dcr10"/>
                          <a:ea typeface="宋体"/>
                        </a:rPr>
                        <a:t>(8)</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556834">
                <a:tc>
                  <a:txBody>
                    <a:bodyPr/>
                    <a:lstStyle/>
                    <a:p>
                      <a:pPr algn="ctr">
                        <a:lnSpc>
                          <a:spcPct val="100000"/>
                        </a:lnSpc>
                        <a:spcAft>
                          <a:spcPts val="0"/>
                        </a:spcAft>
                      </a:pPr>
                      <a:r>
                        <a:rPr lang="en-US" sz="1800" kern="100">
                          <a:latin typeface="dcr10"/>
                          <a:ea typeface="宋体"/>
                        </a:rPr>
                        <a:t>RelatBasis</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b="1" kern="100">
                          <a:solidFill>
                            <a:srgbClr val="000000"/>
                          </a:solidFill>
                          <a:latin typeface="Times New Roman" pitchFamily="18" charset="0"/>
                          <a:ea typeface="宋体"/>
                          <a:cs typeface="Times New Roman" pitchFamily="18" charset="0"/>
                        </a:rPr>
                        <a:t>0.019 </a:t>
                      </a:r>
                      <a:endParaRPr lang="zh-CN" sz="2000" b="1"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endParaRPr lang="en-US" sz="2000" b="1" kern="100">
                        <a:solidFill>
                          <a:srgbClr val="000000"/>
                        </a:solidFill>
                        <a:latin typeface="Times New Roman" pitchFamily="18" charset="0"/>
                        <a:ea typeface="宋体"/>
                        <a:cs typeface="Times New Roman"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zh-CN" sz="2000" b="1" kern="100">
                        <a:latin typeface="Times New Roman" pitchFamily="18" charset="0"/>
                        <a:cs typeface="Times New Roman"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b="1" kern="100">
                          <a:solidFill>
                            <a:srgbClr val="000000"/>
                          </a:solidFill>
                          <a:latin typeface="Times New Roman" pitchFamily="18" charset="0"/>
                          <a:ea typeface="宋体"/>
                          <a:cs typeface="Times New Roman" pitchFamily="18" charset="0"/>
                        </a:rPr>
                        <a:t>0.018 </a:t>
                      </a:r>
                      <a:endParaRPr lang="zh-CN" sz="2000" b="1" kern="10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endParaRPr lang="en-US" sz="2000" b="1" kern="100">
                        <a:solidFill>
                          <a:srgbClr val="000000"/>
                        </a:solidFill>
                        <a:latin typeface="Times New Roman" pitchFamily="18" charset="0"/>
                        <a:ea typeface="宋体"/>
                        <a:cs typeface="Times New Roman"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zh-CN" sz="2000" b="1" kern="100" dirty="0">
                        <a:latin typeface="Times New Roman" pitchFamily="18" charset="0"/>
                        <a:cs typeface="Times New Roman"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b="1" kern="100">
                          <a:solidFill>
                            <a:srgbClr val="000000"/>
                          </a:solidFill>
                          <a:latin typeface="Times New Roman" pitchFamily="18" charset="0"/>
                          <a:ea typeface="宋体"/>
                          <a:cs typeface="Times New Roman" pitchFamily="18" charset="0"/>
                        </a:rPr>
                        <a:t>0.017 </a:t>
                      </a:r>
                      <a:endParaRPr lang="zh-CN" sz="2000" b="1" kern="10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b="1" kern="100">
                          <a:solidFill>
                            <a:srgbClr val="000000"/>
                          </a:solidFill>
                          <a:latin typeface="Times New Roman" pitchFamily="18" charset="0"/>
                          <a:ea typeface="宋体"/>
                          <a:cs typeface="Times New Roman" pitchFamily="18" charset="0"/>
                        </a:rPr>
                        <a:t>0.024 </a:t>
                      </a:r>
                      <a:endParaRPr lang="zh-CN" sz="2000" b="1" kern="10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r h="293524">
                <a:tc>
                  <a:txBody>
                    <a:bodyPr/>
                    <a:lstStyle/>
                    <a:p>
                      <a:pPr>
                        <a:lnSpc>
                          <a:spcPct val="100000"/>
                        </a:lnSpc>
                      </a:pPr>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2000" b="1" i="1" kern="100">
                          <a:latin typeface="Times New Roman" pitchFamily="18" charset="0"/>
                          <a:ea typeface="宋体"/>
                          <a:cs typeface="Times New Roman" pitchFamily="18" charset="0"/>
                        </a:rPr>
                        <a:t>(3.44)</a:t>
                      </a:r>
                      <a:endParaRPr lang="zh-CN" sz="2000" b="1" kern="100">
                        <a:latin typeface="Times New Roman" pitchFamily="18" charset="0"/>
                        <a:ea typeface="宋体"/>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zh-CN" sz="2000" b="1"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b="1"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r>
                        <a:rPr lang="en-US" sz="2000" b="1" i="1" kern="100">
                          <a:latin typeface="Times New Roman" pitchFamily="18" charset="0"/>
                          <a:ea typeface="宋体"/>
                          <a:cs typeface="Times New Roman" pitchFamily="18" charset="0"/>
                        </a:rPr>
                        <a:t>(2.65)</a:t>
                      </a:r>
                      <a:endParaRPr lang="zh-CN" sz="2000" b="1"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endParaRPr lang="zh-CN" sz="2000" b="1"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b="1"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r>
                        <a:rPr lang="en-US" sz="2000" b="1" i="1" kern="100">
                          <a:solidFill>
                            <a:srgbClr val="000000"/>
                          </a:solidFill>
                          <a:latin typeface="Times New Roman" pitchFamily="18" charset="0"/>
                          <a:ea typeface="宋体"/>
                          <a:cs typeface="Times New Roman" pitchFamily="18" charset="0"/>
                        </a:rPr>
                        <a:t>(2.53) </a:t>
                      </a:r>
                      <a:endParaRPr lang="zh-CN" sz="2000" b="1"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spcAft>
                          <a:spcPts val="0"/>
                        </a:spcAft>
                      </a:pPr>
                      <a:r>
                        <a:rPr lang="en-US" sz="2000" b="1" i="1" kern="100" dirty="0">
                          <a:latin typeface="Times New Roman" pitchFamily="18" charset="0"/>
                          <a:ea typeface="宋体"/>
                          <a:cs typeface="Times New Roman" pitchFamily="18" charset="0"/>
                        </a:rPr>
                        <a:t>(2.85)</a:t>
                      </a:r>
                      <a:endParaRPr lang="zh-CN" sz="2000" b="1" kern="100" dirty="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xmlns="" val="10002"/>
                  </a:ext>
                </a:extLst>
              </a:tr>
              <a:tr h="556834">
                <a:tc>
                  <a:txBody>
                    <a:bodyPr/>
                    <a:lstStyle/>
                    <a:p>
                      <a:pPr algn="ctr">
                        <a:lnSpc>
                          <a:spcPct val="100000"/>
                        </a:lnSpc>
                        <a:spcAft>
                          <a:spcPts val="0"/>
                        </a:spcAft>
                      </a:pPr>
                      <a:r>
                        <a:rPr lang="en-US" sz="1800" kern="100">
                          <a:latin typeface="dcr10"/>
                          <a:ea typeface="宋体"/>
                        </a:rPr>
                        <a:t>ResidBasis</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0.010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-0.008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dirty="0">
                        <a:latin typeface="Times New Roman" pitchFamily="18" charset="0"/>
                        <a:cs typeface="Times New Roman" pitchFamily="18" charset="0"/>
                      </a:endParaRPr>
                    </a:p>
                  </a:txBody>
                  <a:tcPr marL="68580" marR="68580" marT="0" marB="0" anchor="b">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-0.011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xmlns="" val="10003"/>
                  </a:ext>
                </a:extLst>
              </a:tr>
              <a:tr h="368843">
                <a:tc>
                  <a:txBody>
                    <a:bodyPr/>
                    <a:lstStyle/>
                    <a:p>
                      <a:pPr>
                        <a:lnSpc>
                          <a:spcPct val="100000"/>
                        </a:lnSpc>
                      </a:pPr>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n-US" sz="2000" i="1" kern="100">
                          <a:solidFill>
                            <a:srgbClr val="000000"/>
                          </a:solidFill>
                          <a:latin typeface="Times New Roman" pitchFamily="18" charset="0"/>
                          <a:ea typeface="宋体"/>
                          <a:cs typeface="Times New Roman" pitchFamily="18" charset="0"/>
                        </a:rPr>
                        <a:t>(1.43)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r>
                        <a:rPr lang="en-US" sz="2000" i="1" kern="100">
                          <a:solidFill>
                            <a:srgbClr val="000000"/>
                          </a:solidFill>
                          <a:latin typeface="Times New Roman" pitchFamily="18" charset="0"/>
                          <a:ea typeface="宋体"/>
                          <a:cs typeface="Times New Roman" pitchFamily="18" charset="0"/>
                        </a:rPr>
                        <a:t>(-1.06)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r>
                        <a:rPr lang="en-US" sz="2000" i="1" kern="100">
                          <a:solidFill>
                            <a:srgbClr val="000000"/>
                          </a:solidFill>
                          <a:latin typeface="Times New Roman" pitchFamily="18" charset="0"/>
                          <a:ea typeface="宋体"/>
                          <a:cs typeface="Times New Roman" pitchFamily="18" charset="0"/>
                        </a:rPr>
                        <a:t>(-1.44)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spcAft>
                          <a:spcPts val="0"/>
                        </a:spcAft>
                      </a:pP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xmlns="" val="10004"/>
                  </a:ext>
                </a:extLst>
              </a:tr>
              <a:tr h="556834">
                <a:tc>
                  <a:txBody>
                    <a:bodyPr/>
                    <a:lstStyle/>
                    <a:p>
                      <a:pPr algn="ctr">
                        <a:lnSpc>
                          <a:spcPct val="100000"/>
                        </a:lnSpc>
                        <a:spcAft>
                          <a:spcPts val="0"/>
                        </a:spcAft>
                      </a:pPr>
                      <a:r>
                        <a:rPr lang="en-US" sz="1800" kern="100">
                          <a:latin typeface="dcr10"/>
                          <a:ea typeface="宋体"/>
                        </a:rPr>
                        <a:t>TradtBasis</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n-US"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0.011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a:noFill/>
                    </a:lnL>
                    <a:lnR>
                      <a:noFill/>
                    </a:lnR>
                    <a:lnT>
                      <a:noFill/>
                    </a:lnT>
                    <a:lnB>
                      <a:noFill/>
                    </a:lnB>
                  </a:tcPr>
                </a:tc>
                <a:tc>
                  <a:txBody>
                    <a:bodyPr/>
                    <a:lstStyle/>
                    <a:p>
                      <a:pPr algn="ctr">
                        <a:spcAft>
                          <a:spcPts val="0"/>
                        </a:spcAft>
                      </a:pPr>
                      <a:endParaRPr lang="en-US" sz="2000" kern="100">
                        <a:solidFill>
                          <a:srgbClr val="00000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-0.002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endParaRPr lang="en-US" sz="2000" kern="100">
                        <a:solidFill>
                          <a:srgbClr val="00000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-0.011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5"/>
                  </a:ext>
                </a:extLst>
              </a:tr>
              <a:tr h="368843">
                <a:tc>
                  <a:txBody>
                    <a:bodyPr/>
                    <a:lstStyle/>
                    <a:p>
                      <a:pPr>
                        <a:lnSpc>
                          <a:spcPct val="100000"/>
                        </a:lnSpc>
                      </a:pPr>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2000" i="1" kern="100">
                          <a:latin typeface="Times New Roman" pitchFamily="18" charset="0"/>
                          <a:ea typeface="宋体"/>
                          <a:cs typeface="Times New Roman" pitchFamily="18" charset="0"/>
                        </a:rPr>
                        <a:t>(2.16)</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2000" i="1" kern="100">
                          <a:solidFill>
                            <a:srgbClr val="000000"/>
                          </a:solidFill>
                          <a:latin typeface="Times New Roman" pitchFamily="18" charset="0"/>
                          <a:ea typeface="宋体"/>
                          <a:cs typeface="Times New Roman" pitchFamily="18" charset="0"/>
                        </a:rPr>
                        <a:t>(-0.30)</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2000" i="1" kern="100">
                          <a:latin typeface="Times New Roman" pitchFamily="18" charset="0"/>
                          <a:ea typeface="宋体"/>
                          <a:cs typeface="Times New Roman" pitchFamily="18" charset="0"/>
                        </a:rPr>
                        <a:t>(-1.44)</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xmlns="" val="10006"/>
                  </a:ext>
                </a:extLst>
              </a:tr>
              <a:tr h="556834">
                <a:tc>
                  <a:txBody>
                    <a:bodyPr/>
                    <a:lstStyle/>
                    <a:p>
                      <a:pPr algn="ctr">
                        <a:lnSpc>
                          <a:spcPct val="100000"/>
                        </a:lnSpc>
                        <a:spcAft>
                          <a:spcPts val="0"/>
                        </a:spcAft>
                      </a:pPr>
                      <a:r>
                        <a:rPr lang="en-US" sz="1800" kern="100">
                          <a:latin typeface="dcr10"/>
                          <a:ea typeface="宋体"/>
                        </a:rPr>
                        <a:t>Momentum</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n-US"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0.013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0.012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0.012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0.016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0.016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7"/>
                  </a:ext>
                </a:extLst>
              </a:tr>
              <a:tr h="368843">
                <a:tc>
                  <a:txBody>
                    <a:bodyPr/>
                    <a:lstStyle/>
                    <a:p>
                      <a:pPr>
                        <a:lnSpc>
                          <a:spcPct val="100000"/>
                        </a:lnSpc>
                      </a:pPr>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r>
                        <a:rPr lang="en-US" sz="2000" i="1" kern="100">
                          <a:latin typeface="Times New Roman" pitchFamily="18" charset="0"/>
                          <a:ea typeface="宋体"/>
                          <a:cs typeface="Times New Roman" pitchFamily="18" charset="0"/>
                        </a:rPr>
                        <a:t>(2.68)</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r>
                        <a:rPr lang="en-US" sz="2000" i="1" kern="100">
                          <a:solidFill>
                            <a:srgbClr val="000000"/>
                          </a:solidFill>
                          <a:latin typeface="Times New Roman" pitchFamily="18" charset="0"/>
                          <a:ea typeface="宋体"/>
                          <a:cs typeface="Times New Roman" pitchFamily="18" charset="0"/>
                        </a:rPr>
                        <a:t>(2.19)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spcAft>
                          <a:spcPts val="0"/>
                        </a:spcAft>
                      </a:pPr>
                      <a:r>
                        <a:rPr lang="en-US" sz="2000" i="1" kern="100">
                          <a:solidFill>
                            <a:srgbClr val="000000"/>
                          </a:solidFill>
                          <a:latin typeface="Times New Roman" pitchFamily="18" charset="0"/>
                          <a:ea typeface="宋体"/>
                          <a:cs typeface="Times New Roman" pitchFamily="18" charset="0"/>
                        </a:rPr>
                        <a:t>(2.25)</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r>
                        <a:rPr lang="en-US" sz="2000" i="1" kern="100">
                          <a:solidFill>
                            <a:srgbClr val="000000"/>
                          </a:solidFill>
                          <a:latin typeface="Times New Roman" pitchFamily="18" charset="0"/>
                          <a:ea typeface="宋体"/>
                          <a:cs typeface="Times New Roman" pitchFamily="18" charset="0"/>
                        </a:rPr>
                        <a:t>(2.95)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spcAft>
                          <a:spcPts val="0"/>
                        </a:spcAft>
                      </a:pPr>
                      <a:r>
                        <a:rPr lang="en-US" sz="2000" i="1" kern="100">
                          <a:latin typeface="Times New Roman" pitchFamily="18" charset="0"/>
                          <a:ea typeface="宋体"/>
                          <a:cs typeface="Times New Roman" pitchFamily="18" charset="0"/>
                        </a:rPr>
                        <a:t>(2.95)</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xmlns="" val="10008"/>
                  </a:ext>
                </a:extLst>
              </a:tr>
              <a:tr h="368843">
                <a:tc>
                  <a:txBody>
                    <a:bodyPr/>
                    <a:lstStyle/>
                    <a:p>
                      <a:pPr algn="ctr">
                        <a:lnSpc>
                          <a:spcPct val="100000"/>
                        </a:lnSpc>
                        <a:spcAft>
                          <a:spcPts val="0"/>
                        </a:spcAft>
                      </a:pPr>
                      <a:r>
                        <a:rPr lang="en-US" sz="1800" kern="100">
                          <a:latin typeface="dcr10"/>
                          <a:ea typeface="宋体"/>
                        </a:rPr>
                        <a:t>BasisMom</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en-US"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0.035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0.050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0.048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0.042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0.042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9"/>
                  </a:ext>
                </a:extLst>
              </a:tr>
              <a:tr h="368843">
                <a:tc>
                  <a:txBody>
                    <a:bodyPr/>
                    <a:lstStyle/>
                    <a:p>
                      <a:pPr>
                        <a:lnSpc>
                          <a:spcPct val="100000"/>
                        </a:lnSpc>
                      </a:pPr>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r>
                        <a:rPr lang="en-US" sz="2000" i="1" kern="100">
                          <a:latin typeface="Times New Roman" pitchFamily="18" charset="0"/>
                          <a:ea typeface="宋体"/>
                          <a:cs typeface="Times New Roman" pitchFamily="18" charset="0"/>
                        </a:rPr>
                        <a:t>(1.87)</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r>
                        <a:rPr lang="en-US" sz="2000" i="1" kern="100">
                          <a:solidFill>
                            <a:srgbClr val="000000"/>
                          </a:solidFill>
                          <a:latin typeface="Times New Roman" pitchFamily="18" charset="0"/>
                          <a:ea typeface="宋体"/>
                          <a:cs typeface="Times New Roman" pitchFamily="18" charset="0"/>
                        </a:rPr>
                        <a:t>(2.54)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spcAft>
                          <a:spcPts val="0"/>
                        </a:spcAft>
                      </a:pPr>
                      <a:r>
                        <a:rPr lang="en-US" sz="2000" i="1" kern="100">
                          <a:solidFill>
                            <a:srgbClr val="000000"/>
                          </a:solidFill>
                          <a:latin typeface="Times New Roman" pitchFamily="18" charset="0"/>
                          <a:ea typeface="宋体"/>
                          <a:cs typeface="Times New Roman" pitchFamily="18" charset="0"/>
                        </a:rPr>
                        <a:t>(2.54)</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spcAft>
                          <a:spcPts val="0"/>
                        </a:spcAft>
                      </a:pPr>
                      <a:r>
                        <a:rPr lang="en-US" sz="2000" i="1" kern="100">
                          <a:solidFill>
                            <a:srgbClr val="000000"/>
                          </a:solidFill>
                          <a:latin typeface="Times New Roman" pitchFamily="18" charset="0"/>
                          <a:ea typeface="宋体"/>
                          <a:cs typeface="Times New Roman" pitchFamily="18" charset="0"/>
                        </a:rPr>
                        <a:t>(2.05)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spcAft>
                          <a:spcPts val="0"/>
                        </a:spcAft>
                      </a:pPr>
                      <a:r>
                        <a:rPr lang="en-US" sz="2000" i="1" kern="100">
                          <a:latin typeface="Times New Roman" pitchFamily="18" charset="0"/>
                          <a:ea typeface="宋体"/>
                          <a:cs typeface="Times New Roman" pitchFamily="18" charset="0"/>
                        </a:rPr>
                        <a:t>(2.05)</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xmlns="" val="10010"/>
                  </a:ext>
                </a:extLst>
              </a:tr>
              <a:tr h="368843">
                <a:tc>
                  <a:txBody>
                    <a:bodyPr/>
                    <a:lstStyle/>
                    <a:p>
                      <a:pPr algn="ctr">
                        <a:lnSpc>
                          <a:spcPct val="100000"/>
                        </a:lnSpc>
                        <a:spcAft>
                          <a:spcPts val="0"/>
                        </a:spcAft>
                      </a:pPr>
                      <a:r>
                        <a:rPr lang="en-US" sz="1800" kern="100" dirty="0">
                          <a:latin typeface="dcr10"/>
                          <a:ea typeface="宋体"/>
                        </a:rPr>
                        <a:t>Adj R</a:t>
                      </a:r>
                      <a:r>
                        <a:rPr lang="en-US" sz="1800" kern="100" baseline="30000" dirty="0">
                          <a:latin typeface="dcr10"/>
                          <a:ea typeface="宋体"/>
                        </a:rPr>
                        <a:t>2</a:t>
                      </a:r>
                      <a:endParaRPr lang="zh-CN" sz="1800" kern="100" dirty="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2.3%</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3.2%</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3.3%</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9.7%</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10.7%</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10.4%</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12.7%</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12.7%</a:t>
                      </a:r>
                      <a:endParaRPr lang="zh-CN" sz="2000" kern="100" dirty="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xmlns="" val="992024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771967" y="134174"/>
            <a:ext cx="8153400" cy="653609"/>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Futures Return Predictability </a:t>
            </a:r>
            <a:endParaRPr lang="zh-CN" altLang="en-US" sz="3600" dirty="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DD83451A-665C-4B28-A5CF-6D04A759056A}" type="slidenum">
              <a:rPr lang="en-US" smtClean="0"/>
              <a:pPr/>
              <a:t>14</a:t>
            </a:fld>
            <a:endParaRPr lang="en-US"/>
          </a:p>
        </p:txBody>
      </p:sp>
      <p:sp>
        <p:nvSpPr>
          <p:cNvPr id="9" name="矩形 8"/>
          <p:cNvSpPr/>
          <p:nvPr/>
        </p:nvSpPr>
        <p:spPr>
          <a:xfrm>
            <a:off x="1676400" y="823398"/>
            <a:ext cx="7248967" cy="738664"/>
          </a:xfrm>
          <a:prstGeom prst="rect">
            <a:avLst/>
          </a:prstGeom>
        </p:spPr>
        <p:txBody>
          <a:bodyPr wrap="square">
            <a:spAutoFit/>
          </a:bodyPr>
          <a:lstStyle/>
          <a:p>
            <a:r>
              <a:rPr lang="en-US" altLang="zh-CN" sz="2100" kern="0" dirty="0">
                <a:latin typeface="Times New Roman" panose="02020603050405020304" pitchFamily="18" charset="0"/>
                <a:ea typeface="宋体" panose="02010600030101010101" pitchFamily="2" charset="-122"/>
              </a:rPr>
              <a:t>Return Predictability of Relative Basis on Financial Futures Markets: Fama-MacBeth Regressions  </a:t>
            </a:r>
            <a:endParaRPr lang="zh-CN" altLang="en-US" sz="2100" dirty="0"/>
          </a:p>
        </p:txBody>
      </p:sp>
      <p:graphicFrame>
        <p:nvGraphicFramePr>
          <p:cNvPr id="8" name="Table 7"/>
          <p:cNvGraphicFramePr>
            <a:graphicFrameLocks noGrp="1"/>
          </p:cNvGraphicFramePr>
          <p:nvPr>
            <p:extLst>
              <p:ext uri="{D42A27DB-BD31-4B8C-83A1-F6EECF244321}">
                <p14:modId xmlns:p14="http://schemas.microsoft.com/office/powerpoint/2010/main" xmlns="" val="2780269914"/>
              </p:ext>
            </p:extLst>
          </p:nvPr>
        </p:nvGraphicFramePr>
        <p:xfrm>
          <a:off x="381000" y="1752598"/>
          <a:ext cx="8610603" cy="4555190"/>
        </p:xfrm>
        <a:graphic>
          <a:graphicData uri="http://schemas.openxmlformats.org/drawingml/2006/table">
            <a:tbl>
              <a:tblPr/>
              <a:tblGrid>
                <a:gridCol w="1447800">
                  <a:extLst>
                    <a:ext uri="{9D8B030D-6E8A-4147-A177-3AD203B41FA5}">
                      <a16:colId xmlns:a16="http://schemas.microsoft.com/office/drawing/2014/main" xmlns="" val="20000"/>
                    </a:ext>
                  </a:extLst>
                </a:gridCol>
                <a:gridCol w="911974">
                  <a:extLst>
                    <a:ext uri="{9D8B030D-6E8A-4147-A177-3AD203B41FA5}">
                      <a16:colId xmlns:a16="http://schemas.microsoft.com/office/drawing/2014/main" xmlns="" val="20001"/>
                    </a:ext>
                  </a:extLst>
                </a:gridCol>
                <a:gridCol w="893960">
                  <a:extLst>
                    <a:ext uri="{9D8B030D-6E8A-4147-A177-3AD203B41FA5}">
                      <a16:colId xmlns:a16="http://schemas.microsoft.com/office/drawing/2014/main" xmlns="" val="20002"/>
                    </a:ext>
                  </a:extLst>
                </a:gridCol>
                <a:gridCol w="893960">
                  <a:extLst>
                    <a:ext uri="{9D8B030D-6E8A-4147-A177-3AD203B41FA5}">
                      <a16:colId xmlns:a16="http://schemas.microsoft.com/office/drawing/2014/main" xmlns="" val="20003"/>
                    </a:ext>
                  </a:extLst>
                </a:gridCol>
                <a:gridCol w="893960">
                  <a:extLst>
                    <a:ext uri="{9D8B030D-6E8A-4147-A177-3AD203B41FA5}">
                      <a16:colId xmlns:a16="http://schemas.microsoft.com/office/drawing/2014/main" xmlns="" val="20004"/>
                    </a:ext>
                  </a:extLst>
                </a:gridCol>
                <a:gridCol w="893960">
                  <a:extLst>
                    <a:ext uri="{9D8B030D-6E8A-4147-A177-3AD203B41FA5}">
                      <a16:colId xmlns:a16="http://schemas.microsoft.com/office/drawing/2014/main" xmlns="" val="20005"/>
                    </a:ext>
                  </a:extLst>
                </a:gridCol>
                <a:gridCol w="893960">
                  <a:extLst>
                    <a:ext uri="{9D8B030D-6E8A-4147-A177-3AD203B41FA5}">
                      <a16:colId xmlns:a16="http://schemas.microsoft.com/office/drawing/2014/main" xmlns="" val="20006"/>
                    </a:ext>
                  </a:extLst>
                </a:gridCol>
                <a:gridCol w="893960">
                  <a:extLst>
                    <a:ext uri="{9D8B030D-6E8A-4147-A177-3AD203B41FA5}">
                      <a16:colId xmlns:a16="http://schemas.microsoft.com/office/drawing/2014/main" xmlns="" val="20007"/>
                    </a:ext>
                  </a:extLst>
                </a:gridCol>
                <a:gridCol w="887069">
                  <a:extLst>
                    <a:ext uri="{9D8B030D-6E8A-4147-A177-3AD203B41FA5}">
                      <a16:colId xmlns:a16="http://schemas.microsoft.com/office/drawing/2014/main" xmlns="" val="20008"/>
                    </a:ext>
                  </a:extLst>
                </a:gridCol>
              </a:tblGrid>
              <a:tr h="324047">
                <a:tc>
                  <a:txBody>
                    <a:bodyPr/>
                    <a:lstStyle/>
                    <a:p>
                      <a:endParaRPr lang="zh-CN" sz="1800" kern="100" dirty="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latin typeface="dcr10"/>
                          <a:ea typeface="宋体"/>
                        </a:rPr>
                        <a:t>(1)</a:t>
                      </a:r>
                      <a:endParaRPr lang="zh-CN" sz="1800" kern="100" dirty="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(2)</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(3)</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(4)</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(5)</a:t>
                      </a:r>
                      <a:endParaRPr lang="zh-CN" sz="1800" kern="100">
                        <a:latin typeface="Times New Roman"/>
                        <a:ea typeface="宋体"/>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(6)</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(7)</a:t>
                      </a:r>
                      <a:endParaRPr lang="zh-CN" sz="1800" kern="100">
                        <a:latin typeface="Times New Roman"/>
                        <a:ea typeface="宋体"/>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(8)</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24047">
                <a:tc>
                  <a:txBody>
                    <a:bodyPr/>
                    <a:lstStyle/>
                    <a:p>
                      <a:pPr algn="ctr">
                        <a:spcAft>
                          <a:spcPts val="0"/>
                        </a:spcAft>
                      </a:pPr>
                      <a:r>
                        <a:rPr lang="en-US" sz="1800" kern="100">
                          <a:latin typeface="dcr10"/>
                          <a:ea typeface="宋体"/>
                        </a:rPr>
                        <a:t>RelatBasis</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dirty="0">
                          <a:solidFill>
                            <a:srgbClr val="00B0F0"/>
                          </a:solidFill>
                          <a:latin typeface="Times New Roman" pitchFamily="18" charset="0"/>
                          <a:ea typeface="宋体"/>
                          <a:cs typeface="Times New Roman" pitchFamily="18" charset="0"/>
                        </a:rPr>
                        <a:t>0.013 </a:t>
                      </a:r>
                      <a:endParaRPr lang="zh-CN" sz="2000" b="1" kern="100" dirty="0">
                        <a:solidFill>
                          <a:srgbClr val="00B0F0"/>
                        </a:solidFill>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zh-CN" sz="2000" b="1" kern="100" dirty="0">
                        <a:solidFill>
                          <a:srgbClr val="00B0F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zh-CN" sz="2000" b="1" kern="100" dirty="0">
                        <a:solidFill>
                          <a:srgbClr val="00B0F0"/>
                        </a:solidFill>
                        <a:latin typeface="Times New Roman" pitchFamily="18" charset="0"/>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dirty="0">
                          <a:solidFill>
                            <a:srgbClr val="00B0F0"/>
                          </a:solidFill>
                          <a:latin typeface="Times New Roman" pitchFamily="18" charset="0"/>
                          <a:ea typeface="宋体"/>
                          <a:cs typeface="Times New Roman" pitchFamily="18" charset="0"/>
                        </a:rPr>
                        <a:t>0.067 </a:t>
                      </a:r>
                      <a:endParaRPr lang="zh-CN" sz="2000" b="1" kern="100" dirty="0">
                        <a:solidFill>
                          <a:srgbClr val="00B0F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endParaRPr lang="zh-CN" sz="2000" b="1" kern="100">
                        <a:solidFill>
                          <a:srgbClr val="00B0F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zh-CN" sz="2000" b="1" kern="100">
                        <a:solidFill>
                          <a:srgbClr val="00B0F0"/>
                        </a:solidFill>
                        <a:latin typeface="Times New Roman" pitchFamily="18" charset="0"/>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a:solidFill>
                            <a:srgbClr val="00B0F0"/>
                          </a:solidFill>
                          <a:latin typeface="Times New Roman" pitchFamily="18" charset="0"/>
                          <a:ea typeface="宋体"/>
                          <a:cs typeface="Times New Roman" pitchFamily="18" charset="0"/>
                        </a:rPr>
                        <a:t>0.099 </a:t>
                      </a:r>
                      <a:endParaRPr lang="zh-CN" sz="2000" b="1" kern="100">
                        <a:solidFill>
                          <a:srgbClr val="00B0F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a:solidFill>
                            <a:srgbClr val="00B0F0"/>
                          </a:solidFill>
                          <a:latin typeface="Times New Roman" pitchFamily="18" charset="0"/>
                          <a:ea typeface="宋体"/>
                          <a:cs typeface="Times New Roman" pitchFamily="18" charset="0"/>
                        </a:rPr>
                        <a:t>0.013 </a:t>
                      </a:r>
                      <a:endParaRPr lang="zh-CN" sz="2000" b="1" kern="100">
                        <a:solidFill>
                          <a:srgbClr val="00B0F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r h="324047">
                <a:tc>
                  <a:txBody>
                    <a:bodyPr/>
                    <a:lstStyle/>
                    <a:p>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b="1" i="1" kern="100">
                          <a:solidFill>
                            <a:srgbClr val="00B0F0"/>
                          </a:solidFill>
                          <a:latin typeface="Times New Roman" pitchFamily="18" charset="0"/>
                          <a:ea typeface="宋体"/>
                          <a:cs typeface="Times New Roman" pitchFamily="18" charset="0"/>
                        </a:rPr>
                        <a:t>(0.11)</a:t>
                      </a:r>
                      <a:endParaRPr lang="zh-CN" sz="2000" b="1" kern="100">
                        <a:solidFill>
                          <a:srgbClr val="00B0F0"/>
                        </a:solidFill>
                        <a:latin typeface="Times New Roman" pitchFamily="18" charset="0"/>
                        <a:ea typeface="宋体"/>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endParaRPr lang="zh-CN" sz="2000" b="1" kern="100">
                        <a:solidFill>
                          <a:srgbClr val="00B0F0"/>
                        </a:solidFill>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b="1" kern="100">
                        <a:solidFill>
                          <a:srgbClr val="00B0F0"/>
                        </a:solidFill>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b="1" i="1" kern="100" dirty="0">
                          <a:solidFill>
                            <a:srgbClr val="00B0F0"/>
                          </a:solidFill>
                          <a:latin typeface="Times New Roman" pitchFamily="18" charset="0"/>
                          <a:ea typeface="宋体"/>
                          <a:cs typeface="Times New Roman" pitchFamily="18" charset="0"/>
                        </a:rPr>
                        <a:t>(0.65)</a:t>
                      </a:r>
                      <a:endParaRPr lang="zh-CN" sz="2000" b="1" kern="100" dirty="0">
                        <a:solidFill>
                          <a:srgbClr val="00B0F0"/>
                        </a:solidFill>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endParaRPr lang="zh-CN" sz="2000" b="1" kern="100" dirty="0">
                        <a:solidFill>
                          <a:srgbClr val="00B0F0"/>
                        </a:solidFill>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b="1" kern="100" dirty="0">
                        <a:solidFill>
                          <a:srgbClr val="00B0F0"/>
                        </a:solidFill>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b="1" i="1" kern="100" dirty="0">
                          <a:solidFill>
                            <a:srgbClr val="00B0F0"/>
                          </a:solidFill>
                          <a:latin typeface="Times New Roman" pitchFamily="18" charset="0"/>
                          <a:ea typeface="宋体"/>
                          <a:cs typeface="Times New Roman" pitchFamily="18" charset="0"/>
                        </a:rPr>
                        <a:t>(1.00) </a:t>
                      </a:r>
                      <a:endParaRPr lang="zh-CN" sz="2000" b="1" kern="100" dirty="0">
                        <a:solidFill>
                          <a:srgbClr val="00B0F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b="1" i="1" kern="100" dirty="0">
                          <a:solidFill>
                            <a:srgbClr val="00B0F0"/>
                          </a:solidFill>
                          <a:latin typeface="Times New Roman" pitchFamily="18" charset="0"/>
                          <a:ea typeface="宋体"/>
                          <a:cs typeface="Times New Roman" pitchFamily="18" charset="0"/>
                        </a:rPr>
                        <a:t>(0.12)</a:t>
                      </a:r>
                      <a:endParaRPr lang="zh-CN" sz="2000" b="1" kern="100" dirty="0">
                        <a:solidFill>
                          <a:srgbClr val="00B0F0"/>
                        </a:solidFill>
                        <a:latin typeface="Times New Roman" pitchFamily="18" charset="0"/>
                        <a:ea typeface="宋体"/>
                        <a:cs typeface="Times New Roman"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xmlns="" val="10002"/>
                  </a:ext>
                </a:extLst>
              </a:tr>
              <a:tr h="324047">
                <a:tc>
                  <a:txBody>
                    <a:bodyPr/>
                    <a:lstStyle/>
                    <a:p>
                      <a:pPr algn="ctr">
                        <a:spcAft>
                          <a:spcPts val="0"/>
                        </a:spcAft>
                      </a:pPr>
                      <a:r>
                        <a:rPr lang="en-US" sz="1800" kern="100">
                          <a:latin typeface="dcr10"/>
                          <a:ea typeface="宋体"/>
                        </a:rPr>
                        <a:t>ResidBasis</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0.120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0.082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0.083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xmlns="" val="10003"/>
                  </a:ext>
                </a:extLst>
              </a:tr>
              <a:tr h="324047">
                <a:tc>
                  <a:txBody>
                    <a:bodyPr/>
                    <a:lstStyle/>
                    <a:p>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(4.55)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(2.78)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(2.92)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xmlns="" val="10004"/>
                  </a:ext>
                </a:extLst>
              </a:tr>
              <a:tr h="551468">
                <a:tc>
                  <a:txBody>
                    <a:bodyPr/>
                    <a:lstStyle/>
                    <a:p>
                      <a:pPr algn="ctr">
                        <a:spcAft>
                          <a:spcPts val="0"/>
                        </a:spcAft>
                      </a:pPr>
                      <a:r>
                        <a:rPr lang="en-US" sz="1800" kern="100">
                          <a:latin typeface="dcr10"/>
                          <a:ea typeface="宋体"/>
                        </a:rPr>
                        <a:t>TradtBasis</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endParaRPr lang="en-US"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0.100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0.078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endParaRPr lang="en-US" sz="2000" kern="100">
                        <a:solidFill>
                          <a:srgbClr val="00000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0.083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5"/>
                  </a:ext>
                </a:extLst>
              </a:tr>
              <a:tr h="324047">
                <a:tc>
                  <a:txBody>
                    <a:bodyPr/>
                    <a:lstStyle/>
                    <a:p>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(3.41)</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(2.60)</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(2.92)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xmlns="" val="10006"/>
                  </a:ext>
                </a:extLst>
              </a:tr>
              <a:tr h="551468">
                <a:tc>
                  <a:txBody>
                    <a:bodyPr/>
                    <a:lstStyle/>
                    <a:p>
                      <a:pPr algn="ctr">
                        <a:spcAft>
                          <a:spcPts val="0"/>
                        </a:spcAft>
                      </a:pPr>
                      <a:r>
                        <a:rPr lang="en-US" sz="1800" kern="100">
                          <a:latin typeface="dcr10"/>
                          <a:ea typeface="宋体"/>
                        </a:rPr>
                        <a:t>Momentum</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endParaRPr lang="en-US"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0.030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0.024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0.023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0.027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0.027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7"/>
                  </a:ext>
                </a:extLst>
              </a:tr>
              <a:tr h="324047">
                <a:tc>
                  <a:txBody>
                    <a:bodyPr/>
                    <a:lstStyle/>
                    <a:p>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(3.85)</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(2.50)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(2.48)</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(3.11)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(3.11)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xmlns="" val="10008"/>
                  </a:ext>
                </a:extLst>
              </a:tr>
              <a:tr h="324047">
                <a:tc>
                  <a:txBody>
                    <a:bodyPr/>
                    <a:lstStyle/>
                    <a:p>
                      <a:pPr algn="ctr">
                        <a:spcAft>
                          <a:spcPts val="0"/>
                        </a:spcAft>
                      </a:pPr>
                      <a:r>
                        <a:rPr lang="en-US" sz="1800" kern="100">
                          <a:latin typeface="dcr10"/>
                          <a:ea typeface="宋体"/>
                        </a:rPr>
                        <a:t>BasisMom</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endParaRPr lang="en-US"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0.667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0.433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0.367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0.466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0.466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9"/>
                  </a:ext>
                </a:extLst>
              </a:tr>
              <a:tr h="324047">
                <a:tc>
                  <a:txBody>
                    <a:bodyPr/>
                    <a:lstStyle/>
                    <a:p>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(2.40)</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(1.96)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(1.52)</a:t>
                      </a:r>
                      <a:endParaRPr lang="zh-CN" sz="2000" kern="100">
                        <a:latin typeface="Times New Roman" pitchFamily="18" charset="0"/>
                        <a:ea typeface="宋体"/>
                        <a:cs typeface="Times New Roman" pitchFamily="18" charset="0"/>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(1.78)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i="1" kern="100">
                          <a:latin typeface="Times New Roman" pitchFamily="18" charset="0"/>
                          <a:ea typeface="宋体"/>
                          <a:cs typeface="Times New Roman" pitchFamily="18" charset="0"/>
                        </a:rPr>
                        <a:t>(1.78)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xmlns="" val="10010"/>
                  </a:ext>
                </a:extLst>
              </a:tr>
              <a:tr h="324047">
                <a:tc>
                  <a:txBody>
                    <a:bodyPr/>
                    <a:lstStyle/>
                    <a:p>
                      <a:pPr algn="ctr">
                        <a:spcAft>
                          <a:spcPts val="0"/>
                        </a:spcAft>
                      </a:pPr>
                      <a:r>
                        <a:rPr lang="en-US" sz="1800" kern="100" dirty="0">
                          <a:latin typeface="dcr10"/>
                          <a:ea typeface="宋体"/>
                        </a:rPr>
                        <a:t>Adj R</a:t>
                      </a:r>
                      <a:r>
                        <a:rPr lang="en-US" sz="1800" kern="100" baseline="30000" dirty="0">
                          <a:latin typeface="dcr10"/>
                          <a:ea typeface="宋体"/>
                        </a:rPr>
                        <a:t>2</a:t>
                      </a:r>
                      <a:endParaRPr lang="zh-CN" sz="1800" kern="100" dirty="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2.1%</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3.8%</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4.0%</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23.0%</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27.1%</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28.4%</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27.8%</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27.8%</a:t>
                      </a:r>
                      <a:endParaRPr lang="zh-CN" sz="2000" kern="100" dirty="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xmlns="" val="1775945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ph type="title"/>
          </p:nvPr>
        </p:nvSpPr>
        <p:spPr>
          <a:xfrm>
            <a:off x="771967" y="134174"/>
            <a:ext cx="8153400" cy="653609"/>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Futures Return Predictability </a:t>
            </a:r>
            <a:endParaRPr lang="zh-CN" altLang="en-US" sz="3600" dirty="0">
              <a:latin typeface="Times New Roman" panose="02020603050405020304" pitchFamily="18" charset="0"/>
              <a:cs typeface="Times New Roman" panose="02020603050405020304" pitchFamily="18" charset="0"/>
            </a:endParaRPr>
          </a:p>
        </p:txBody>
      </p:sp>
      <p:sp>
        <p:nvSpPr>
          <p:cNvPr id="7" name="Content Placeholder 2"/>
          <p:cNvSpPr>
            <a:spLocks noGrp="1"/>
          </p:cNvSpPr>
          <p:nvPr>
            <p:ph idx="1"/>
          </p:nvPr>
        </p:nvSpPr>
        <p:spPr>
          <a:xfrm>
            <a:off x="619567" y="1295400"/>
            <a:ext cx="8458200" cy="5410200"/>
          </a:xfrm>
        </p:spPr>
        <p:txBody>
          <a:bodyPr>
            <a:noAutofit/>
          </a:bodyPr>
          <a:lstStyle/>
          <a:p>
            <a:pPr>
              <a:buFont typeface="Wingdings" panose="05000000000000000000" pitchFamily="2" charset="2"/>
              <a:buChar char="l"/>
            </a:pPr>
            <a:r>
              <a:rPr lang="en-US" altLang="zh-CN" sz="2500" dirty="0" smtClean="0">
                <a:latin typeface="Times New Roman" panose="02020603050405020304" pitchFamily="18" charset="0"/>
                <a:cs typeface="Times New Roman" panose="02020603050405020304" pitchFamily="18" charset="0"/>
              </a:rPr>
              <a:t>To sum up, for </a:t>
            </a:r>
            <a:r>
              <a:rPr lang="en-US" altLang="zh-CN" sz="2500" dirty="0">
                <a:latin typeface="Times New Roman" panose="02020603050405020304" pitchFamily="18" charset="0"/>
                <a:cs typeface="Times New Roman" panose="02020603050405020304" pitchFamily="18" charset="0"/>
              </a:rPr>
              <a:t>commodity </a:t>
            </a:r>
            <a:r>
              <a:rPr lang="en-US" altLang="zh-CN" sz="2500" dirty="0" smtClean="0">
                <a:latin typeface="Times New Roman" panose="02020603050405020304" pitchFamily="18" charset="0"/>
                <a:cs typeface="Times New Roman" panose="02020603050405020304" pitchFamily="18" charset="0"/>
              </a:rPr>
              <a:t>futures, the </a:t>
            </a:r>
            <a:r>
              <a:rPr lang="en-US" altLang="zh-CN" sz="2500" dirty="0">
                <a:latin typeface="Times New Roman" panose="02020603050405020304" pitchFamily="18" charset="0"/>
                <a:cs typeface="Times New Roman" panose="02020603050405020304" pitchFamily="18" charset="0"/>
              </a:rPr>
              <a:t>relative basis subsumes the traditional </a:t>
            </a:r>
            <a:r>
              <a:rPr lang="en-US" altLang="zh-CN" sz="2500" dirty="0" smtClean="0">
                <a:latin typeface="Times New Roman" panose="02020603050405020304" pitchFamily="18" charset="0"/>
                <a:cs typeface="Times New Roman" panose="02020603050405020304" pitchFamily="18" charset="0"/>
              </a:rPr>
              <a:t>basis</a:t>
            </a:r>
            <a:endParaRPr lang="en-US" altLang="zh-CN" sz="2500" dirty="0">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Assume that the relative basis increases from the average minus one standard deviation to plus one standard deviation for commodity futures, its return impact will be </a:t>
            </a:r>
            <a:r>
              <a:rPr lang="en-US" altLang="zh-CN" sz="2100" dirty="0" smtClean="0">
                <a:latin typeface="Times New Roman" panose="02020603050405020304" pitchFamily="18" charset="0"/>
                <a:cs typeface="Times New Roman" panose="02020603050405020304" pitchFamily="18" charset="0"/>
              </a:rPr>
              <a:t>2*17.3%*</a:t>
            </a:r>
            <a:r>
              <a:rPr lang="en-US" altLang="zh-CN" sz="2100" dirty="0">
                <a:latin typeface="Times New Roman" panose="02020603050405020304" pitchFamily="18" charset="0"/>
                <a:cs typeface="Times New Roman" panose="02020603050405020304" pitchFamily="18" charset="0"/>
              </a:rPr>
              <a:t>0.018 = </a:t>
            </a:r>
            <a:r>
              <a:rPr lang="en-US" altLang="zh-CN" sz="2100" dirty="0" smtClean="0">
                <a:latin typeface="Times New Roman" panose="02020603050405020304" pitchFamily="18" charset="0"/>
                <a:cs typeface="Times New Roman" panose="02020603050405020304" pitchFamily="18" charset="0"/>
              </a:rPr>
              <a:t>0.62% </a:t>
            </a:r>
            <a:r>
              <a:rPr lang="en-US" altLang="zh-CN" sz="2100" dirty="0">
                <a:latin typeface="Times New Roman" panose="02020603050405020304" pitchFamily="18" charset="0"/>
                <a:cs typeface="Times New Roman" panose="02020603050405020304" pitchFamily="18" charset="0"/>
              </a:rPr>
              <a:t>per month, or </a:t>
            </a:r>
            <a:r>
              <a:rPr lang="en-US" altLang="zh-CN" sz="2100" dirty="0" smtClean="0">
                <a:latin typeface="Times New Roman" panose="02020603050405020304" pitchFamily="18" charset="0"/>
                <a:cs typeface="Times New Roman" panose="02020603050405020304" pitchFamily="18" charset="0"/>
              </a:rPr>
              <a:t>7.5% </a:t>
            </a:r>
            <a:r>
              <a:rPr lang="en-US" altLang="zh-CN" sz="2100" dirty="0">
                <a:latin typeface="Times New Roman" panose="02020603050405020304" pitchFamily="18" charset="0"/>
                <a:cs typeface="Times New Roman" panose="02020603050405020304" pitchFamily="18" charset="0"/>
              </a:rPr>
              <a:t>in annualized rates.  </a:t>
            </a:r>
            <a:endParaRPr lang="en-US" altLang="zh-CN" sz="2100" dirty="0" smtClean="0">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Ø"/>
            </a:pPr>
            <a:endParaRPr lang="en-US" altLang="zh-CN" sz="2100" dirty="0">
              <a:latin typeface="Times New Roman" panose="02020603050405020304" pitchFamily="18" charset="0"/>
              <a:cs typeface="Times New Roman" panose="02020603050405020304" pitchFamily="18" charset="0"/>
            </a:endParaRPr>
          </a:p>
          <a:p>
            <a:pPr lvl="0">
              <a:buClr>
                <a:srgbClr val="353535"/>
              </a:buClr>
              <a:buFont typeface="Wingdings" panose="05000000000000000000" pitchFamily="2" charset="2"/>
              <a:buChar char="l"/>
            </a:pPr>
            <a:r>
              <a:rPr lang="en-US" altLang="zh-CN" sz="2500" dirty="0" smtClean="0">
                <a:solidFill>
                  <a:prstClr val="black">
                    <a:lumMod val="75000"/>
                    <a:lumOff val="25000"/>
                  </a:prstClr>
                </a:solidFill>
                <a:latin typeface="Times New Roman" panose="02020603050405020304" pitchFamily="18" charset="0"/>
                <a:cs typeface="Times New Roman" panose="02020603050405020304" pitchFamily="18" charset="0"/>
              </a:rPr>
              <a:t>For financial futures, there </a:t>
            </a:r>
            <a:r>
              <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rPr>
              <a:t>is no significant return predictability based on the relative </a:t>
            </a:r>
            <a:r>
              <a:rPr lang="en-US" altLang="zh-CN" sz="2500" dirty="0" smtClean="0">
                <a:solidFill>
                  <a:prstClr val="black">
                    <a:lumMod val="75000"/>
                    <a:lumOff val="25000"/>
                  </a:prstClr>
                </a:solidFill>
                <a:latin typeface="Times New Roman" panose="02020603050405020304" pitchFamily="18" charset="0"/>
                <a:cs typeface="Times New Roman" panose="02020603050405020304" pitchFamily="18" charset="0"/>
              </a:rPr>
              <a:t>basis. </a:t>
            </a:r>
            <a:r>
              <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rPr>
              <a:t>It is the residual basis that determines next-month futures </a:t>
            </a:r>
            <a:r>
              <a:rPr lang="en-US" altLang="zh-CN" sz="2500" dirty="0" smtClean="0">
                <a:solidFill>
                  <a:prstClr val="black">
                    <a:lumMod val="75000"/>
                    <a:lumOff val="25000"/>
                  </a:prstClr>
                </a:solidFill>
                <a:latin typeface="Times New Roman" panose="02020603050405020304" pitchFamily="18" charset="0"/>
                <a:cs typeface="Times New Roman" panose="02020603050405020304" pitchFamily="18" charset="0"/>
              </a:rPr>
              <a:t>returns  </a:t>
            </a:r>
            <a:endPar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endParaRPr>
          </a:p>
          <a:p>
            <a:pPr lvl="1" fontAlgn="base">
              <a:buClr>
                <a:srgbClr val="353535"/>
              </a:buClr>
              <a:buFont typeface="Wingdings" panose="05000000000000000000" pitchFamily="2" charset="2"/>
              <a:buChar char="Ø"/>
            </a:pPr>
            <a:r>
              <a:rPr lang="en-US" altLang="zh-CN" sz="2100" dirty="0">
                <a:solidFill>
                  <a:prstClr val="black">
                    <a:lumMod val="75000"/>
                    <a:lumOff val="25000"/>
                  </a:prstClr>
                </a:solidFill>
                <a:latin typeface="Times New Roman" panose="02020603050405020304" pitchFamily="18" charset="0"/>
                <a:cs typeface="Times New Roman" panose="02020603050405020304" pitchFamily="18" charset="0"/>
              </a:rPr>
              <a:t>Assume that the relative basis increases from the average minus one standard deviation to plus one standard deviation for financial futures, its return impact will be at most 2*0.88%*</a:t>
            </a:r>
            <a:r>
              <a:rPr lang="en-US" altLang="zh-CN" sz="2100" dirty="0" smtClean="0">
                <a:solidFill>
                  <a:prstClr val="black">
                    <a:lumMod val="75000"/>
                    <a:lumOff val="25000"/>
                  </a:prstClr>
                </a:solidFill>
                <a:latin typeface="Times New Roman" panose="02020603050405020304" pitchFamily="18" charset="0"/>
                <a:cs typeface="Times New Roman" panose="02020603050405020304" pitchFamily="18" charset="0"/>
              </a:rPr>
              <a:t>0.067 </a:t>
            </a:r>
            <a:r>
              <a:rPr lang="en-US" altLang="zh-CN" sz="2100" dirty="0">
                <a:solidFill>
                  <a:prstClr val="black">
                    <a:lumMod val="75000"/>
                    <a:lumOff val="25000"/>
                  </a:prstClr>
                </a:solidFill>
                <a:latin typeface="Times New Roman" panose="02020603050405020304" pitchFamily="18" charset="0"/>
                <a:cs typeface="Times New Roman" panose="02020603050405020304" pitchFamily="18" charset="0"/>
              </a:rPr>
              <a:t>= 0.12% per month. </a:t>
            </a:r>
          </a:p>
          <a:p>
            <a:pPr marL="457200" lvl="1" indent="0" fontAlgn="base">
              <a:buNone/>
            </a:pPr>
            <a:endParaRPr lang="zh-CN" altLang="en-US" sz="25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9BA9BC8D-FBDF-4D4C-9663-D407DFA0A604}" type="slidenum">
              <a:rPr lang="en-US" smtClean="0"/>
              <a:pPr/>
              <a:t>15</a:t>
            </a:fld>
            <a:endParaRPr lang="en-US"/>
          </a:p>
        </p:txBody>
      </p:sp>
    </p:spTree>
    <p:extLst>
      <p:ext uri="{BB962C8B-B14F-4D97-AF65-F5344CB8AC3E}">
        <p14:creationId xmlns:p14="http://schemas.microsoft.com/office/powerpoint/2010/main" xmlns="" val="2358542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ph type="title"/>
          </p:nvPr>
        </p:nvSpPr>
        <p:spPr>
          <a:xfrm>
            <a:off x="771967" y="134174"/>
            <a:ext cx="8153400" cy="653609"/>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Positive vs. Negative </a:t>
            </a:r>
            <a:r>
              <a:rPr lang="en-US" altLang="zh-CN" sz="3600" dirty="0" err="1">
                <a:latin typeface="Times New Roman" panose="02020603050405020304" pitchFamily="18" charset="0"/>
                <a:cs typeface="Times New Roman" panose="02020603050405020304" pitchFamily="18" charset="0"/>
              </a:rPr>
              <a:t>RelatBasis</a:t>
            </a:r>
            <a:endParaRPr lang="zh-CN" altLang="en-US" sz="3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9BA9BC8D-FBDF-4D4C-9663-D407DFA0A604}" type="slidenum">
              <a:rPr lang="en-US" smtClean="0"/>
              <a:pPr/>
              <a:t>16</a:t>
            </a:fld>
            <a:endParaRPr lang="en-US"/>
          </a:p>
        </p:txBody>
      </p:sp>
      <p:sp>
        <p:nvSpPr>
          <p:cNvPr id="5" name="矩形 4"/>
          <p:cNvSpPr/>
          <p:nvPr/>
        </p:nvSpPr>
        <p:spPr>
          <a:xfrm>
            <a:off x="1914967" y="908926"/>
            <a:ext cx="6019800" cy="646331"/>
          </a:xfrm>
          <a:prstGeom prst="rect">
            <a:avLst/>
          </a:prstGeom>
        </p:spPr>
        <p:txBody>
          <a:bodyPr wrap="square">
            <a:spAutoFit/>
          </a:bodyPr>
          <a:lstStyle/>
          <a:p>
            <a:r>
              <a:rPr lang="en-US" altLang="zh-CN" kern="0" dirty="0">
                <a:latin typeface="Times New Roman" panose="02020603050405020304" pitchFamily="18" charset="0"/>
                <a:ea typeface="宋体" panose="02010600030101010101" pitchFamily="2" charset="-122"/>
              </a:rPr>
              <a:t>Return Predictability of Positive and Negative Relative Basis on Commodity Futures Markets: Fama-MacBeth Regressions  </a:t>
            </a:r>
            <a:endParaRPr lang="zh-CN" altLang="en-US" dirty="0"/>
          </a:p>
        </p:txBody>
      </p:sp>
      <p:graphicFrame>
        <p:nvGraphicFramePr>
          <p:cNvPr id="6" name="Table 5"/>
          <p:cNvGraphicFramePr>
            <a:graphicFrameLocks noGrp="1"/>
          </p:cNvGraphicFramePr>
          <p:nvPr/>
        </p:nvGraphicFramePr>
        <p:xfrm>
          <a:off x="1371601" y="1600200"/>
          <a:ext cx="7391399" cy="4603310"/>
        </p:xfrm>
        <a:graphic>
          <a:graphicData uri="http://schemas.openxmlformats.org/drawingml/2006/table">
            <a:tbl>
              <a:tblPr/>
              <a:tblGrid>
                <a:gridCol w="2461336">
                  <a:extLst>
                    <a:ext uri="{9D8B030D-6E8A-4147-A177-3AD203B41FA5}">
                      <a16:colId xmlns:a16="http://schemas.microsoft.com/office/drawing/2014/main" xmlns="" val="20000"/>
                    </a:ext>
                  </a:extLst>
                </a:gridCol>
                <a:gridCol w="1207754">
                  <a:extLst>
                    <a:ext uri="{9D8B030D-6E8A-4147-A177-3AD203B41FA5}">
                      <a16:colId xmlns:a16="http://schemas.microsoft.com/office/drawing/2014/main" xmlns="" val="20001"/>
                    </a:ext>
                  </a:extLst>
                </a:gridCol>
                <a:gridCol w="1203320">
                  <a:extLst>
                    <a:ext uri="{9D8B030D-6E8A-4147-A177-3AD203B41FA5}">
                      <a16:colId xmlns:a16="http://schemas.microsoft.com/office/drawing/2014/main" xmlns="" val="20002"/>
                    </a:ext>
                  </a:extLst>
                </a:gridCol>
                <a:gridCol w="1260973">
                  <a:extLst>
                    <a:ext uri="{9D8B030D-6E8A-4147-A177-3AD203B41FA5}">
                      <a16:colId xmlns:a16="http://schemas.microsoft.com/office/drawing/2014/main" xmlns="" val="20003"/>
                    </a:ext>
                  </a:extLst>
                </a:gridCol>
                <a:gridCol w="1258016">
                  <a:extLst>
                    <a:ext uri="{9D8B030D-6E8A-4147-A177-3AD203B41FA5}">
                      <a16:colId xmlns:a16="http://schemas.microsoft.com/office/drawing/2014/main" xmlns="" val="20004"/>
                    </a:ext>
                  </a:extLst>
                </a:gridCol>
              </a:tblGrid>
              <a:tr h="299720">
                <a:tc>
                  <a:txBody>
                    <a:bodyPr/>
                    <a:lstStyle/>
                    <a:p>
                      <a:endParaRPr lang="zh-CN" sz="1800" kern="100" dirty="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(1)</a:t>
                      </a:r>
                      <a:endParaRPr lang="zh-CN" sz="1800" kern="100">
                        <a:latin typeface="Times New Roman"/>
                        <a:ea typeface="宋体"/>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(2)</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(3)</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(4)</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99720">
                <a:tc>
                  <a:txBody>
                    <a:bodyPr/>
                    <a:lstStyle/>
                    <a:p>
                      <a:pPr algn="ctr">
                        <a:spcAft>
                          <a:spcPts val="0"/>
                        </a:spcAft>
                      </a:pPr>
                      <a:r>
                        <a:rPr lang="en-US" sz="1800" kern="100" dirty="0">
                          <a:latin typeface="dcr10"/>
                          <a:ea typeface="宋体"/>
                        </a:rPr>
                        <a:t>RelatBasis_pos</a:t>
                      </a:r>
                      <a:r>
                        <a:rPr lang="en-US" sz="1800" kern="100" baseline="-25000" dirty="0">
                          <a:latin typeface="dcr10"/>
                          <a:ea typeface="宋体"/>
                        </a:rPr>
                        <a:t>i,t</a:t>
                      </a:r>
                      <a:endParaRPr lang="zh-CN" sz="1800" kern="100" dirty="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dirty="0">
                          <a:solidFill>
                            <a:srgbClr val="FF0000"/>
                          </a:solidFill>
                          <a:latin typeface="Times New Roman" pitchFamily="18" charset="0"/>
                          <a:ea typeface="宋体"/>
                          <a:cs typeface="Times New Roman" pitchFamily="18" charset="0"/>
                        </a:rPr>
                        <a:t>0.045 </a:t>
                      </a:r>
                      <a:endParaRPr lang="zh-CN" sz="2000" b="1" kern="100" dirty="0">
                        <a:solidFill>
                          <a:srgbClr val="FF0000"/>
                        </a:solidFill>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dirty="0">
                          <a:solidFill>
                            <a:srgbClr val="FF0000"/>
                          </a:solidFill>
                          <a:latin typeface="Times New Roman" pitchFamily="18" charset="0"/>
                          <a:ea typeface="宋体"/>
                          <a:cs typeface="Times New Roman" pitchFamily="18" charset="0"/>
                        </a:rPr>
                        <a:t>0.047 </a:t>
                      </a:r>
                      <a:endParaRPr lang="zh-CN" sz="2000" b="1" kern="100" dirty="0">
                        <a:solidFill>
                          <a:srgbClr val="FF000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a:solidFill>
                            <a:srgbClr val="FF0000"/>
                          </a:solidFill>
                          <a:latin typeface="Times New Roman" pitchFamily="18" charset="0"/>
                          <a:ea typeface="宋体"/>
                          <a:cs typeface="Times New Roman" pitchFamily="18" charset="0"/>
                        </a:rPr>
                        <a:t>0.048 </a:t>
                      </a:r>
                      <a:endParaRPr lang="zh-CN" sz="2000" b="1" kern="100">
                        <a:solidFill>
                          <a:srgbClr val="FF000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a:solidFill>
                            <a:srgbClr val="FF0000"/>
                          </a:solidFill>
                          <a:latin typeface="Times New Roman" pitchFamily="18" charset="0"/>
                          <a:ea typeface="宋体"/>
                          <a:cs typeface="Times New Roman" pitchFamily="18" charset="0"/>
                        </a:rPr>
                        <a:t>0.060 </a:t>
                      </a:r>
                      <a:endParaRPr lang="zh-CN" sz="2000" b="1" kern="100">
                        <a:solidFill>
                          <a:srgbClr val="FF000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r h="299720">
                <a:tc>
                  <a:txBody>
                    <a:bodyPr/>
                    <a:lstStyle/>
                    <a:p>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b="1" i="1" kern="100">
                          <a:solidFill>
                            <a:srgbClr val="FF0000"/>
                          </a:solidFill>
                          <a:latin typeface="Times New Roman" pitchFamily="18" charset="0"/>
                          <a:ea typeface="宋体"/>
                          <a:cs typeface="Times New Roman" pitchFamily="18" charset="0"/>
                        </a:rPr>
                        <a:t>(2.87) </a:t>
                      </a:r>
                      <a:endParaRPr lang="zh-CN" sz="2000" b="1" kern="100">
                        <a:solidFill>
                          <a:srgbClr val="FF0000"/>
                        </a:solidFill>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b="1" i="1" kern="100" dirty="0">
                          <a:solidFill>
                            <a:srgbClr val="FF0000"/>
                          </a:solidFill>
                          <a:latin typeface="Times New Roman" pitchFamily="18" charset="0"/>
                          <a:ea typeface="宋体"/>
                          <a:cs typeface="Times New Roman" pitchFamily="18" charset="0"/>
                        </a:rPr>
                        <a:t>(2.63) </a:t>
                      </a:r>
                      <a:endParaRPr lang="zh-CN" sz="2000" b="1" kern="100" dirty="0">
                        <a:solidFill>
                          <a:srgbClr val="FF000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b="1" i="1" kern="100" dirty="0">
                          <a:solidFill>
                            <a:srgbClr val="FF0000"/>
                          </a:solidFill>
                          <a:latin typeface="Times New Roman" pitchFamily="18" charset="0"/>
                          <a:ea typeface="宋体"/>
                          <a:cs typeface="Times New Roman" pitchFamily="18" charset="0"/>
                        </a:rPr>
                        <a:t>(2.68) </a:t>
                      </a:r>
                      <a:endParaRPr lang="zh-CN" sz="2000" b="1" kern="100" dirty="0">
                        <a:solidFill>
                          <a:srgbClr val="FF000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b="1" i="1" kern="100" dirty="0">
                          <a:solidFill>
                            <a:srgbClr val="FF0000"/>
                          </a:solidFill>
                          <a:latin typeface="Times New Roman" pitchFamily="18" charset="0"/>
                          <a:ea typeface="宋体"/>
                          <a:cs typeface="Times New Roman" pitchFamily="18" charset="0"/>
                        </a:rPr>
                        <a:t>(3.47) </a:t>
                      </a:r>
                      <a:endParaRPr lang="zh-CN" sz="2000" b="1" kern="100" dirty="0">
                        <a:solidFill>
                          <a:srgbClr val="FF000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xmlns="" val="10002"/>
                  </a:ext>
                </a:extLst>
              </a:tr>
              <a:tr h="299720">
                <a:tc>
                  <a:txBody>
                    <a:bodyPr/>
                    <a:lstStyle/>
                    <a:p>
                      <a:pPr algn="ctr">
                        <a:spcAft>
                          <a:spcPts val="0"/>
                        </a:spcAft>
                      </a:pPr>
                      <a:r>
                        <a:rPr lang="en-US" sz="1800" kern="100">
                          <a:latin typeface="dcr10"/>
                          <a:ea typeface="宋体"/>
                        </a:rPr>
                        <a:t>RelatBasis_neg</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b="1" kern="100" dirty="0">
                          <a:solidFill>
                            <a:srgbClr val="00B0F0"/>
                          </a:solidFill>
                          <a:latin typeface="Times New Roman" pitchFamily="18" charset="0"/>
                          <a:ea typeface="宋体"/>
                          <a:cs typeface="Times New Roman" pitchFamily="18" charset="0"/>
                        </a:rPr>
                        <a:t>0.016 </a:t>
                      </a:r>
                      <a:endParaRPr lang="zh-CN" sz="2000" b="1" kern="100" dirty="0">
                        <a:solidFill>
                          <a:srgbClr val="00B0F0"/>
                        </a:solidFill>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b="1" kern="100" dirty="0">
                          <a:solidFill>
                            <a:srgbClr val="00B0F0"/>
                          </a:solidFill>
                          <a:latin typeface="Times New Roman" pitchFamily="18" charset="0"/>
                          <a:ea typeface="宋体"/>
                          <a:cs typeface="Times New Roman" pitchFamily="18" charset="0"/>
                        </a:rPr>
                        <a:t>0.007 </a:t>
                      </a:r>
                      <a:endParaRPr lang="zh-CN" sz="2000" b="1" kern="100" dirty="0">
                        <a:solidFill>
                          <a:srgbClr val="00B0F0"/>
                        </a:solidFill>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b="1" kern="100" dirty="0">
                          <a:solidFill>
                            <a:srgbClr val="00B0F0"/>
                          </a:solidFill>
                          <a:latin typeface="Times New Roman" pitchFamily="18" charset="0"/>
                          <a:ea typeface="宋体"/>
                          <a:cs typeface="Times New Roman" pitchFamily="18" charset="0"/>
                        </a:rPr>
                        <a:t>0.006 </a:t>
                      </a:r>
                      <a:endParaRPr lang="zh-CN" sz="2000" b="1" kern="100" dirty="0">
                        <a:solidFill>
                          <a:srgbClr val="00B0F0"/>
                        </a:solidFill>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b="1" kern="100">
                          <a:solidFill>
                            <a:srgbClr val="00B0F0"/>
                          </a:solidFill>
                          <a:latin typeface="Times New Roman" pitchFamily="18" charset="0"/>
                          <a:ea typeface="宋体"/>
                          <a:cs typeface="Times New Roman" pitchFamily="18" charset="0"/>
                        </a:rPr>
                        <a:t>0.019 </a:t>
                      </a:r>
                      <a:endParaRPr lang="zh-CN" sz="2000" b="1" kern="100">
                        <a:solidFill>
                          <a:srgbClr val="00B0F0"/>
                        </a:solidFill>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3"/>
                  </a:ext>
                </a:extLst>
              </a:tr>
              <a:tr h="299720">
                <a:tc>
                  <a:txBody>
                    <a:bodyPr/>
                    <a:lstStyle/>
                    <a:p>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b="1" i="1" kern="100">
                          <a:solidFill>
                            <a:srgbClr val="00B0F0"/>
                          </a:solidFill>
                          <a:latin typeface="Times New Roman" pitchFamily="18" charset="0"/>
                          <a:ea typeface="宋体"/>
                          <a:cs typeface="Times New Roman" pitchFamily="18" charset="0"/>
                        </a:rPr>
                        <a:t>(1.17) </a:t>
                      </a:r>
                      <a:endParaRPr lang="zh-CN" sz="2000" b="1" kern="100">
                        <a:solidFill>
                          <a:srgbClr val="00B0F0"/>
                        </a:solidFill>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b="1" i="1" kern="100" dirty="0">
                          <a:solidFill>
                            <a:srgbClr val="00B0F0"/>
                          </a:solidFill>
                          <a:latin typeface="Times New Roman" pitchFamily="18" charset="0"/>
                          <a:ea typeface="宋体"/>
                          <a:cs typeface="Times New Roman" pitchFamily="18" charset="0"/>
                        </a:rPr>
                        <a:t>(0.49) </a:t>
                      </a:r>
                      <a:endParaRPr lang="zh-CN" sz="2000" b="1" kern="100" dirty="0">
                        <a:solidFill>
                          <a:srgbClr val="00B0F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b="1" i="1" kern="100" dirty="0">
                          <a:solidFill>
                            <a:srgbClr val="00B0F0"/>
                          </a:solidFill>
                          <a:latin typeface="Times New Roman" pitchFamily="18" charset="0"/>
                          <a:ea typeface="宋体"/>
                          <a:cs typeface="Times New Roman" pitchFamily="18" charset="0"/>
                        </a:rPr>
                        <a:t>(0.45) </a:t>
                      </a:r>
                      <a:endParaRPr lang="zh-CN" sz="2000" b="1" kern="100" dirty="0">
                        <a:solidFill>
                          <a:srgbClr val="00B0F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b="1" i="1" kern="100" dirty="0">
                          <a:solidFill>
                            <a:srgbClr val="00B0F0"/>
                          </a:solidFill>
                          <a:latin typeface="Times New Roman" pitchFamily="18" charset="0"/>
                          <a:ea typeface="宋体"/>
                          <a:cs typeface="Times New Roman" pitchFamily="18" charset="0"/>
                        </a:rPr>
                        <a:t>(1.21) </a:t>
                      </a:r>
                      <a:endParaRPr lang="zh-CN" sz="2000" b="1" kern="100" dirty="0">
                        <a:solidFill>
                          <a:srgbClr val="00B0F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xmlns="" val="10004"/>
                  </a:ext>
                </a:extLst>
              </a:tr>
              <a:tr h="299720">
                <a:tc>
                  <a:txBody>
                    <a:bodyPr/>
                    <a:lstStyle/>
                    <a:p>
                      <a:pPr algn="ctr">
                        <a:spcAft>
                          <a:spcPts val="0"/>
                        </a:spcAft>
                      </a:pPr>
                      <a:r>
                        <a:rPr lang="en-US" sz="1800" kern="100">
                          <a:latin typeface="dcr10"/>
                          <a:ea typeface="宋体"/>
                        </a:rPr>
                        <a:t>ResidBasis</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endParaRPr lang="en-US" sz="2000" kern="100">
                        <a:solidFill>
                          <a:srgbClr val="00000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-0.012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xmlns="" val="10005"/>
                  </a:ext>
                </a:extLst>
              </a:tr>
              <a:tr h="299720">
                <a:tc>
                  <a:txBody>
                    <a:bodyPr/>
                    <a:lstStyle/>
                    <a:p>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endParaRPr lang="en-US" sz="2000" kern="100">
                        <a:solidFill>
                          <a:srgbClr val="00000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(-1.42)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xmlns="" val="10006"/>
                  </a:ext>
                </a:extLst>
              </a:tr>
              <a:tr h="299720">
                <a:tc>
                  <a:txBody>
                    <a:bodyPr/>
                    <a:lstStyle/>
                    <a:p>
                      <a:pPr algn="ctr">
                        <a:spcAft>
                          <a:spcPts val="0"/>
                        </a:spcAft>
                      </a:pPr>
                      <a:r>
                        <a:rPr lang="en-US" sz="1800" kern="100">
                          <a:latin typeface="dcr10"/>
                          <a:ea typeface="宋体"/>
                        </a:rPr>
                        <a:t>TradtBasis</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endParaRPr lang="en-US" sz="2000" kern="100">
                        <a:solidFill>
                          <a:srgbClr val="00000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-0.012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7"/>
                  </a:ext>
                </a:extLst>
              </a:tr>
              <a:tr h="299720">
                <a:tc>
                  <a:txBody>
                    <a:bodyPr/>
                    <a:lstStyle/>
                    <a:p>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nSpc>
                          <a:spcPct val="115000"/>
                        </a:lnSpc>
                        <a:spcAft>
                          <a:spcPts val="0"/>
                        </a:spcAft>
                      </a:pPr>
                      <a:endParaRPr lang="en-US" sz="2000" kern="100">
                        <a:solidFill>
                          <a:srgbClr val="000000"/>
                        </a:solidFill>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(-1.42)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xmlns="" val="10008"/>
                  </a:ext>
                </a:extLst>
              </a:tr>
              <a:tr h="299720">
                <a:tc>
                  <a:txBody>
                    <a:bodyPr/>
                    <a:lstStyle/>
                    <a:p>
                      <a:pPr algn="ctr">
                        <a:spcAft>
                          <a:spcPts val="0"/>
                        </a:spcAft>
                      </a:pPr>
                      <a:r>
                        <a:rPr lang="en-US" sz="1800" kern="100">
                          <a:latin typeface="dcr10"/>
                          <a:ea typeface="宋体"/>
                        </a:rPr>
                        <a:t>Momentum</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0.012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0.016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0.016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9"/>
                  </a:ext>
                </a:extLst>
              </a:tr>
              <a:tr h="299720">
                <a:tc>
                  <a:txBody>
                    <a:bodyPr/>
                    <a:lstStyle/>
                    <a:p>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(2.61)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(2.98)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(2.98)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xmlns="" val="10010"/>
                  </a:ext>
                </a:extLst>
              </a:tr>
              <a:tr h="299720">
                <a:tc>
                  <a:txBody>
                    <a:bodyPr/>
                    <a:lstStyle/>
                    <a:p>
                      <a:pPr algn="ctr">
                        <a:spcAft>
                          <a:spcPts val="0"/>
                        </a:spcAft>
                      </a:pPr>
                      <a:r>
                        <a:rPr lang="en-US" sz="1800" kern="100">
                          <a:latin typeface="dcr10"/>
                          <a:ea typeface="宋体"/>
                        </a:rPr>
                        <a:t>BasisMom</a:t>
                      </a:r>
                      <a:r>
                        <a:rPr lang="en-US" sz="1800" kern="100" baseline="-25000">
                          <a:latin typeface="dcr10"/>
                          <a:ea typeface="宋体"/>
                        </a:rPr>
                        <a:t>i,t</a:t>
                      </a:r>
                      <a:endParaRPr lang="zh-CN" sz="1800" kern="10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0.039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0.046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0.046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11"/>
                  </a:ext>
                </a:extLst>
              </a:tr>
              <a:tr h="299720">
                <a:tc>
                  <a:txBody>
                    <a:bodyPr/>
                    <a:lstStyle/>
                    <a:p>
                      <a:endParaRPr lang="zh-CN" sz="1800" kern="100">
                        <a:latin typeface="Calibri"/>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(1.93)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(2.22)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(2.22)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xmlns="" val="10012"/>
                  </a:ext>
                </a:extLst>
              </a:tr>
              <a:tr h="299720">
                <a:tc>
                  <a:txBody>
                    <a:bodyPr/>
                    <a:lstStyle/>
                    <a:p>
                      <a:pPr algn="ctr">
                        <a:spcAft>
                          <a:spcPts val="0"/>
                        </a:spcAft>
                      </a:pPr>
                      <a:r>
                        <a:rPr lang="en-US" sz="1800" kern="100" dirty="0">
                          <a:latin typeface="dcr10"/>
                          <a:ea typeface="宋体"/>
                        </a:rPr>
                        <a:t>Adj R</a:t>
                      </a:r>
                      <a:r>
                        <a:rPr lang="en-US" sz="1800" kern="100" baseline="30000" dirty="0">
                          <a:latin typeface="dcr10"/>
                          <a:ea typeface="宋体"/>
                        </a:rPr>
                        <a:t>2</a:t>
                      </a:r>
                      <a:endParaRPr lang="zh-CN" sz="1800" kern="100" dirty="0">
                        <a:latin typeface="Times New Roman"/>
                        <a:ea typeface="宋体"/>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4.3%</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11.8%</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14.5%</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14.5%</a:t>
                      </a:r>
                      <a:endParaRPr lang="zh-CN" sz="2000" kern="100" dirty="0">
                        <a:latin typeface="Times New Roman" pitchFamily="18" charset="0"/>
                        <a:ea typeface="宋体"/>
                        <a:cs typeface="Times New Roman"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xmlns="" val="1801220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511228" y="154429"/>
            <a:ext cx="7772400" cy="662186"/>
          </a:xfrm>
        </p:spPr>
        <p:txBody>
          <a:bodyPr>
            <a:normAutofit/>
          </a:bodyPr>
          <a:lstStyle/>
          <a:p>
            <a:pPr algn="ctr"/>
            <a:r>
              <a:rPr lang="en-US" altLang="zh-CN" dirty="0">
                <a:latin typeface="Times New Roman" pitchFamily="18" charset="0"/>
                <a:cs typeface="Times New Roman" pitchFamily="18" charset="0"/>
              </a:rPr>
              <a:t>Inventory and Relative Basis </a:t>
            </a:r>
            <a:endParaRPr lang="zh-CN" altLang="zh-CN" dirty="0">
              <a:latin typeface="Times New Roman" pitchFamily="18" charset="0"/>
              <a:cs typeface="Times New Roman" pitchFamily="18" charset="0"/>
            </a:endParaRPr>
          </a:p>
        </p:txBody>
      </p:sp>
      <mc:AlternateContent xmlns:mc="http://schemas.openxmlformats.org/markup-compatibility/2006">
        <mc:Choice xmlns:a14="http://schemas.microsoft.com/office/drawing/2010/main" xmlns="" Requires="a14">
          <p:sp>
            <p:nvSpPr>
              <p:cNvPr id="7" name="Content Placeholder 2"/>
              <p:cNvSpPr>
                <a:spLocks noGrp="1"/>
              </p:cNvSpPr>
              <p:nvPr>
                <p:ph idx="1"/>
              </p:nvPr>
            </p:nvSpPr>
            <p:spPr>
              <a:xfrm>
                <a:off x="381000" y="1371600"/>
                <a:ext cx="8708972" cy="5027031"/>
              </a:xfrm>
            </p:spPr>
            <p:txBody>
              <a:bodyPr>
                <a:noAutofit/>
              </a:bodyPr>
              <a:lstStyle/>
              <a:p>
                <a:pP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We also test the relationship between the commodity inventory level and the </a:t>
                </a:r>
                <a:r>
                  <a:rPr lang="en-US" altLang="zh-CN" sz="2500" dirty="0">
                    <a:latin typeface="Times New Roman" panose="02020603050405020304" pitchFamily="18" charset="0"/>
                    <a:cs typeface="Times New Roman" panose="02020603050405020304" pitchFamily="18" charset="0"/>
                  </a:rPr>
                  <a:t>b</a:t>
                </a:r>
                <a:r>
                  <a:rPr lang="en-US" altLang="zh-CN" sz="2500" dirty="0" smtClean="0">
                    <a:latin typeface="Times New Roman" panose="02020603050405020304" pitchFamily="18" charset="0"/>
                    <a:cs typeface="Times New Roman" panose="02020603050405020304" pitchFamily="18" charset="0"/>
                  </a:rPr>
                  <a:t>asis</a:t>
                </a:r>
              </a:p>
              <a:p>
                <a:pPr lvl="1">
                  <a:buFont typeface="Wingdings" panose="05000000000000000000" pitchFamily="2" charset="2"/>
                  <a:buChar char="l"/>
                </a:pPr>
                <a:endParaRPr lang="en-US" altLang="zh-CN" sz="2200" dirty="0">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We follow Gorton, Hayashi, and Rouwenhorst (2013) and collect inventory data from a variety of sources for our sample commodities.   </a:t>
                </a:r>
              </a:p>
              <a:p>
                <a:pPr lvl="1" fontAlgn="base">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Since there is a time-trend in the inventory data for many commodities, we define the normalized inventory level </a:t>
                </a:r>
                <a14:m>
                  <m:oMath xmlns:m="http://schemas.openxmlformats.org/officeDocument/2006/math">
                    <m:sSub>
                      <m:sSubPr>
                        <m:ctrlPr>
                          <a:rPr lang="zh-CN" altLang="zh-CN" sz="2100" i="1">
                            <a:latin typeface="Cambria Math" panose="02040503050406030204" pitchFamily="18" charset="0"/>
                            <a:cs typeface="Times New Roman" panose="02020603050405020304" pitchFamily="18" charset="0"/>
                          </a:rPr>
                        </m:ctrlPr>
                      </m:sSubPr>
                      <m:e>
                        <m:r>
                          <a:rPr lang="en-US" altLang="zh-CN" sz="2100">
                            <a:latin typeface="Cambria Math" panose="02040503050406030204" pitchFamily="18" charset="0"/>
                            <a:cs typeface="Times New Roman" panose="02020603050405020304" pitchFamily="18" charset="0"/>
                          </a:rPr>
                          <m:t>𝐼</m:t>
                        </m:r>
                      </m:e>
                      <m:sub>
                        <m:r>
                          <a:rPr lang="en-US" altLang="zh-CN" sz="2100">
                            <a:latin typeface="Cambria Math" panose="02040503050406030204" pitchFamily="18" charset="0"/>
                            <a:cs typeface="Times New Roman" panose="02020603050405020304" pitchFamily="18" charset="0"/>
                          </a:rPr>
                          <m:t>𝑖</m:t>
                        </m:r>
                        <m:r>
                          <a:rPr lang="en-US" altLang="zh-CN" sz="2100">
                            <a:latin typeface="Cambria Math" panose="02040503050406030204" pitchFamily="18" charset="0"/>
                            <a:cs typeface="Times New Roman" panose="02020603050405020304" pitchFamily="18" charset="0"/>
                          </a:rPr>
                          <m:t>,</m:t>
                        </m:r>
                        <m:r>
                          <a:rPr lang="en-US" altLang="zh-CN" sz="2100">
                            <a:latin typeface="Cambria Math" panose="02040503050406030204" pitchFamily="18" charset="0"/>
                            <a:cs typeface="Times New Roman" panose="02020603050405020304" pitchFamily="18" charset="0"/>
                          </a:rPr>
                          <m:t>𝑡</m:t>
                        </m:r>
                      </m:sub>
                    </m:sSub>
                  </m:oMath>
                </a14:m>
                <a:r>
                  <a:rPr lang="en-US" altLang="zh-CN" sz="2100" dirty="0">
                    <a:latin typeface="Times New Roman" panose="02020603050405020304" pitchFamily="18" charset="0"/>
                    <a:cs typeface="Times New Roman" panose="02020603050405020304" pitchFamily="18" charset="0"/>
                  </a:rPr>
                  <a:t> as the relative value of inventory over its past one-year average. </a:t>
                </a:r>
                <a:endParaRPr lang="zh-CN" altLang="en-US" sz="2500" dirty="0">
                  <a:latin typeface="Times New Roman" panose="02020603050405020304" pitchFamily="18" charset="0"/>
                  <a:cs typeface="Times New Roman" panose="02020603050405020304" pitchFamily="18" charset="0"/>
                </a:endParaRPr>
              </a:p>
            </p:txBody>
          </p:sp>
        </mc:Choice>
        <mc:Fallback>
          <p:sp>
            <p:nvSpPr>
              <p:cNvPr id="7" name="Content Placeholder 2"/>
              <p:cNvSpPr>
                <a:spLocks noGrp="1" noRot="1" noChangeAspect="1" noMove="1" noResize="1" noEditPoints="1" noAdjustHandles="1" noChangeArrowheads="1" noChangeShapeType="1" noTextEdit="1"/>
              </p:cNvSpPr>
              <p:nvPr>
                <p:ph idx="1"/>
              </p:nvPr>
            </p:nvSpPr>
            <p:spPr>
              <a:xfrm>
                <a:off x="381000" y="1371600"/>
                <a:ext cx="8708972" cy="5027031"/>
              </a:xfrm>
              <a:blipFill>
                <a:blip r:embed="rId3" cstate="print"/>
                <a:stretch>
                  <a:fillRect l="-1050" t="-1697"/>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9BA9BC8D-FBDF-4D4C-9663-D407DFA0A604}" type="slidenum">
              <a:rPr lang="en-US" smtClean="0"/>
              <a:pPr/>
              <a:t>17</a:t>
            </a:fld>
            <a:endParaRPr lang="en-US"/>
          </a:p>
        </p:txBody>
      </p:sp>
      <p:graphicFrame>
        <p:nvGraphicFramePr>
          <p:cNvPr id="8" name="Table 7"/>
          <p:cNvGraphicFramePr>
            <a:graphicFrameLocks noGrp="1"/>
          </p:cNvGraphicFramePr>
          <p:nvPr/>
        </p:nvGraphicFramePr>
        <p:xfrm>
          <a:off x="1066800" y="4571999"/>
          <a:ext cx="7620000" cy="1886270"/>
        </p:xfrm>
        <a:graphic>
          <a:graphicData uri="http://schemas.openxmlformats.org/drawingml/2006/table">
            <a:tbl>
              <a:tblPr/>
              <a:tblGrid>
                <a:gridCol w="2456688">
                  <a:extLst>
                    <a:ext uri="{9D8B030D-6E8A-4147-A177-3AD203B41FA5}">
                      <a16:colId xmlns:a16="http://schemas.microsoft.com/office/drawing/2014/main" xmlns="" val="20000"/>
                    </a:ext>
                  </a:extLst>
                </a:gridCol>
                <a:gridCol w="1722120">
                  <a:extLst>
                    <a:ext uri="{9D8B030D-6E8A-4147-A177-3AD203B41FA5}">
                      <a16:colId xmlns:a16="http://schemas.microsoft.com/office/drawing/2014/main" xmlns="" val="20001"/>
                    </a:ext>
                  </a:extLst>
                </a:gridCol>
                <a:gridCol w="1722120">
                  <a:extLst>
                    <a:ext uri="{9D8B030D-6E8A-4147-A177-3AD203B41FA5}">
                      <a16:colId xmlns:a16="http://schemas.microsoft.com/office/drawing/2014/main" xmlns="" val="20002"/>
                    </a:ext>
                  </a:extLst>
                </a:gridCol>
                <a:gridCol w="1719072">
                  <a:extLst>
                    <a:ext uri="{9D8B030D-6E8A-4147-A177-3AD203B41FA5}">
                      <a16:colId xmlns:a16="http://schemas.microsoft.com/office/drawing/2014/main" xmlns="" val="20003"/>
                    </a:ext>
                  </a:extLst>
                </a:gridCol>
              </a:tblGrid>
              <a:tr h="272143">
                <a:tc>
                  <a:txBody>
                    <a:bodyPr/>
                    <a:lstStyle/>
                    <a:p>
                      <a:pPr>
                        <a:spcAft>
                          <a:spcPts val="0"/>
                        </a:spcAft>
                      </a:pPr>
                      <a:r>
                        <a:rPr lang="zh-CN" sz="1800" kern="100" dirty="0">
                          <a:solidFill>
                            <a:srgbClr val="000000"/>
                          </a:solidFill>
                          <a:latin typeface="Times New Roman"/>
                          <a:ea typeface="宋体"/>
                          <a:cs typeface="宋体"/>
                        </a:rPr>
                        <a:t>　</a:t>
                      </a:r>
                      <a:endParaRPr lang="zh-CN" sz="1800" kern="100" dirty="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solidFill>
                            <a:srgbClr val="000000"/>
                          </a:solidFill>
                          <a:latin typeface="dcr10"/>
                          <a:ea typeface="宋体"/>
                        </a:rPr>
                        <a:t>RelatBasis</a:t>
                      </a:r>
                      <a:r>
                        <a:rPr lang="en-US" sz="1800" kern="100" baseline="-25000" dirty="0">
                          <a:solidFill>
                            <a:srgbClr val="000000"/>
                          </a:solidFill>
                          <a:latin typeface="dcr10"/>
                          <a:ea typeface="宋体"/>
                        </a:rPr>
                        <a:t>i,t</a:t>
                      </a:r>
                      <a:endParaRPr lang="zh-CN" sz="1800" kern="100" dirty="0">
                        <a:latin typeface="Times New Roman"/>
                        <a:ea typeface="宋体"/>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ResidBasis</a:t>
                      </a:r>
                      <a:r>
                        <a:rPr lang="en-US" sz="1800" kern="100" baseline="-25000">
                          <a:solidFill>
                            <a:srgbClr val="000000"/>
                          </a:solidFill>
                          <a:latin typeface="dcr10"/>
                          <a:ea typeface="宋体"/>
                        </a:rPr>
                        <a:t>i,t</a:t>
                      </a:r>
                      <a:endParaRPr lang="zh-CN" sz="1800" kern="100">
                        <a:latin typeface="Times New Roman"/>
                        <a:ea typeface="宋体"/>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TradtBasis</a:t>
                      </a:r>
                      <a:r>
                        <a:rPr lang="en-US" sz="1800" kern="100" baseline="-25000">
                          <a:solidFill>
                            <a:srgbClr val="000000"/>
                          </a:solidFill>
                          <a:latin typeface="dcr10"/>
                          <a:ea typeface="宋体"/>
                        </a:rPr>
                        <a:t>i,t</a:t>
                      </a:r>
                      <a:endParaRPr lang="zh-CN" sz="1800" kern="100">
                        <a:latin typeface="Times New Roman"/>
                        <a:ea typeface="宋体"/>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2143">
                <a:tc>
                  <a:txBody>
                    <a:bodyPr/>
                    <a:lstStyle/>
                    <a:p>
                      <a:pPr algn="ctr">
                        <a:spcAft>
                          <a:spcPts val="0"/>
                        </a:spcAft>
                      </a:pPr>
                      <a:r>
                        <a:rPr lang="en-US" sz="1800" kern="100">
                          <a:solidFill>
                            <a:srgbClr val="000000"/>
                          </a:solidFill>
                          <a:latin typeface="dcr10"/>
                          <a:ea typeface="宋体"/>
                        </a:rPr>
                        <a:t>Inventory</a:t>
                      </a:r>
                      <a:r>
                        <a:rPr lang="en-US" sz="1800" kern="100" baseline="-25000">
                          <a:solidFill>
                            <a:srgbClr val="000000"/>
                          </a:solidFill>
                          <a:latin typeface="dcr10"/>
                          <a:ea typeface="宋体"/>
                        </a:rPr>
                        <a:t>i,t</a:t>
                      </a:r>
                      <a:endParaRPr lang="zh-CN" sz="1800" kern="10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0.028 </a:t>
                      </a:r>
                      <a:endParaRPr lang="zh-CN" sz="2000" kern="100" dirty="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-0.070 </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-0.074 </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r h="272143">
                <a:tc>
                  <a:txBody>
                    <a:bodyPr/>
                    <a:lstStyle/>
                    <a:p>
                      <a:pPr>
                        <a:spcAft>
                          <a:spcPts val="0"/>
                        </a:spcAft>
                      </a:pPr>
                      <a:r>
                        <a:rPr lang="zh-CN" sz="1800" kern="100">
                          <a:solidFill>
                            <a:srgbClr val="000000"/>
                          </a:solidFill>
                          <a:latin typeface="Times New Roman"/>
                          <a:ea typeface="宋体"/>
                          <a:cs typeface="宋体"/>
                        </a:rPr>
                        <a:t>　</a:t>
                      </a:r>
                      <a:endParaRPr lang="zh-CN" sz="1800" kern="10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i="1" kern="100" dirty="0">
                          <a:solidFill>
                            <a:srgbClr val="000000"/>
                          </a:solidFill>
                          <a:latin typeface="Times New Roman" pitchFamily="18" charset="0"/>
                          <a:ea typeface="宋体"/>
                          <a:cs typeface="Times New Roman" pitchFamily="18" charset="0"/>
                        </a:rPr>
                        <a:t>(1.17)</a:t>
                      </a:r>
                      <a:endParaRPr lang="zh-CN" sz="2000" kern="100" dirty="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i="1" kern="100" dirty="0">
                          <a:solidFill>
                            <a:srgbClr val="000000"/>
                          </a:solidFill>
                          <a:latin typeface="Times New Roman" pitchFamily="18" charset="0"/>
                          <a:ea typeface="宋体"/>
                          <a:cs typeface="Times New Roman" pitchFamily="18" charset="0"/>
                        </a:rPr>
                        <a:t>(-3.01)</a:t>
                      </a:r>
                      <a:endParaRPr lang="zh-CN" sz="2000" kern="100" dirty="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(-2.40)</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xmlns="" val="10002"/>
                  </a:ext>
                </a:extLst>
              </a:tr>
              <a:tr h="272143">
                <a:tc>
                  <a:txBody>
                    <a:bodyPr/>
                    <a:lstStyle/>
                    <a:p>
                      <a:pPr algn="ctr">
                        <a:spcAft>
                          <a:spcPts val="0"/>
                        </a:spcAft>
                      </a:pPr>
                      <a:r>
                        <a:rPr lang="en-US" sz="1800" kern="100">
                          <a:solidFill>
                            <a:srgbClr val="000000"/>
                          </a:solidFill>
                          <a:latin typeface="dcr10"/>
                          <a:ea typeface="宋体"/>
                        </a:rPr>
                        <a:t>1/Inventory</a:t>
                      </a:r>
                      <a:r>
                        <a:rPr lang="en-US" sz="1800" kern="100" baseline="-25000">
                          <a:solidFill>
                            <a:srgbClr val="000000"/>
                          </a:solidFill>
                          <a:latin typeface="dcr10"/>
                          <a:ea typeface="宋体"/>
                        </a:rPr>
                        <a:t>i,t</a:t>
                      </a:r>
                      <a:endParaRPr lang="zh-CN" sz="1800" kern="10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0.095 </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0.001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0.056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3"/>
                  </a:ext>
                </a:extLst>
              </a:tr>
              <a:tr h="272143">
                <a:tc>
                  <a:txBody>
                    <a:bodyPr/>
                    <a:lstStyle/>
                    <a:p>
                      <a:pPr>
                        <a:spcAft>
                          <a:spcPts val="0"/>
                        </a:spcAft>
                      </a:pPr>
                      <a:r>
                        <a:rPr lang="zh-CN" sz="1800" kern="100">
                          <a:solidFill>
                            <a:srgbClr val="000000"/>
                          </a:solidFill>
                          <a:latin typeface="Times New Roman"/>
                          <a:ea typeface="宋体"/>
                          <a:cs typeface="宋体"/>
                        </a:rPr>
                        <a:t>　</a:t>
                      </a:r>
                      <a:endParaRPr lang="zh-CN" sz="1800" kern="10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(3.92) </a:t>
                      </a:r>
                      <a:endParaRPr lang="zh-CN" sz="2000" kern="10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(0.03) </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i="1" kern="100" dirty="0">
                          <a:solidFill>
                            <a:srgbClr val="000000"/>
                          </a:solidFill>
                          <a:latin typeface="Times New Roman" pitchFamily="18" charset="0"/>
                          <a:ea typeface="宋体"/>
                          <a:cs typeface="Times New Roman" pitchFamily="18" charset="0"/>
                        </a:rPr>
                        <a:t>(1.83) </a:t>
                      </a:r>
                      <a:endParaRPr lang="zh-CN" sz="2000" kern="100" dirty="0">
                        <a:latin typeface="Times New Roman" pitchFamily="18" charset="0"/>
                        <a:ea typeface="宋体"/>
                        <a:cs typeface="Times New Roman"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xmlns="" val="10004"/>
                  </a:ext>
                </a:extLst>
              </a:tr>
              <a:tr h="272143">
                <a:tc>
                  <a:txBody>
                    <a:bodyPr/>
                    <a:lstStyle/>
                    <a:p>
                      <a:pPr algn="ctr">
                        <a:spcAft>
                          <a:spcPts val="0"/>
                        </a:spcAft>
                      </a:pPr>
                      <a:r>
                        <a:rPr lang="en-US" sz="1800" kern="100" dirty="0">
                          <a:latin typeface="dcr10"/>
                          <a:ea typeface="宋体"/>
                        </a:rPr>
                        <a:t>Adj R</a:t>
                      </a:r>
                      <a:r>
                        <a:rPr lang="en-US" sz="1800" kern="100" baseline="30000" dirty="0">
                          <a:latin typeface="dcr10"/>
                          <a:ea typeface="宋体"/>
                        </a:rPr>
                        <a:t>2</a:t>
                      </a:r>
                      <a:endParaRPr lang="zh-CN" sz="1800" kern="100" dirty="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0.2%</a:t>
                      </a:r>
                      <a:endParaRPr lang="zh-CN" sz="2000" kern="10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0.2%</a:t>
                      </a:r>
                      <a:endParaRPr lang="zh-CN" sz="2000" kern="100">
                        <a:latin typeface="Times New Roman" pitchFamily="18" charset="0"/>
                        <a:ea typeface="宋体"/>
                        <a:cs typeface="Times New Roman"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0.9%</a:t>
                      </a:r>
                      <a:endParaRPr lang="zh-CN" sz="2000" kern="100" dirty="0">
                        <a:latin typeface="Times New Roman" pitchFamily="18" charset="0"/>
                        <a:ea typeface="宋体"/>
                        <a:cs typeface="Times New Roman" pitchFamily="18" charset="0"/>
                      </a:endParaRPr>
                    </a:p>
                  </a:txBody>
                  <a:tcPr marL="68580" marR="68580" marT="0" marB="0" anchor="b">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xmlns="" val="1074056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771967" y="134174"/>
            <a:ext cx="8153400" cy="653609"/>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Robustness Tests  </a:t>
            </a:r>
            <a:endParaRPr lang="zh-CN" alt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11228" y="1371600"/>
            <a:ext cx="8315767" cy="4953000"/>
          </a:xfrm>
        </p:spPr>
        <p:txBody>
          <a:bodyPr>
            <a:normAutofit/>
          </a:bodyPr>
          <a:lstStyle/>
          <a:p>
            <a:pP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We conduct additional robustness tests.</a:t>
            </a:r>
          </a:p>
          <a:p>
            <a:pPr marL="800100" lvl="3" indent="-342900">
              <a:buFont typeface="Wingdings" panose="05000000000000000000" pitchFamily="2" charset="2"/>
              <a:buChar char="l"/>
            </a:pPr>
            <a:r>
              <a:rPr lang="en-US" altLang="zh-CN" sz="1900" dirty="0">
                <a:latin typeface="Times New Roman" panose="02020603050405020304" pitchFamily="18" charset="0"/>
                <a:cs typeface="Times New Roman" panose="02020603050405020304" pitchFamily="18" charset="0"/>
              </a:rPr>
              <a:t>Observe a stronger futures return prediction in the next quarter. </a:t>
            </a:r>
            <a:endParaRPr lang="en-US" altLang="zh-CN" sz="2300" dirty="0">
              <a:latin typeface="Times New Roman" panose="02020603050405020304" pitchFamily="18" charset="0"/>
              <a:cs typeface="Times New Roman" panose="02020603050405020304" pitchFamily="18" charset="0"/>
            </a:endParaRPr>
          </a:p>
          <a:p>
            <a:pPr marL="742950" lvl="2" indent="-342900">
              <a:buFont typeface="Wingdings" panose="05000000000000000000" pitchFamily="2" charset="2"/>
              <a:buChar char="l"/>
            </a:pPr>
            <a:r>
              <a:rPr lang="en-US" altLang="zh-CN" sz="2100" dirty="0" smtClean="0">
                <a:latin typeface="Times New Roman" panose="02020603050405020304" pitchFamily="18" charset="0"/>
                <a:cs typeface="Times New Roman" panose="02020603050405020304" pitchFamily="18" charset="0"/>
              </a:rPr>
              <a:t> Re-do </a:t>
            </a:r>
            <a:r>
              <a:rPr lang="en-US" altLang="zh-CN" sz="2100" dirty="0">
                <a:latin typeface="Times New Roman" panose="02020603050405020304" pitchFamily="18" charset="0"/>
                <a:cs typeface="Times New Roman" panose="02020603050405020304" pitchFamily="18" charset="0"/>
              </a:rPr>
              <a:t>the futures return prediction using panel </a:t>
            </a:r>
            <a:r>
              <a:rPr lang="en-US" altLang="zh-CN" sz="2100" dirty="0" smtClean="0">
                <a:latin typeface="Times New Roman" panose="02020603050405020304" pitchFamily="18" charset="0"/>
                <a:cs typeface="Times New Roman" panose="02020603050405020304" pitchFamily="18" charset="0"/>
              </a:rPr>
              <a:t>regressions </a:t>
            </a:r>
            <a:endParaRPr lang="en-US" altLang="zh-CN" sz="21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l"/>
            </a:pPr>
            <a:r>
              <a:rPr lang="en-US" altLang="zh-CN" sz="2100" dirty="0" smtClean="0">
                <a:latin typeface="Times New Roman" panose="02020603050405020304" pitchFamily="18" charset="0"/>
                <a:cs typeface="Times New Roman" panose="02020603050405020304" pitchFamily="18" charset="0"/>
              </a:rPr>
              <a:t>Re-do </a:t>
            </a:r>
            <a:r>
              <a:rPr lang="en-US" altLang="zh-CN" sz="2100" dirty="0">
                <a:latin typeface="Times New Roman" panose="02020603050405020304" pitchFamily="18" charset="0"/>
                <a:cs typeface="Times New Roman" panose="02020603050405020304" pitchFamily="18" charset="0"/>
              </a:rPr>
              <a:t>the futures return prediction regression in two </a:t>
            </a:r>
            <a:r>
              <a:rPr lang="en-US" altLang="zh-CN" sz="2100" dirty="0" smtClean="0">
                <a:latin typeface="Times New Roman" panose="02020603050405020304" pitchFamily="18" charset="0"/>
                <a:cs typeface="Times New Roman" panose="02020603050405020304" pitchFamily="18" charset="0"/>
              </a:rPr>
              <a:t>sub-periods, 1979-1999 </a:t>
            </a:r>
            <a:r>
              <a:rPr lang="en-US" altLang="zh-CN" sz="2100" dirty="0">
                <a:latin typeface="Times New Roman" panose="02020603050405020304" pitchFamily="18" charset="0"/>
                <a:cs typeface="Times New Roman" panose="02020603050405020304" pitchFamily="18" charset="0"/>
              </a:rPr>
              <a:t>and </a:t>
            </a:r>
            <a:r>
              <a:rPr lang="en-US" altLang="zh-CN" sz="2100" dirty="0" smtClean="0">
                <a:latin typeface="Times New Roman" panose="02020603050405020304" pitchFamily="18" charset="0"/>
                <a:cs typeface="Times New Roman" panose="02020603050405020304" pitchFamily="18" charset="0"/>
              </a:rPr>
              <a:t>2000-2019.</a:t>
            </a:r>
            <a:endParaRPr lang="en-US" altLang="zh-CN" sz="21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l"/>
            </a:pPr>
            <a:endParaRPr lang="en-US" altLang="zh-CN" sz="21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l"/>
            </a:pPr>
            <a:r>
              <a:rPr lang="en-US" altLang="zh-CN" sz="2100" dirty="0">
                <a:latin typeface="Times New Roman" panose="02020603050405020304" pitchFamily="18" charset="0"/>
                <a:cs typeface="Times New Roman" panose="02020603050405020304" pitchFamily="18" charset="0"/>
              </a:rPr>
              <a:t>Re-do the futures return prediction regression in an alternative sample, where we adjust the maturities of the first, second, and third nearby contract of energy commodities crude oil , so that relative basis employs the same horizon for all commodities.</a:t>
            </a:r>
          </a:p>
          <a:p>
            <a:endParaRPr lang="zh-CN" alt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xmlns="" val="2073386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ph type="title"/>
          </p:nvPr>
        </p:nvSpPr>
        <p:spPr>
          <a:xfrm>
            <a:off x="771967" y="134174"/>
            <a:ext cx="8153400" cy="653609"/>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Portfolio Sorting Analysis </a:t>
            </a:r>
            <a:endParaRPr lang="zh-CN" altLang="en-US" sz="3600" dirty="0">
              <a:latin typeface="Times New Roman" panose="02020603050405020304" pitchFamily="18" charset="0"/>
              <a:cs typeface="Times New Roman" panose="02020603050405020304" pitchFamily="18" charset="0"/>
            </a:endParaRPr>
          </a:p>
        </p:txBody>
      </p:sp>
      <p:sp>
        <p:nvSpPr>
          <p:cNvPr id="7" name="Content Placeholder 2"/>
          <p:cNvSpPr>
            <a:spLocks noGrp="1"/>
          </p:cNvSpPr>
          <p:nvPr>
            <p:ph idx="1"/>
          </p:nvPr>
        </p:nvSpPr>
        <p:spPr>
          <a:xfrm>
            <a:off x="511228" y="1190486"/>
            <a:ext cx="8404172" cy="5410200"/>
          </a:xfrm>
        </p:spPr>
        <p:txBody>
          <a:bodyPr>
            <a:noAutofit/>
          </a:bodyPr>
          <a:lstStyle/>
          <a:p>
            <a:pPr>
              <a:buFont typeface="Wingdings" panose="05000000000000000000" pitchFamily="2" charset="2"/>
              <a:buChar char="l"/>
            </a:pPr>
            <a:r>
              <a:rPr lang="en-US" altLang="zh-CN" sz="2500" dirty="0" smtClean="0">
                <a:latin typeface="Times New Roman" panose="02020603050405020304" pitchFamily="18" charset="0"/>
                <a:cs typeface="Times New Roman" panose="02020603050405020304" pitchFamily="18" charset="0"/>
              </a:rPr>
              <a:t>We </a:t>
            </a:r>
            <a:r>
              <a:rPr lang="en-US" altLang="zh-CN" sz="2500" dirty="0">
                <a:latin typeface="Times New Roman" panose="02020603050405020304" pitchFamily="18" charset="0"/>
                <a:cs typeface="Times New Roman" panose="02020603050405020304" pitchFamily="18" charset="0"/>
              </a:rPr>
              <a:t>also conduct portfolio sorting analysis based on these three basis measures.   </a:t>
            </a:r>
            <a:endParaRPr lang="en-US" altLang="zh-CN" sz="2500"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l"/>
            </a:pPr>
            <a:endParaRPr lang="en-US" altLang="zh-CN" sz="2200" dirty="0">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At the end of each month, we construct three equally-weighted commodity futures portfolios based on the relative basis. </a:t>
            </a:r>
          </a:p>
          <a:p>
            <a:pPr lvl="1" fontAlgn="base">
              <a:buFont typeface="Wingdings" panose="05000000000000000000" pitchFamily="2" charset="2"/>
              <a:buChar char="Ø"/>
            </a:pPr>
            <a:endParaRPr lang="en-US" altLang="zh-CN" sz="2100" dirty="0" smtClean="0">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Ø"/>
            </a:pPr>
            <a:r>
              <a:rPr lang="en-US" altLang="zh-CN" sz="2100" dirty="0" smtClean="0">
                <a:latin typeface="Times New Roman" panose="02020603050405020304" pitchFamily="18" charset="0"/>
                <a:cs typeface="Times New Roman" panose="02020603050405020304" pitchFamily="18" charset="0"/>
              </a:rPr>
              <a:t>We </a:t>
            </a:r>
            <a:r>
              <a:rPr lang="en-US" altLang="zh-CN" sz="2100" dirty="0">
                <a:latin typeface="Times New Roman" panose="02020603050405020304" pitchFamily="18" charset="0"/>
                <a:cs typeface="Times New Roman" panose="02020603050405020304" pitchFamily="18" charset="0"/>
              </a:rPr>
              <a:t>then observe these three portfolio returns, as well as the return difference between the portfolios with the highest and lowest relative basis measure, in the post one month and one quarter horizon. </a:t>
            </a:r>
          </a:p>
          <a:p>
            <a:pPr lvl="0">
              <a:buClr>
                <a:srgbClr val="353535"/>
              </a:buClr>
              <a:buFont typeface="Wingdings" panose="05000000000000000000" pitchFamily="2" charset="2"/>
              <a:buChar char="l"/>
            </a:pPr>
            <a:endPar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endParaRPr>
          </a:p>
          <a:p>
            <a:pPr lvl="0">
              <a:buClr>
                <a:srgbClr val="353535"/>
              </a:buClr>
              <a:buFont typeface="Wingdings" panose="05000000000000000000" pitchFamily="2" charset="2"/>
              <a:buChar char="l"/>
            </a:pPr>
            <a:r>
              <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rPr>
              <a:t>Again, as a “control group” test, we repeat the portfolio sorting analysis above on financial futures markets. </a:t>
            </a:r>
            <a:endParaRPr lang="zh-CN" altLang="en-US" sz="25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9BA9BC8D-FBDF-4D4C-9663-D407DFA0A604}" type="slidenum">
              <a:rPr lang="en-US" smtClean="0"/>
              <a:pPr/>
              <a:t>19</a:t>
            </a:fld>
            <a:endParaRPr lang="en-US"/>
          </a:p>
        </p:txBody>
      </p:sp>
    </p:spTree>
    <p:extLst>
      <p:ext uri="{BB962C8B-B14F-4D97-AF65-F5344CB8AC3E}">
        <p14:creationId xmlns:p14="http://schemas.microsoft.com/office/powerpoint/2010/main" xmlns="" val="3311393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1228" y="154429"/>
            <a:ext cx="7772400" cy="662186"/>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Motivation: Theory of Storage</a:t>
            </a:r>
            <a:endParaRPr lang="zh-CN" altLang="en-US" sz="3600" dirty="0">
              <a:latin typeface="Times New Roman" panose="02020603050405020304" pitchFamily="18" charset="0"/>
              <a:cs typeface="Times New Roman" panose="02020603050405020304" pitchFamily="18" charset="0"/>
            </a:endParaRPr>
          </a:p>
        </p:txBody>
      </p:sp>
      <p:sp>
        <p:nvSpPr>
          <p:cNvPr id="5" name="内容占位符 4"/>
          <p:cNvSpPr>
            <a:spLocks noGrp="1"/>
          </p:cNvSpPr>
          <p:nvPr>
            <p:ph idx="1"/>
          </p:nvPr>
        </p:nvSpPr>
        <p:spPr>
          <a:xfrm>
            <a:off x="533400" y="1219200"/>
            <a:ext cx="8458200" cy="5334000"/>
          </a:xfrm>
        </p:spPr>
        <p:txBody>
          <a:bodyPr>
            <a:noAutofit/>
          </a:bodyPr>
          <a:lstStyle/>
          <a:p>
            <a:pPr>
              <a:buFont typeface="Wingdings" panose="05000000000000000000" pitchFamily="2" charset="2"/>
              <a:buChar char="l"/>
            </a:pPr>
            <a:r>
              <a:rPr lang="en-US" altLang="zh-CN" sz="2500" b="1" dirty="0">
                <a:solidFill>
                  <a:srgbClr val="0070C0"/>
                </a:solidFill>
                <a:latin typeface="Times New Roman" panose="02020603050405020304" pitchFamily="18" charset="0"/>
                <a:cs typeface="Times New Roman" panose="02020603050405020304" pitchFamily="18" charset="0"/>
              </a:rPr>
              <a:t>Theory of Storage</a:t>
            </a:r>
            <a:r>
              <a:rPr lang="en-US" altLang="zh-CN" sz="2500" dirty="0">
                <a:latin typeface="Times New Roman" panose="02020603050405020304" pitchFamily="18" charset="0"/>
                <a:cs typeface="Times New Roman" panose="02020603050405020304" pitchFamily="18" charset="0"/>
              </a:rPr>
              <a:t>: A long-standing and important theory for the commodity futures markets. </a:t>
            </a:r>
          </a:p>
          <a:p>
            <a:pPr lvl="1">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It can be traced back to as early as Kaldor (1939), Working (1949), and </a:t>
            </a:r>
            <a:r>
              <a:rPr lang="en-US" altLang="zh-CN" sz="2100" dirty="0" err="1">
                <a:latin typeface="Times New Roman" panose="02020603050405020304" pitchFamily="18" charset="0"/>
                <a:cs typeface="Times New Roman" panose="02020603050405020304" pitchFamily="18" charset="0"/>
              </a:rPr>
              <a:t>Brenann</a:t>
            </a:r>
            <a:r>
              <a:rPr lang="en-US" altLang="zh-CN" sz="2100" dirty="0">
                <a:latin typeface="Times New Roman" panose="02020603050405020304" pitchFamily="18" charset="0"/>
                <a:cs typeface="Times New Roman" panose="02020603050405020304" pitchFamily="18" charset="0"/>
              </a:rPr>
              <a:t> (1958), and are then followed by a large number of studies, such as Fama and French (1988), </a:t>
            </a:r>
            <a:r>
              <a:rPr lang="en-US" altLang="zh-CN" sz="2100" dirty="0" err="1">
                <a:latin typeface="Times New Roman" panose="02020603050405020304" pitchFamily="18" charset="0"/>
                <a:cs typeface="Times New Roman" panose="02020603050405020304" pitchFamily="18" charset="0"/>
              </a:rPr>
              <a:t>Hirshleifer</a:t>
            </a:r>
            <a:r>
              <a:rPr lang="en-US" altLang="zh-CN" sz="2100" dirty="0">
                <a:latin typeface="Times New Roman" panose="02020603050405020304" pitchFamily="18" charset="0"/>
                <a:cs typeface="Times New Roman" panose="02020603050405020304" pitchFamily="18" charset="0"/>
              </a:rPr>
              <a:t> (1990), Ng and </a:t>
            </a:r>
            <a:r>
              <a:rPr lang="en-US" altLang="zh-CN" sz="2100" dirty="0" err="1">
                <a:latin typeface="Times New Roman" panose="02020603050405020304" pitchFamily="18" charset="0"/>
                <a:cs typeface="Times New Roman" panose="02020603050405020304" pitchFamily="18" charset="0"/>
              </a:rPr>
              <a:t>Pirrong</a:t>
            </a:r>
            <a:r>
              <a:rPr lang="en-US" altLang="zh-CN" sz="2100" dirty="0">
                <a:latin typeface="Times New Roman" panose="02020603050405020304" pitchFamily="18" charset="0"/>
                <a:cs typeface="Times New Roman" panose="02020603050405020304" pitchFamily="18" charset="0"/>
              </a:rPr>
              <a:t> (1994), </a:t>
            </a:r>
            <a:r>
              <a:rPr lang="en-US" altLang="zh-CN" sz="2100" dirty="0" err="1">
                <a:latin typeface="Times New Roman" panose="02020603050405020304" pitchFamily="18" charset="0"/>
                <a:cs typeface="Times New Roman" panose="02020603050405020304" pitchFamily="18" charset="0"/>
              </a:rPr>
              <a:t>Carbonez</a:t>
            </a:r>
            <a:r>
              <a:rPr lang="en-US" altLang="zh-CN" sz="2100" dirty="0">
                <a:latin typeface="Times New Roman" panose="02020603050405020304" pitchFamily="18" charset="0"/>
                <a:cs typeface="Times New Roman" panose="02020603050405020304" pitchFamily="18" charset="0"/>
              </a:rPr>
              <a:t>, Nguyen, and </a:t>
            </a:r>
            <a:r>
              <a:rPr lang="en-US" altLang="zh-CN" sz="2100" dirty="0" err="1">
                <a:latin typeface="Times New Roman" panose="02020603050405020304" pitchFamily="18" charset="0"/>
                <a:cs typeface="Times New Roman" panose="02020603050405020304" pitchFamily="18" charset="0"/>
              </a:rPr>
              <a:t>Sercu</a:t>
            </a:r>
            <a:r>
              <a:rPr lang="en-US" altLang="zh-CN" sz="2100" dirty="0">
                <a:latin typeface="Times New Roman" panose="02020603050405020304" pitchFamily="18" charset="0"/>
                <a:cs typeface="Times New Roman" panose="02020603050405020304" pitchFamily="18" charset="0"/>
              </a:rPr>
              <a:t> (2009), Gorton, Hayashi, and Rouwenhorst (2013).  </a:t>
            </a:r>
          </a:p>
          <a:p>
            <a:pPr lvl="1">
              <a:buFont typeface="Wingdings" panose="05000000000000000000" pitchFamily="2" charset="2"/>
              <a:buChar char="Ø"/>
            </a:pPr>
            <a:endParaRPr lang="en-US" altLang="zh-CN" sz="2500" dirty="0">
              <a:latin typeface="Times New Roman" panose="02020603050405020304" pitchFamily="18" charset="0"/>
              <a:cs typeface="Times New Roman" panose="02020603050405020304" pitchFamily="18" charset="0"/>
            </a:endParaRPr>
          </a:p>
          <a:p>
            <a:pPr lvl="0">
              <a:buClr>
                <a:srgbClr val="353535"/>
              </a:buCl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In the Theory of Storage, we compare between the benefits of holding spot commodities or </a:t>
            </a:r>
            <a:r>
              <a:rPr lang="en-US" altLang="zh-CN" sz="2500" dirty="0" smtClean="0">
                <a:latin typeface="Times New Roman" panose="02020603050405020304" pitchFamily="18" charset="0"/>
                <a:cs typeface="Times New Roman" panose="02020603050405020304" pitchFamily="18" charset="0"/>
              </a:rPr>
              <a:t>futures contracts </a:t>
            </a:r>
            <a:endParaRPr lang="en-US" altLang="zh-CN" sz="25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There is an implicit but important benefit, </a:t>
            </a:r>
            <a:r>
              <a:rPr lang="en-US" altLang="zh-CN" sz="2100" dirty="0" smtClean="0">
                <a:latin typeface="Times New Roman" panose="02020603050405020304" pitchFamily="18" charset="0"/>
                <a:cs typeface="Times New Roman" panose="02020603050405020304" pitchFamily="18" charset="0"/>
              </a:rPr>
              <a:t>dubbed </a:t>
            </a:r>
            <a:r>
              <a:rPr lang="en-US" altLang="zh-CN" sz="2100" dirty="0">
                <a:latin typeface="Times New Roman" panose="02020603050405020304" pitchFamily="18" charset="0"/>
                <a:cs typeface="Times New Roman" panose="02020603050405020304" pitchFamily="18" charset="0"/>
              </a:rPr>
              <a:t>the “</a:t>
            </a:r>
            <a:r>
              <a:rPr lang="en-US" altLang="zh-CN" sz="2100" b="1" dirty="0">
                <a:latin typeface="Times New Roman" panose="02020603050405020304" pitchFamily="18" charset="0"/>
                <a:cs typeface="Times New Roman" panose="02020603050405020304" pitchFamily="18" charset="0"/>
              </a:rPr>
              <a:t>convenience yield</a:t>
            </a:r>
            <a:r>
              <a:rPr lang="en-US" altLang="zh-CN" sz="2100" dirty="0">
                <a:latin typeface="Times New Roman" panose="02020603050405020304" pitchFamily="18" charset="0"/>
                <a:cs typeface="Times New Roman" panose="02020603050405020304" pitchFamily="18" charset="0"/>
              </a:rPr>
              <a:t>”, that accrues to the owners of the physical </a:t>
            </a:r>
            <a:r>
              <a:rPr lang="en-US" altLang="zh-CN" sz="2100" dirty="0" smtClean="0">
                <a:latin typeface="Times New Roman" panose="02020603050405020304" pitchFamily="18" charset="0"/>
                <a:cs typeface="Times New Roman" panose="02020603050405020304" pitchFamily="18" charset="0"/>
              </a:rPr>
              <a:t>commodity, </a:t>
            </a:r>
            <a:r>
              <a:rPr lang="en-US" altLang="zh-CN" sz="2100" dirty="0">
                <a:latin typeface="Times New Roman" panose="02020603050405020304" pitchFamily="18" charset="0"/>
                <a:cs typeface="Times New Roman" panose="02020603050405020304" pitchFamily="18" charset="0"/>
              </a:rPr>
              <a:t>but not to the owners of the commodity futures contracts. </a:t>
            </a:r>
          </a:p>
        </p:txBody>
      </p:sp>
      <p:sp>
        <p:nvSpPr>
          <p:cNvPr id="4" name="灯片编号占位符 3"/>
          <p:cNvSpPr>
            <a:spLocks noGrp="1"/>
          </p:cNvSpPr>
          <p:nvPr>
            <p:ph type="sldNum" sz="quarter" idx="12"/>
          </p:nvPr>
        </p:nvSpPr>
        <p:spPr/>
        <p:txBody>
          <a:bodyPr/>
          <a:lstStyle/>
          <a:p>
            <a:fld id="{9BA9BC8D-FBDF-4D4C-9663-D407DFA0A604}"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771967" y="134174"/>
            <a:ext cx="8153400" cy="653609"/>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Portfolio Sorting Analysis </a:t>
            </a:r>
            <a:endParaRPr lang="zh-CN" altLang="en-US" sz="36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graphicFrame>
        <p:nvGraphicFramePr>
          <p:cNvPr id="8" name="表格 7"/>
          <p:cNvGraphicFramePr>
            <a:graphicFrameLocks noGrp="1"/>
          </p:cNvGraphicFramePr>
          <p:nvPr>
            <p:extLst>
              <p:ext uri="{D42A27DB-BD31-4B8C-83A1-F6EECF244321}">
                <p14:modId xmlns:p14="http://schemas.microsoft.com/office/powerpoint/2010/main" xmlns="" val="3091351138"/>
              </p:ext>
            </p:extLst>
          </p:nvPr>
        </p:nvGraphicFramePr>
        <p:xfrm>
          <a:off x="511228" y="1600200"/>
          <a:ext cx="8219632" cy="4437646"/>
        </p:xfrm>
        <a:graphic>
          <a:graphicData uri="http://schemas.openxmlformats.org/drawingml/2006/table">
            <a:tbl>
              <a:tblPr firstRow="1" firstCol="1" bandRow="1"/>
              <a:tblGrid>
                <a:gridCol w="2802895">
                  <a:extLst>
                    <a:ext uri="{9D8B030D-6E8A-4147-A177-3AD203B41FA5}">
                      <a16:colId xmlns:a16="http://schemas.microsoft.com/office/drawing/2014/main" xmlns="" val="20000"/>
                    </a:ext>
                  </a:extLst>
                </a:gridCol>
                <a:gridCol w="1195134">
                  <a:extLst>
                    <a:ext uri="{9D8B030D-6E8A-4147-A177-3AD203B41FA5}">
                      <a16:colId xmlns:a16="http://schemas.microsoft.com/office/drawing/2014/main" xmlns="" val="20001"/>
                    </a:ext>
                  </a:extLst>
                </a:gridCol>
                <a:gridCol w="1094855">
                  <a:extLst>
                    <a:ext uri="{9D8B030D-6E8A-4147-A177-3AD203B41FA5}">
                      <a16:colId xmlns:a16="http://schemas.microsoft.com/office/drawing/2014/main" xmlns="" val="20002"/>
                    </a:ext>
                  </a:extLst>
                </a:gridCol>
                <a:gridCol w="1094855">
                  <a:extLst>
                    <a:ext uri="{9D8B030D-6E8A-4147-A177-3AD203B41FA5}">
                      <a16:colId xmlns:a16="http://schemas.microsoft.com/office/drawing/2014/main" xmlns="" val="20003"/>
                    </a:ext>
                  </a:extLst>
                </a:gridCol>
                <a:gridCol w="1094855">
                  <a:extLst>
                    <a:ext uri="{9D8B030D-6E8A-4147-A177-3AD203B41FA5}">
                      <a16:colId xmlns:a16="http://schemas.microsoft.com/office/drawing/2014/main" xmlns="" val="20004"/>
                    </a:ext>
                  </a:extLst>
                </a:gridCol>
                <a:gridCol w="937038">
                  <a:extLst>
                    <a:ext uri="{9D8B030D-6E8A-4147-A177-3AD203B41FA5}">
                      <a16:colId xmlns:a16="http://schemas.microsoft.com/office/drawing/2014/main" xmlns="" val="20005"/>
                    </a:ext>
                  </a:extLst>
                </a:gridCol>
              </a:tblGrid>
              <a:tr h="351923">
                <a:tc>
                  <a:txBody>
                    <a:bodyPr/>
                    <a:lstStyle/>
                    <a:p>
                      <a:pPr algn="ctr">
                        <a:spcAft>
                          <a:spcPts val="0"/>
                        </a:spcAft>
                      </a:pP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P1</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P2</a:t>
                      </a:r>
                      <a:endParaRPr lang="zh-CN" sz="1800" kern="100">
                        <a:effectLst/>
                        <a:latin typeface="Cambria Math" panose="02040503050406030204" pitchFamily="18" charset="0"/>
                        <a:ea typeface="宋体" panose="02010600030101010101" pitchFamily="2" charset="-122"/>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P3</a:t>
                      </a:r>
                      <a:endParaRPr lang="zh-CN" sz="1800" kern="100">
                        <a:effectLst/>
                        <a:latin typeface="Cambria Math" panose="02040503050406030204" pitchFamily="18" charset="0"/>
                        <a:ea typeface="宋体" panose="02010600030101010101" pitchFamily="2" charset="-122"/>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800" kern="100" dirty="0">
                          <a:effectLst/>
                          <a:latin typeface="Cambria Math" panose="02040503050406030204" pitchFamily="18" charset="0"/>
                          <a:ea typeface="Cambria Math" panose="02040503050406030204" pitchFamily="18" charset="0"/>
                        </a:rPr>
                        <a:t>P3-P1</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00"/>
                  </a:ext>
                </a:extLst>
              </a:tr>
              <a:tr h="410077">
                <a:tc>
                  <a:txBody>
                    <a:bodyPr/>
                    <a:lstStyle/>
                    <a:p>
                      <a:pPr algn="ctr">
                        <a:spcAft>
                          <a:spcPts val="0"/>
                        </a:spcAft>
                      </a:pP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mean</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mean</a:t>
                      </a:r>
                      <a:endParaRPr lang="zh-CN" sz="1800" kern="100">
                        <a:effectLst/>
                        <a:latin typeface="Cambria Math" panose="02040503050406030204" pitchFamily="18" charset="0"/>
                        <a:ea typeface="宋体" panose="02010600030101010101" pitchFamily="2" charset="-122"/>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mean</a:t>
                      </a:r>
                      <a:endParaRPr lang="zh-CN" sz="1800" kern="100">
                        <a:effectLst/>
                        <a:latin typeface="Cambria Math" panose="02040503050406030204" pitchFamily="18" charset="0"/>
                        <a:ea typeface="宋体" panose="02010600030101010101" pitchFamily="2" charset="-122"/>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effectLst/>
                          <a:latin typeface="Cambria Math" panose="02040503050406030204" pitchFamily="18" charset="0"/>
                          <a:ea typeface="Cambria Math" panose="02040503050406030204" pitchFamily="18" charset="0"/>
                        </a:rPr>
                        <a:t>mean</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800" i="1" kern="100" dirty="0">
                          <a:effectLst/>
                          <a:latin typeface="Cambria Math" panose="02040503050406030204" pitchFamily="18" charset="0"/>
                          <a:ea typeface="宋体" panose="02010600030101010101" pitchFamily="2" charset="-122"/>
                        </a:rPr>
                        <a:t>t</a:t>
                      </a:r>
                      <a:r>
                        <a:rPr lang="en-US" altLang="zh-CN" sz="1800" kern="100" dirty="0">
                          <a:effectLst/>
                          <a:latin typeface="Cambria Math" panose="02040503050406030204" pitchFamily="18" charset="0"/>
                          <a:ea typeface="宋体" panose="02010600030101010101" pitchFamily="2" charset="-122"/>
                        </a:rPr>
                        <a:t>-stat</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a:noFill/>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57200">
                <a:tc gridSpan="6">
                  <a:txBody>
                    <a:bodyPr/>
                    <a:lstStyle/>
                    <a:p>
                      <a:pPr algn="ctr">
                        <a:spcAft>
                          <a:spcPts val="0"/>
                        </a:spcAft>
                      </a:pPr>
                      <a:r>
                        <a:rPr lang="en-US" sz="1800" i="1" kern="100" dirty="0">
                          <a:effectLst/>
                          <a:latin typeface="Cambria Math" panose="02040503050406030204" pitchFamily="18" charset="0"/>
                          <a:ea typeface="Cambria Math" panose="02040503050406030204" pitchFamily="18" charset="0"/>
                        </a:rPr>
                        <a:t>Sorted by </a:t>
                      </a:r>
                      <a:r>
                        <a:rPr lang="en-US" sz="1800" i="1" kern="100" dirty="0" err="1">
                          <a:effectLst/>
                          <a:latin typeface="Cambria Math" panose="02040503050406030204" pitchFamily="18" charset="0"/>
                          <a:ea typeface="Cambria Math" panose="02040503050406030204" pitchFamily="18" charset="0"/>
                        </a:rPr>
                        <a:t>RelatBasis</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2"/>
                  </a:ext>
                </a:extLst>
              </a:tr>
              <a:tr h="351923">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next month</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-0.22%</a:t>
                      </a:r>
                      <a:endParaRPr lang="zh-CN" sz="2000" kern="100" dirty="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-0.10%</a:t>
                      </a:r>
                      <a:endParaRPr lang="zh-CN" sz="2000" kern="100" dirty="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0.59%</a:t>
                      </a:r>
                      <a:endParaRPr lang="zh-CN" sz="2000" kern="100" dirty="0">
                        <a:latin typeface="Times New Roman" pitchFamily="18" charset="0"/>
                        <a:ea typeface="宋体"/>
                        <a:cs typeface="Times New Roman"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0.81%</a:t>
                      </a:r>
                      <a:endParaRPr lang="zh-CN" sz="2000" kern="10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i="1" kern="100">
                          <a:latin typeface="Times New Roman" pitchFamily="18" charset="0"/>
                          <a:ea typeface="宋体"/>
                          <a:cs typeface="Times New Roman" pitchFamily="18" charset="0"/>
                        </a:rPr>
                        <a:t>(3.99)</a:t>
                      </a:r>
                      <a:endParaRPr lang="zh-CN" sz="2000" kern="100">
                        <a:latin typeface="Times New Roman" pitchFamily="18" charset="0"/>
                        <a:ea typeface="宋体"/>
                        <a:cs typeface="Times New Roman" pitchFamily="18" charset="0"/>
                      </a:endParaRPr>
                    </a:p>
                  </a:txBody>
                  <a:tcPr marL="68580" marR="68580" marT="0" marB="0" anchor="ctr">
                    <a:lnL w="12700" cap="flat" cmpd="sng" algn="ctr">
                      <a:solidFill>
                        <a:srgbClr val="C1C1C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3"/>
                  </a:ext>
                </a:extLst>
              </a:tr>
              <a:tr h="351923">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next quarter</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-0.89%</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-0.19%</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1.82%</a:t>
                      </a:r>
                      <a:endParaRPr lang="zh-CN" sz="2000" kern="100" dirty="0">
                        <a:latin typeface="Times New Roman" pitchFamily="18" charset="0"/>
                        <a:ea typeface="宋体"/>
                        <a:cs typeface="Times New Roman"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2.71%</a:t>
                      </a:r>
                      <a:endParaRPr lang="zh-CN" sz="2000" kern="100" dirty="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i="1" kern="100" dirty="0">
                          <a:latin typeface="Times New Roman" pitchFamily="18" charset="0"/>
                          <a:ea typeface="宋体"/>
                          <a:cs typeface="Times New Roman" pitchFamily="18" charset="0"/>
                        </a:rPr>
                        <a:t>(6.64)</a:t>
                      </a:r>
                      <a:endParaRPr lang="zh-CN" sz="2000" kern="100" dirty="0">
                        <a:latin typeface="Times New Roman" pitchFamily="18" charset="0"/>
                        <a:ea typeface="宋体"/>
                        <a:cs typeface="Times New Roman" pitchFamily="18" charset="0"/>
                      </a:endParaRPr>
                    </a:p>
                  </a:txBody>
                  <a:tcPr marL="68580" marR="68580" marT="0" marB="0" anchor="ctr">
                    <a:lnL w="12700" cap="flat" cmpd="sng" algn="ctr">
                      <a:solidFill>
                        <a:srgbClr val="C1C1C1"/>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515354">
                <a:tc gridSpan="6">
                  <a:txBody>
                    <a:bodyPr/>
                    <a:lstStyle/>
                    <a:p>
                      <a:pPr algn="ctr">
                        <a:spcAft>
                          <a:spcPts val="0"/>
                        </a:spcAft>
                      </a:pPr>
                      <a:r>
                        <a:rPr lang="en-US" sz="1800" kern="100" dirty="0">
                          <a:effectLst/>
                          <a:latin typeface="Cambria Math" panose="02040503050406030204" pitchFamily="18" charset="0"/>
                          <a:ea typeface="Cambria Math" panose="02040503050406030204" pitchFamily="18" charset="0"/>
                        </a:rPr>
                        <a:t> </a:t>
                      </a:r>
                      <a:r>
                        <a:rPr lang="en-US" sz="1800" i="1" kern="100" dirty="0">
                          <a:effectLst/>
                          <a:latin typeface="Cambria Math" panose="02040503050406030204" pitchFamily="18" charset="0"/>
                          <a:ea typeface="Cambria Math" panose="02040503050406030204" pitchFamily="18" charset="0"/>
                        </a:rPr>
                        <a:t>Sorted by TradtBasis</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5"/>
                  </a:ext>
                </a:extLst>
              </a:tr>
              <a:tr h="351923">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next month</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dirty="0">
                          <a:solidFill>
                            <a:schemeClr val="tx1"/>
                          </a:solidFill>
                          <a:latin typeface="Times New Roman" pitchFamily="18" charset="0"/>
                          <a:ea typeface="宋体"/>
                          <a:cs typeface="Times New Roman" pitchFamily="18" charset="0"/>
                        </a:rPr>
                        <a:t>-0.22%</a:t>
                      </a:r>
                      <a:endParaRPr lang="zh-CN" sz="2000" i="0" kern="100" dirty="0">
                        <a:solidFill>
                          <a:schemeClr val="tx1"/>
                        </a:solidFill>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dirty="0">
                          <a:solidFill>
                            <a:schemeClr val="tx1"/>
                          </a:solidFill>
                          <a:latin typeface="Times New Roman" pitchFamily="18" charset="0"/>
                          <a:ea typeface="宋体"/>
                          <a:cs typeface="Times New Roman" pitchFamily="18" charset="0"/>
                        </a:rPr>
                        <a:t>-0.06%</a:t>
                      </a:r>
                      <a:endParaRPr lang="zh-CN" sz="2000" i="0" kern="100" dirty="0">
                        <a:solidFill>
                          <a:schemeClr val="tx1"/>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dirty="0">
                          <a:solidFill>
                            <a:schemeClr val="tx1"/>
                          </a:solidFill>
                          <a:latin typeface="Times New Roman" pitchFamily="18" charset="0"/>
                          <a:ea typeface="宋体"/>
                          <a:cs typeface="Times New Roman" pitchFamily="18" charset="0"/>
                        </a:rPr>
                        <a:t>0.54%</a:t>
                      </a:r>
                      <a:endParaRPr lang="zh-CN" sz="2000" i="0" kern="100" dirty="0">
                        <a:solidFill>
                          <a:schemeClr val="tx1"/>
                        </a:solidFill>
                        <a:latin typeface="Times New Roman" pitchFamily="18" charset="0"/>
                        <a:ea typeface="宋体"/>
                        <a:cs typeface="Times New Roman"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dirty="0">
                          <a:solidFill>
                            <a:schemeClr val="tx1"/>
                          </a:solidFill>
                          <a:latin typeface="Times New Roman" pitchFamily="18" charset="0"/>
                          <a:ea typeface="宋体"/>
                          <a:cs typeface="Times New Roman" pitchFamily="18" charset="0"/>
                        </a:rPr>
                        <a:t>0.75%</a:t>
                      </a:r>
                      <a:endParaRPr lang="zh-CN" sz="2000" i="0" kern="100" dirty="0">
                        <a:solidFill>
                          <a:schemeClr val="tx1"/>
                        </a:solidFill>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algn="ctr" defTabSz="685800" rtl="0" eaLnBrk="1" latinLnBrk="0" hangingPunct="1">
                        <a:spcAft>
                          <a:spcPts val="0"/>
                        </a:spcAft>
                      </a:pPr>
                      <a:r>
                        <a:rPr lang="en-US" sz="2000" i="1" kern="100" dirty="0">
                          <a:solidFill>
                            <a:schemeClr val="tx1"/>
                          </a:solidFill>
                          <a:latin typeface="Times New Roman" pitchFamily="18" charset="0"/>
                          <a:ea typeface="宋体"/>
                          <a:cs typeface="Times New Roman" pitchFamily="18" charset="0"/>
                        </a:rPr>
                        <a:t>(3.30)</a:t>
                      </a:r>
                      <a:endParaRPr lang="zh-CN" sz="2000" i="1" kern="100" dirty="0">
                        <a:solidFill>
                          <a:schemeClr val="tx1"/>
                        </a:solidFill>
                        <a:latin typeface="Times New Roman" pitchFamily="18" charset="0"/>
                        <a:ea typeface="宋体"/>
                        <a:cs typeface="Times New Roman" pitchFamily="18" charset="0"/>
                      </a:endParaRPr>
                    </a:p>
                  </a:txBody>
                  <a:tcPr marL="68580" marR="68580" marT="0" marB="0" anchor="ctr">
                    <a:lnL w="12700" cap="flat" cmpd="sng" algn="ctr">
                      <a:solidFill>
                        <a:srgbClr val="C1C1C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xmlns="" val="10006"/>
                  </a:ext>
                </a:extLst>
              </a:tr>
              <a:tr h="351923">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next quarter</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dirty="0">
                          <a:solidFill>
                            <a:schemeClr val="tx1"/>
                          </a:solidFill>
                          <a:latin typeface="Times New Roman" pitchFamily="18" charset="0"/>
                          <a:ea typeface="宋体"/>
                          <a:cs typeface="Times New Roman" pitchFamily="18" charset="0"/>
                        </a:rPr>
                        <a:t>-1.03%</a:t>
                      </a:r>
                      <a:endParaRPr lang="zh-CN" sz="2000" i="0" kern="100" dirty="0">
                        <a:solidFill>
                          <a:schemeClr val="tx1"/>
                        </a:solidFill>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dirty="0">
                          <a:solidFill>
                            <a:schemeClr val="tx1"/>
                          </a:solidFill>
                          <a:latin typeface="Times New Roman" pitchFamily="18" charset="0"/>
                          <a:ea typeface="宋体"/>
                          <a:cs typeface="Times New Roman" pitchFamily="18" charset="0"/>
                        </a:rPr>
                        <a:t>-0.11%</a:t>
                      </a:r>
                      <a:endParaRPr lang="zh-CN" sz="2000" i="0" kern="100" dirty="0">
                        <a:solidFill>
                          <a:schemeClr val="tx1"/>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dirty="0">
                          <a:solidFill>
                            <a:schemeClr val="tx1"/>
                          </a:solidFill>
                          <a:latin typeface="Times New Roman" pitchFamily="18" charset="0"/>
                          <a:ea typeface="宋体"/>
                          <a:cs typeface="Times New Roman" pitchFamily="18" charset="0"/>
                        </a:rPr>
                        <a:t>1.86%</a:t>
                      </a:r>
                      <a:endParaRPr lang="zh-CN" sz="2000" i="0" kern="100" dirty="0">
                        <a:solidFill>
                          <a:schemeClr val="tx1"/>
                        </a:solidFill>
                        <a:latin typeface="Times New Roman" pitchFamily="18" charset="0"/>
                        <a:ea typeface="宋体"/>
                        <a:cs typeface="Times New Roman"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dirty="0">
                          <a:solidFill>
                            <a:schemeClr val="tx1"/>
                          </a:solidFill>
                          <a:latin typeface="Times New Roman" pitchFamily="18" charset="0"/>
                          <a:ea typeface="宋体"/>
                          <a:cs typeface="Times New Roman" pitchFamily="18" charset="0"/>
                        </a:rPr>
                        <a:t>2.89%</a:t>
                      </a:r>
                      <a:endParaRPr lang="zh-CN" sz="2000" i="0" kern="100" dirty="0">
                        <a:solidFill>
                          <a:schemeClr val="tx1"/>
                        </a:solidFill>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685800" rtl="0" eaLnBrk="1" latinLnBrk="0" hangingPunct="1">
                        <a:spcAft>
                          <a:spcPts val="0"/>
                        </a:spcAft>
                      </a:pPr>
                      <a:r>
                        <a:rPr lang="en-US" sz="2000" i="1" kern="100" dirty="0">
                          <a:solidFill>
                            <a:schemeClr val="tx1"/>
                          </a:solidFill>
                          <a:latin typeface="Times New Roman" pitchFamily="18" charset="0"/>
                          <a:ea typeface="宋体"/>
                          <a:cs typeface="Times New Roman" pitchFamily="18" charset="0"/>
                        </a:rPr>
                        <a:t>(5.07)</a:t>
                      </a:r>
                      <a:endParaRPr lang="zh-CN" sz="2000" i="1" kern="100" dirty="0">
                        <a:solidFill>
                          <a:schemeClr val="tx1"/>
                        </a:solidFill>
                        <a:latin typeface="Times New Roman" pitchFamily="18" charset="0"/>
                        <a:ea typeface="宋体"/>
                        <a:cs typeface="Times New Roman" pitchFamily="18" charset="0"/>
                      </a:endParaRPr>
                    </a:p>
                  </a:txBody>
                  <a:tcPr marL="68580" marR="68580" marT="0" marB="0" anchor="ctr">
                    <a:lnL w="12700" cap="flat" cmpd="sng" algn="ctr">
                      <a:solidFill>
                        <a:srgbClr val="C1C1C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591554">
                <a:tc gridSpan="6">
                  <a:txBody>
                    <a:bodyPr/>
                    <a:lstStyle/>
                    <a:p>
                      <a:pPr algn="ctr">
                        <a:spcAft>
                          <a:spcPts val="0"/>
                        </a:spcAft>
                      </a:pPr>
                      <a:r>
                        <a:rPr lang="en-US" sz="1800" kern="100" dirty="0">
                          <a:effectLst/>
                          <a:latin typeface="Cambria Math" panose="02040503050406030204" pitchFamily="18" charset="0"/>
                          <a:ea typeface="Cambria Math" panose="02040503050406030204" pitchFamily="18" charset="0"/>
                        </a:rPr>
                        <a:t> </a:t>
                      </a:r>
                      <a:r>
                        <a:rPr lang="en-US" sz="1800" i="1" kern="100" dirty="0">
                          <a:effectLst/>
                          <a:latin typeface="Cambria Math" panose="02040503050406030204" pitchFamily="18" charset="0"/>
                          <a:ea typeface="Cambria Math" panose="02040503050406030204" pitchFamily="18" charset="0"/>
                        </a:rPr>
                        <a:t>Sorted by ResidBasis</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8"/>
                  </a:ext>
                </a:extLst>
              </a:tr>
              <a:tr h="351923">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next month</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dirty="0">
                          <a:solidFill>
                            <a:schemeClr val="tx1"/>
                          </a:solidFill>
                          <a:latin typeface="Times New Roman" pitchFamily="18" charset="0"/>
                          <a:ea typeface="宋体"/>
                          <a:cs typeface="Times New Roman" pitchFamily="18" charset="0"/>
                        </a:rPr>
                        <a:t>-0.24%</a:t>
                      </a:r>
                      <a:endParaRPr lang="zh-CN" sz="2000" i="0" kern="100" dirty="0">
                        <a:solidFill>
                          <a:schemeClr val="tx1"/>
                        </a:solidFill>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dirty="0">
                          <a:solidFill>
                            <a:schemeClr val="tx1"/>
                          </a:solidFill>
                          <a:latin typeface="Times New Roman" pitchFamily="18" charset="0"/>
                          <a:ea typeface="宋体"/>
                          <a:cs typeface="Times New Roman" pitchFamily="18" charset="0"/>
                        </a:rPr>
                        <a:t>0.08%</a:t>
                      </a:r>
                      <a:endParaRPr lang="zh-CN" sz="2000" i="0" kern="100" dirty="0">
                        <a:solidFill>
                          <a:schemeClr val="tx1"/>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dirty="0">
                          <a:solidFill>
                            <a:schemeClr val="tx1"/>
                          </a:solidFill>
                          <a:latin typeface="Times New Roman" pitchFamily="18" charset="0"/>
                          <a:ea typeface="宋体"/>
                          <a:cs typeface="Times New Roman" pitchFamily="18" charset="0"/>
                        </a:rPr>
                        <a:t>0.41%</a:t>
                      </a:r>
                      <a:endParaRPr lang="zh-CN" sz="2000" i="0" kern="100" dirty="0">
                        <a:solidFill>
                          <a:schemeClr val="tx1"/>
                        </a:solidFill>
                        <a:latin typeface="Times New Roman" pitchFamily="18" charset="0"/>
                        <a:ea typeface="宋体"/>
                        <a:cs typeface="Times New Roman"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a:solidFill>
                            <a:schemeClr val="tx1"/>
                          </a:solidFill>
                          <a:latin typeface="Times New Roman" pitchFamily="18" charset="0"/>
                          <a:ea typeface="宋体"/>
                          <a:cs typeface="Times New Roman" pitchFamily="18" charset="0"/>
                        </a:rPr>
                        <a:t>0.65%</a:t>
                      </a:r>
                      <a:endParaRPr lang="zh-CN" sz="2000" i="0" kern="100">
                        <a:solidFill>
                          <a:schemeClr val="tx1"/>
                        </a:solidFill>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algn="ctr" defTabSz="685800" rtl="0" eaLnBrk="1" latinLnBrk="0" hangingPunct="1">
                        <a:spcAft>
                          <a:spcPts val="0"/>
                        </a:spcAft>
                      </a:pPr>
                      <a:r>
                        <a:rPr lang="en-US" sz="2000" i="1" kern="100">
                          <a:solidFill>
                            <a:schemeClr val="tx1"/>
                          </a:solidFill>
                          <a:latin typeface="Times New Roman" pitchFamily="18" charset="0"/>
                          <a:ea typeface="宋体"/>
                          <a:cs typeface="Times New Roman" pitchFamily="18" charset="0"/>
                        </a:rPr>
                        <a:t>(2.97) </a:t>
                      </a:r>
                      <a:endParaRPr lang="zh-CN" sz="2000" i="1" kern="100">
                        <a:solidFill>
                          <a:schemeClr val="tx1"/>
                        </a:solidFill>
                        <a:latin typeface="Times New Roman" pitchFamily="18" charset="0"/>
                        <a:ea typeface="宋体"/>
                        <a:cs typeface="Times New Roman" pitchFamily="18" charset="0"/>
                      </a:endParaRPr>
                    </a:p>
                  </a:txBody>
                  <a:tcPr marL="68580" marR="68580" marT="0" marB="0" anchor="b">
                    <a:lnL w="12700" cap="flat" cmpd="sng" algn="ctr">
                      <a:solidFill>
                        <a:srgbClr val="C1C1C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xmlns="" val="10009"/>
                  </a:ext>
                </a:extLst>
              </a:tr>
              <a:tr h="351923">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next quarter</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a:solidFill>
                            <a:schemeClr val="tx1"/>
                          </a:solidFill>
                          <a:latin typeface="Times New Roman" pitchFamily="18" charset="0"/>
                          <a:ea typeface="宋体"/>
                          <a:cs typeface="Times New Roman" pitchFamily="18" charset="0"/>
                        </a:rPr>
                        <a:t>-0.66%</a:t>
                      </a:r>
                      <a:endParaRPr lang="zh-CN" sz="2000" i="0" kern="100">
                        <a:solidFill>
                          <a:schemeClr val="tx1"/>
                        </a:solidFill>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a:solidFill>
                            <a:schemeClr val="tx1"/>
                          </a:solidFill>
                          <a:latin typeface="Times New Roman" pitchFamily="18" charset="0"/>
                          <a:ea typeface="宋体"/>
                          <a:cs typeface="Times New Roman" pitchFamily="18" charset="0"/>
                        </a:rPr>
                        <a:t>-0.07%</a:t>
                      </a:r>
                      <a:endParaRPr lang="zh-CN" sz="2000" i="0" kern="100">
                        <a:solidFill>
                          <a:schemeClr val="tx1"/>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dirty="0">
                          <a:solidFill>
                            <a:schemeClr val="tx1"/>
                          </a:solidFill>
                          <a:latin typeface="Times New Roman" pitchFamily="18" charset="0"/>
                          <a:ea typeface="宋体"/>
                          <a:cs typeface="Times New Roman" pitchFamily="18" charset="0"/>
                        </a:rPr>
                        <a:t>1.46%</a:t>
                      </a:r>
                      <a:endParaRPr lang="zh-CN" sz="2000" i="0" kern="100" dirty="0">
                        <a:solidFill>
                          <a:schemeClr val="tx1"/>
                        </a:solidFill>
                        <a:latin typeface="Times New Roman" pitchFamily="18" charset="0"/>
                        <a:ea typeface="宋体"/>
                        <a:cs typeface="Times New Roman"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685800" rtl="0" eaLnBrk="1" latinLnBrk="0" hangingPunct="1">
                        <a:spcAft>
                          <a:spcPts val="0"/>
                        </a:spcAft>
                      </a:pPr>
                      <a:r>
                        <a:rPr lang="en-US" sz="2000" i="0" kern="100" dirty="0">
                          <a:solidFill>
                            <a:schemeClr val="tx1"/>
                          </a:solidFill>
                          <a:latin typeface="Times New Roman" pitchFamily="18" charset="0"/>
                          <a:ea typeface="宋体"/>
                          <a:cs typeface="Times New Roman" pitchFamily="18" charset="0"/>
                        </a:rPr>
                        <a:t>2.12%</a:t>
                      </a:r>
                      <a:endParaRPr lang="zh-CN" sz="2000" i="0" kern="100" dirty="0">
                        <a:solidFill>
                          <a:schemeClr val="tx1"/>
                        </a:solidFill>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685800" rtl="0" eaLnBrk="1" latinLnBrk="0" hangingPunct="1">
                        <a:spcAft>
                          <a:spcPts val="0"/>
                        </a:spcAft>
                      </a:pPr>
                      <a:r>
                        <a:rPr lang="en-US" sz="2000" i="1" kern="100" dirty="0">
                          <a:solidFill>
                            <a:schemeClr val="tx1"/>
                          </a:solidFill>
                          <a:latin typeface="Times New Roman" pitchFamily="18" charset="0"/>
                          <a:ea typeface="宋体"/>
                          <a:cs typeface="Times New Roman" pitchFamily="18" charset="0"/>
                        </a:rPr>
                        <a:t>(3.60) </a:t>
                      </a:r>
                      <a:endParaRPr lang="zh-CN" sz="2000" i="1" kern="100" dirty="0">
                        <a:solidFill>
                          <a:schemeClr val="tx1"/>
                        </a:solidFill>
                        <a:latin typeface="Times New Roman" pitchFamily="18" charset="0"/>
                        <a:ea typeface="宋体"/>
                        <a:cs typeface="Times New Roman" pitchFamily="18" charset="0"/>
                      </a:endParaRPr>
                    </a:p>
                  </a:txBody>
                  <a:tcPr marL="68580" marR="68580" marT="0" marB="0" anchor="b">
                    <a:lnL w="12700" cap="flat" cmpd="sng" algn="ctr">
                      <a:solidFill>
                        <a:srgbClr val="C1C1C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sp>
        <p:nvSpPr>
          <p:cNvPr id="9" name="矩形 8"/>
          <p:cNvSpPr/>
          <p:nvPr/>
        </p:nvSpPr>
        <p:spPr>
          <a:xfrm>
            <a:off x="1905000" y="783576"/>
            <a:ext cx="6553200" cy="738664"/>
          </a:xfrm>
          <a:prstGeom prst="rect">
            <a:avLst/>
          </a:prstGeom>
        </p:spPr>
        <p:txBody>
          <a:bodyPr wrap="square">
            <a:spAutoFit/>
          </a:bodyPr>
          <a:lstStyle/>
          <a:p>
            <a:r>
              <a:rPr lang="en-US" altLang="zh-CN" sz="2100" kern="0" dirty="0">
                <a:latin typeface="Times New Roman" panose="02020603050405020304" pitchFamily="18" charset="0"/>
                <a:ea typeface="宋体" panose="02010600030101010101" pitchFamily="2" charset="-122"/>
              </a:rPr>
              <a:t>Portfolio Sorting Based on Different Basis Measures on </a:t>
            </a:r>
            <a:r>
              <a:rPr lang="en-US" altLang="zh-CN" sz="2100" kern="0" dirty="0">
                <a:solidFill>
                  <a:srgbClr val="FF0000"/>
                </a:solidFill>
                <a:latin typeface="Times New Roman" panose="02020603050405020304" pitchFamily="18" charset="0"/>
                <a:ea typeface="宋体" panose="02010600030101010101" pitchFamily="2" charset="-122"/>
              </a:rPr>
              <a:t>Commodity Futures </a:t>
            </a:r>
            <a:r>
              <a:rPr lang="en-US" altLang="zh-CN" sz="2100" kern="0" dirty="0">
                <a:latin typeface="Times New Roman" panose="02020603050405020304" pitchFamily="18" charset="0"/>
                <a:ea typeface="宋体" panose="02010600030101010101" pitchFamily="2" charset="-122"/>
              </a:rPr>
              <a:t>Markets</a:t>
            </a:r>
            <a:endParaRPr lang="zh-CN" altLang="en-US" sz="21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771967" y="134174"/>
            <a:ext cx="8153400" cy="653609"/>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Portfolio Sorting Analysis </a:t>
            </a:r>
            <a:endParaRPr lang="zh-CN" altLang="en-US" sz="36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graphicFrame>
        <p:nvGraphicFramePr>
          <p:cNvPr id="8" name="表格 7"/>
          <p:cNvGraphicFramePr>
            <a:graphicFrameLocks noGrp="1"/>
          </p:cNvGraphicFramePr>
          <p:nvPr>
            <p:extLst>
              <p:ext uri="{D42A27DB-BD31-4B8C-83A1-F6EECF244321}">
                <p14:modId xmlns:p14="http://schemas.microsoft.com/office/powerpoint/2010/main" xmlns="" val="1575747551"/>
              </p:ext>
            </p:extLst>
          </p:nvPr>
        </p:nvGraphicFramePr>
        <p:xfrm>
          <a:off x="511228" y="1600200"/>
          <a:ext cx="8219632" cy="4437646"/>
        </p:xfrm>
        <a:graphic>
          <a:graphicData uri="http://schemas.openxmlformats.org/drawingml/2006/table">
            <a:tbl>
              <a:tblPr firstRow="1" firstCol="1" bandRow="1"/>
              <a:tblGrid>
                <a:gridCol w="2802895">
                  <a:extLst>
                    <a:ext uri="{9D8B030D-6E8A-4147-A177-3AD203B41FA5}">
                      <a16:colId xmlns:a16="http://schemas.microsoft.com/office/drawing/2014/main" xmlns="" val="20000"/>
                    </a:ext>
                  </a:extLst>
                </a:gridCol>
                <a:gridCol w="1195134">
                  <a:extLst>
                    <a:ext uri="{9D8B030D-6E8A-4147-A177-3AD203B41FA5}">
                      <a16:colId xmlns:a16="http://schemas.microsoft.com/office/drawing/2014/main" xmlns="" val="20001"/>
                    </a:ext>
                  </a:extLst>
                </a:gridCol>
                <a:gridCol w="1094855">
                  <a:extLst>
                    <a:ext uri="{9D8B030D-6E8A-4147-A177-3AD203B41FA5}">
                      <a16:colId xmlns:a16="http://schemas.microsoft.com/office/drawing/2014/main" xmlns="" val="20002"/>
                    </a:ext>
                  </a:extLst>
                </a:gridCol>
                <a:gridCol w="1094855">
                  <a:extLst>
                    <a:ext uri="{9D8B030D-6E8A-4147-A177-3AD203B41FA5}">
                      <a16:colId xmlns:a16="http://schemas.microsoft.com/office/drawing/2014/main" xmlns="" val="20003"/>
                    </a:ext>
                  </a:extLst>
                </a:gridCol>
                <a:gridCol w="1094855">
                  <a:extLst>
                    <a:ext uri="{9D8B030D-6E8A-4147-A177-3AD203B41FA5}">
                      <a16:colId xmlns:a16="http://schemas.microsoft.com/office/drawing/2014/main" xmlns="" val="20004"/>
                    </a:ext>
                  </a:extLst>
                </a:gridCol>
                <a:gridCol w="937038">
                  <a:extLst>
                    <a:ext uri="{9D8B030D-6E8A-4147-A177-3AD203B41FA5}">
                      <a16:colId xmlns:a16="http://schemas.microsoft.com/office/drawing/2014/main" xmlns="" val="20005"/>
                    </a:ext>
                  </a:extLst>
                </a:gridCol>
              </a:tblGrid>
              <a:tr h="351923">
                <a:tc>
                  <a:txBody>
                    <a:bodyPr/>
                    <a:lstStyle/>
                    <a:p>
                      <a:pPr algn="ctr">
                        <a:spcAft>
                          <a:spcPts val="0"/>
                        </a:spcAft>
                      </a:pP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P1</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P2</a:t>
                      </a:r>
                      <a:endParaRPr lang="zh-CN" sz="1800" kern="100">
                        <a:effectLst/>
                        <a:latin typeface="Cambria Math" panose="02040503050406030204" pitchFamily="18" charset="0"/>
                        <a:ea typeface="宋体" panose="02010600030101010101" pitchFamily="2" charset="-122"/>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P3</a:t>
                      </a:r>
                      <a:endParaRPr lang="zh-CN" sz="1800" kern="100">
                        <a:effectLst/>
                        <a:latin typeface="Cambria Math" panose="02040503050406030204" pitchFamily="18" charset="0"/>
                        <a:ea typeface="宋体" panose="02010600030101010101" pitchFamily="2" charset="-122"/>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800" kern="100" dirty="0">
                          <a:effectLst/>
                          <a:latin typeface="Cambria Math" panose="02040503050406030204" pitchFamily="18" charset="0"/>
                          <a:ea typeface="Cambria Math" panose="02040503050406030204" pitchFamily="18" charset="0"/>
                        </a:rPr>
                        <a:t>P3-P1</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00"/>
                  </a:ext>
                </a:extLst>
              </a:tr>
              <a:tr h="410077">
                <a:tc>
                  <a:txBody>
                    <a:bodyPr/>
                    <a:lstStyle/>
                    <a:p>
                      <a:pPr algn="ctr">
                        <a:spcAft>
                          <a:spcPts val="0"/>
                        </a:spcAft>
                      </a:pP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mean</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mean</a:t>
                      </a:r>
                      <a:endParaRPr lang="zh-CN" sz="1800" kern="100">
                        <a:effectLst/>
                        <a:latin typeface="Cambria Math" panose="02040503050406030204" pitchFamily="18" charset="0"/>
                        <a:ea typeface="宋体" panose="02010600030101010101" pitchFamily="2" charset="-122"/>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mean</a:t>
                      </a:r>
                      <a:endParaRPr lang="zh-CN" sz="1800" kern="100">
                        <a:effectLst/>
                        <a:latin typeface="Cambria Math" panose="02040503050406030204" pitchFamily="18" charset="0"/>
                        <a:ea typeface="宋体" panose="02010600030101010101" pitchFamily="2" charset="-122"/>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effectLst/>
                          <a:latin typeface="Cambria Math" panose="02040503050406030204" pitchFamily="18" charset="0"/>
                          <a:ea typeface="Cambria Math" panose="02040503050406030204" pitchFamily="18" charset="0"/>
                        </a:rPr>
                        <a:t>mean</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800" i="1" kern="100" dirty="0">
                          <a:effectLst/>
                          <a:latin typeface="Cambria Math" panose="02040503050406030204" pitchFamily="18" charset="0"/>
                          <a:ea typeface="Cambria Math" panose="02040503050406030204" pitchFamily="18" charset="0"/>
                        </a:rPr>
                        <a:t>t</a:t>
                      </a:r>
                      <a:r>
                        <a:rPr lang="en-US" altLang="zh-CN" sz="1800" kern="100" dirty="0">
                          <a:effectLst/>
                          <a:latin typeface="Cambria Math" panose="02040503050406030204" pitchFamily="18" charset="0"/>
                          <a:ea typeface="Cambria Math" panose="02040503050406030204" pitchFamily="18" charset="0"/>
                        </a:rPr>
                        <a:t>-stat</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a:noFill/>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57200">
                <a:tc gridSpan="6">
                  <a:txBody>
                    <a:bodyPr/>
                    <a:lstStyle/>
                    <a:p>
                      <a:pPr algn="ctr">
                        <a:spcAft>
                          <a:spcPts val="0"/>
                        </a:spcAft>
                      </a:pPr>
                      <a:r>
                        <a:rPr lang="en-US" sz="1800" i="1" kern="100" dirty="0">
                          <a:effectLst/>
                          <a:latin typeface="Cambria Math" panose="02040503050406030204" pitchFamily="18" charset="0"/>
                          <a:ea typeface="Cambria Math" panose="02040503050406030204" pitchFamily="18" charset="0"/>
                        </a:rPr>
                        <a:t>Sorted by </a:t>
                      </a:r>
                      <a:r>
                        <a:rPr lang="en-US" sz="1800" i="1" kern="100" dirty="0" err="1">
                          <a:effectLst/>
                          <a:latin typeface="Cambria Math" panose="02040503050406030204" pitchFamily="18" charset="0"/>
                          <a:ea typeface="Cambria Math" panose="02040503050406030204" pitchFamily="18" charset="0"/>
                        </a:rPr>
                        <a:t>RelatBasis</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2"/>
                  </a:ext>
                </a:extLst>
              </a:tr>
              <a:tr h="351923">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next month</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0.17%</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0.10%</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0.24%</a:t>
                      </a:r>
                      <a:endParaRPr lang="zh-CN" sz="2000" kern="100">
                        <a:latin typeface="Times New Roman" pitchFamily="18" charset="0"/>
                        <a:ea typeface="宋体"/>
                        <a:cs typeface="Times New Roman"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0.07%</a:t>
                      </a:r>
                      <a:endParaRPr lang="zh-CN" sz="2000" kern="10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i="1" kern="100">
                          <a:solidFill>
                            <a:srgbClr val="000000"/>
                          </a:solidFill>
                          <a:latin typeface="Times New Roman" pitchFamily="18" charset="0"/>
                          <a:ea typeface="宋体"/>
                          <a:cs typeface="Times New Roman" pitchFamily="18" charset="0"/>
                        </a:rPr>
                        <a:t>(0.55)</a:t>
                      </a:r>
                      <a:endParaRPr lang="zh-CN" sz="2000" kern="100">
                        <a:latin typeface="Times New Roman" pitchFamily="18" charset="0"/>
                        <a:ea typeface="宋体"/>
                        <a:cs typeface="Times New Roman" pitchFamily="18" charset="0"/>
                      </a:endParaRPr>
                    </a:p>
                  </a:txBody>
                  <a:tcPr marL="68580" marR="68580" marT="0" marB="0" anchor="ctr">
                    <a:lnL w="12700" cap="flat" cmpd="sng" algn="ctr">
                      <a:solidFill>
                        <a:srgbClr val="C1C1C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3"/>
                  </a:ext>
                </a:extLst>
              </a:tr>
              <a:tr h="351923">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next quarter</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0.51%</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0.32%</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0.68%</a:t>
                      </a:r>
                      <a:endParaRPr lang="zh-CN" sz="2000" kern="100">
                        <a:latin typeface="Times New Roman" pitchFamily="18" charset="0"/>
                        <a:ea typeface="宋体"/>
                        <a:cs typeface="Times New Roman"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0.17%</a:t>
                      </a:r>
                      <a:endParaRPr lang="zh-CN" sz="2000" kern="10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C1C1C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i="1" kern="100" dirty="0">
                          <a:solidFill>
                            <a:srgbClr val="000000"/>
                          </a:solidFill>
                          <a:latin typeface="Times New Roman" pitchFamily="18" charset="0"/>
                          <a:ea typeface="宋体"/>
                          <a:cs typeface="Times New Roman" pitchFamily="18" charset="0"/>
                        </a:rPr>
                        <a:t>(0.63)</a:t>
                      </a:r>
                      <a:endParaRPr lang="zh-CN" sz="2000" kern="100" dirty="0">
                        <a:latin typeface="Times New Roman" pitchFamily="18" charset="0"/>
                        <a:ea typeface="宋体"/>
                        <a:cs typeface="Times New Roman" pitchFamily="18" charset="0"/>
                      </a:endParaRPr>
                    </a:p>
                  </a:txBody>
                  <a:tcPr marL="68580" marR="68580" marT="0" marB="0" anchor="ctr">
                    <a:lnL w="12700" cap="flat" cmpd="sng" algn="ctr">
                      <a:solidFill>
                        <a:srgbClr val="C1C1C1"/>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515354">
                <a:tc gridSpan="6">
                  <a:txBody>
                    <a:bodyPr/>
                    <a:lstStyle/>
                    <a:p>
                      <a:pPr algn="ctr">
                        <a:spcAft>
                          <a:spcPts val="0"/>
                        </a:spcAft>
                      </a:pPr>
                      <a:r>
                        <a:rPr lang="en-US" sz="1800" kern="100" dirty="0">
                          <a:effectLst/>
                          <a:latin typeface="Cambria Math" panose="02040503050406030204" pitchFamily="18" charset="0"/>
                          <a:ea typeface="Cambria Math" panose="02040503050406030204" pitchFamily="18" charset="0"/>
                        </a:rPr>
                        <a:t> </a:t>
                      </a:r>
                      <a:r>
                        <a:rPr lang="en-US" sz="1800" i="1" kern="100" dirty="0">
                          <a:effectLst/>
                          <a:latin typeface="Cambria Math" panose="02040503050406030204" pitchFamily="18" charset="0"/>
                          <a:ea typeface="Cambria Math" panose="02040503050406030204" pitchFamily="18" charset="0"/>
                        </a:rPr>
                        <a:t>Sorted by TradtBasis</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5"/>
                  </a:ext>
                </a:extLst>
              </a:tr>
              <a:tr h="351923">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next month</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-0.06%</a:t>
                      </a:r>
                      <a:endParaRPr lang="zh-CN" sz="2000" kern="100" dirty="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0.19%</a:t>
                      </a:r>
                      <a:endParaRPr lang="zh-CN" sz="2000" kern="100" dirty="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0.38%</a:t>
                      </a:r>
                      <a:endParaRPr lang="zh-CN" sz="2000" kern="100" dirty="0">
                        <a:latin typeface="Times New Roman" pitchFamily="18" charset="0"/>
                        <a:ea typeface="宋体"/>
                        <a:cs typeface="Times New Roman"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0.44%</a:t>
                      </a:r>
                      <a:endParaRPr lang="zh-CN" sz="2000" kern="10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spcAft>
                          <a:spcPts val="0"/>
                        </a:spcAft>
                      </a:pPr>
                      <a:r>
                        <a:rPr lang="en-US" sz="2000" i="1" kern="100">
                          <a:latin typeface="Times New Roman" pitchFamily="18" charset="0"/>
                          <a:ea typeface="宋体"/>
                          <a:cs typeface="Times New Roman" pitchFamily="18" charset="0"/>
                        </a:rPr>
                        <a:t>(3.11)</a:t>
                      </a:r>
                      <a:endParaRPr lang="zh-CN" sz="2000" kern="100">
                        <a:latin typeface="Times New Roman" pitchFamily="18" charset="0"/>
                        <a:ea typeface="宋体"/>
                        <a:cs typeface="Times New Roman" pitchFamily="18" charset="0"/>
                      </a:endParaRPr>
                    </a:p>
                  </a:txBody>
                  <a:tcPr marL="68580" marR="68580" marT="0" marB="0" anchor="ctr">
                    <a:lnL w="12700" cap="flat" cmpd="sng" algn="ctr">
                      <a:solidFill>
                        <a:srgbClr val="C1C1C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xmlns="" val="10006"/>
                  </a:ext>
                </a:extLst>
              </a:tr>
              <a:tr h="351923">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next quarter</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-0.26%</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0.58%</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1.16%</a:t>
                      </a:r>
                      <a:endParaRPr lang="zh-CN" sz="2000" kern="100" dirty="0">
                        <a:latin typeface="Times New Roman" pitchFamily="18" charset="0"/>
                        <a:ea typeface="宋体"/>
                        <a:cs typeface="Times New Roman"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1.42%</a:t>
                      </a:r>
                      <a:endParaRPr lang="zh-CN" sz="2000" kern="100" dirty="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i="1" kern="100" dirty="0">
                          <a:latin typeface="Times New Roman" pitchFamily="18" charset="0"/>
                          <a:ea typeface="宋体"/>
                          <a:cs typeface="Times New Roman" pitchFamily="18" charset="0"/>
                        </a:rPr>
                        <a:t>(3.78)</a:t>
                      </a:r>
                      <a:endParaRPr lang="zh-CN" sz="2000" kern="100" dirty="0">
                        <a:latin typeface="Times New Roman" pitchFamily="18" charset="0"/>
                        <a:ea typeface="宋体"/>
                        <a:cs typeface="Times New Roman" pitchFamily="18" charset="0"/>
                      </a:endParaRPr>
                    </a:p>
                  </a:txBody>
                  <a:tcPr marL="68580" marR="68580" marT="0" marB="0" anchor="ctr">
                    <a:lnL w="12700" cap="flat" cmpd="sng" algn="ctr">
                      <a:solidFill>
                        <a:srgbClr val="C1C1C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591554">
                <a:tc gridSpan="6">
                  <a:txBody>
                    <a:bodyPr/>
                    <a:lstStyle/>
                    <a:p>
                      <a:pPr algn="ctr">
                        <a:spcAft>
                          <a:spcPts val="0"/>
                        </a:spcAft>
                      </a:pPr>
                      <a:r>
                        <a:rPr lang="en-US" sz="1800" kern="100" dirty="0">
                          <a:effectLst/>
                          <a:latin typeface="Cambria Math" panose="02040503050406030204" pitchFamily="18" charset="0"/>
                          <a:ea typeface="Cambria Math" panose="02040503050406030204" pitchFamily="18" charset="0"/>
                        </a:rPr>
                        <a:t> </a:t>
                      </a:r>
                      <a:r>
                        <a:rPr lang="en-US" sz="1800" i="1" kern="100" dirty="0">
                          <a:effectLst/>
                          <a:latin typeface="Cambria Math" panose="02040503050406030204" pitchFamily="18" charset="0"/>
                          <a:ea typeface="Cambria Math" panose="02040503050406030204" pitchFamily="18" charset="0"/>
                        </a:rPr>
                        <a:t>Sorted by ResidBasis</a:t>
                      </a:r>
                      <a:endParaRPr lang="zh-CN" sz="1800" kern="100" dirty="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xmlns="" val="10008"/>
                  </a:ext>
                </a:extLst>
              </a:tr>
              <a:tr h="351923">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next month</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-0.11%</a:t>
                      </a:r>
                      <a:endParaRPr lang="zh-CN" sz="2000" kern="100" dirty="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0.18%</a:t>
                      </a:r>
                      <a:endParaRPr lang="zh-CN" sz="2000" kern="100" dirty="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0.40%</a:t>
                      </a:r>
                      <a:endParaRPr lang="zh-CN" sz="2000" kern="100" dirty="0">
                        <a:latin typeface="Times New Roman" pitchFamily="18" charset="0"/>
                        <a:ea typeface="宋体"/>
                        <a:cs typeface="Times New Roman"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0.51%</a:t>
                      </a:r>
                      <a:endParaRPr lang="zh-CN" sz="2000" kern="100" dirty="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a:spcAft>
                          <a:spcPts val="0"/>
                        </a:spcAft>
                      </a:pPr>
                      <a:r>
                        <a:rPr lang="en-US" sz="2000" i="1" kern="100">
                          <a:latin typeface="Times New Roman" pitchFamily="18" charset="0"/>
                          <a:ea typeface="宋体"/>
                          <a:cs typeface="Times New Roman" pitchFamily="18" charset="0"/>
                        </a:rPr>
                        <a:t>(4.70)</a:t>
                      </a:r>
                      <a:endParaRPr lang="zh-CN" sz="2000" kern="100">
                        <a:latin typeface="Times New Roman" pitchFamily="18" charset="0"/>
                        <a:ea typeface="宋体"/>
                        <a:cs typeface="Times New Roman" pitchFamily="18" charset="0"/>
                      </a:endParaRPr>
                    </a:p>
                  </a:txBody>
                  <a:tcPr marL="68580" marR="68580" marT="0" marB="0" anchor="ctr">
                    <a:lnL w="12700" cap="flat" cmpd="sng" algn="ctr">
                      <a:solidFill>
                        <a:srgbClr val="C1C1C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xmlns="" val="10009"/>
                  </a:ext>
                </a:extLst>
              </a:tr>
              <a:tr h="351923">
                <a:tc>
                  <a:txBody>
                    <a:bodyPr/>
                    <a:lstStyle/>
                    <a:p>
                      <a:pPr algn="ctr">
                        <a:spcAft>
                          <a:spcPts val="0"/>
                        </a:spcAft>
                      </a:pPr>
                      <a:r>
                        <a:rPr lang="en-US" sz="1800" kern="100">
                          <a:effectLst/>
                          <a:latin typeface="Cambria Math" panose="02040503050406030204" pitchFamily="18" charset="0"/>
                          <a:ea typeface="Cambria Math" panose="02040503050406030204" pitchFamily="18" charset="0"/>
                        </a:rPr>
                        <a:t>next quarter</a:t>
                      </a:r>
                      <a:endParaRPr lang="zh-CN" sz="1800" kern="100">
                        <a:effectLst/>
                        <a:latin typeface="Cambria Math" panose="02040503050406030204" pitchFamily="18" charset="0"/>
                        <a:ea typeface="宋体" panose="02010600030101010101" pitchFamily="2" charset="-122"/>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-0.29%</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0.59%</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solidFill>
                            <a:srgbClr val="000000"/>
                          </a:solidFill>
                          <a:latin typeface="Times New Roman" pitchFamily="18" charset="0"/>
                          <a:ea typeface="宋体"/>
                          <a:cs typeface="Times New Roman" pitchFamily="18" charset="0"/>
                        </a:rPr>
                        <a:t>1.12%</a:t>
                      </a:r>
                      <a:endParaRPr lang="zh-CN" sz="2000" kern="100">
                        <a:latin typeface="Times New Roman" pitchFamily="18" charset="0"/>
                        <a:ea typeface="宋体"/>
                        <a:cs typeface="Times New Roman"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dirty="0">
                          <a:solidFill>
                            <a:srgbClr val="000000"/>
                          </a:solidFill>
                          <a:latin typeface="Times New Roman" pitchFamily="18" charset="0"/>
                          <a:ea typeface="宋体"/>
                          <a:cs typeface="Times New Roman" pitchFamily="18" charset="0"/>
                        </a:rPr>
                        <a:t>1.41%</a:t>
                      </a:r>
                      <a:endParaRPr lang="zh-CN" sz="2000" kern="100" dirty="0">
                        <a:latin typeface="Times New Roman" pitchFamily="18" charset="0"/>
                        <a:ea typeface="宋体"/>
                        <a:cs typeface="Times New Roman"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C1C1C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i="1" kern="100" dirty="0">
                          <a:latin typeface="Times New Roman" pitchFamily="18" charset="0"/>
                          <a:ea typeface="宋体"/>
                          <a:cs typeface="Times New Roman" pitchFamily="18" charset="0"/>
                        </a:rPr>
                        <a:t>(4.64)</a:t>
                      </a:r>
                      <a:endParaRPr lang="zh-CN" sz="2000" kern="100" dirty="0">
                        <a:latin typeface="Times New Roman" pitchFamily="18" charset="0"/>
                        <a:ea typeface="宋体"/>
                        <a:cs typeface="Times New Roman" pitchFamily="18" charset="0"/>
                      </a:endParaRPr>
                    </a:p>
                  </a:txBody>
                  <a:tcPr marL="68580" marR="68580" marT="0" marB="0" anchor="ctr">
                    <a:lnL w="12700" cap="flat" cmpd="sng" algn="ctr">
                      <a:solidFill>
                        <a:srgbClr val="C1C1C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sp>
        <p:nvSpPr>
          <p:cNvPr id="9" name="矩形 8"/>
          <p:cNvSpPr/>
          <p:nvPr/>
        </p:nvSpPr>
        <p:spPr>
          <a:xfrm>
            <a:off x="1905000" y="783576"/>
            <a:ext cx="6553200" cy="738664"/>
          </a:xfrm>
          <a:prstGeom prst="rect">
            <a:avLst/>
          </a:prstGeom>
        </p:spPr>
        <p:txBody>
          <a:bodyPr wrap="square">
            <a:spAutoFit/>
          </a:bodyPr>
          <a:lstStyle/>
          <a:p>
            <a:r>
              <a:rPr lang="en-US" altLang="zh-CN" sz="2100" kern="0" dirty="0">
                <a:latin typeface="Times New Roman" panose="02020603050405020304" pitchFamily="18" charset="0"/>
                <a:ea typeface="宋体" panose="02010600030101010101" pitchFamily="2" charset="-122"/>
              </a:rPr>
              <a:t>Portfolio Sorting Based on Different Basis Measures on </a:t>
            </a:r>
            <a:r>
              <a:rPr lang="en-US" altLang="zh-CN" sz="2100" kern="0" dirty="0">
                <a:solidFill>
                  <a:srgbClr val="00B0F0"/>
                </a:solidFill>
                <a:latin typeface="Times New Roman" panose="02020603050405020304" pitchFamily="18" charset="0"/>
                <a:ea typeface="宋体" panose="02010600030101010101" pitchFamily="2" charset="-122"/>
              </a:rPr>
              <a:t>Financial Futures </a:t>
            </a:r>
            <a:r>
              <a:rPr lang="en-US" altLang="zh-CN" sz="2100" kern="0" dirty="0">
                <a:latin typeface="Times New Roman" panose="02020603050405020304" pitchFamily="18" charset="0"/>
                <a:ea typeface="宋体" panose="02010600030101010101" pitchFamily="2" charset="-122"/>
              </a:rPr>
              <a:t>Markets</a:t>
            </a:r>
            <a:endParaRPr lang="zh-CN" altLang="en-US" sz="2100" dirty="0"/>
          </a:p>
        </p:txBody>
      </p:sp>
    </p:spTree>
    <p:extLst>
      <p:ext uri="{BB962C8B-B14F-4D97-AF65-F5344CB8AC3E}">
        <p14:creationId xmlns:p14="http://schemas.microsoft.com/office/powerpoint/2010/main" xmlns="" val="1695636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771967" y="134174"/>
            <a:ext cx="8153400" cy="653609"/>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Portfolio </a:t>
            </a:r>
            <a:r>
              <a:rPr lang="en-US" altLang="zh-CN" sz="3600" dirty="0" smtClean="0">
                <a:latin typeface="Times New Roman" panose="02020603050405020304" pitchFamily="18" charset="0"/>
                <a:cs typeface="Times New Roman" panose="02020603050405020304" pitchFamily="18" charset="0"/>
              </a:rPr>
              <a:t>Spanning Test</a:t>
            </a:r>
            <a:endParaRPr lang="zh-CN" altLang="en-US" sz="36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
        <p:nvSpPr>
          <p:cNvPr id="9" name="矩形 8"/>
          <p:cNvSpPr/>
          <p:nvPr/>
        </p:nvSpPr>
        <p:spPr>
          <a:xfrm>
            <a:off x="1828800" y="783576"/>
            <a:ext cx="6553200" cy="738664"/>
          </a:xfrm>
          <a:prstGeom prst="rect">
            <a:avLst/>
          </a:prstGeom>
        </p:spPr>
        <p:txBody>
          <a:bodyPr wrap="square">
            <a:spAutoFit/>
          </a:bodyPr>
          <a:lstStyle/>
          <a:p>
            <a:r>
              <a:rPr lang="en-US" altLang="zh-CN" sz="2100" kern="0" dirty="0">
                <a:latin typeface="Times New Roman" panose="02020603050405020304" pitchFamily="18" charset="0"/>
                <a:ea typeface="宋体" panose="02010600030101010101" pitchFamily="2" charset="-122"/>
              </a:rPr>
              <a:t>Risk-adjusted Returns of the Relative Strategy Portfolio Based on </a:t>
            </a:r>
            <a:r>
              <a:rPr lang="en-US" altLang="zh-CN" sz="2100" kern="0" dirty="0" err="1">
                <a:latin typeface="Times New Roman" panose="02020603050405020304" pitchFamily="18" charset="0"/>
                <a:ea typeface="宋体" panose="02010600030101010101" pitchFamily="2" charset="-122"/>
              </a:rPr>
              <a:t>RelatBasis</a:t>
            </a:r>
            <a:r>
              <a:rPr lang="en-US" altLang="zh-CN" sz="2100" kern="0" dirty="0">
                <a:latin typeface="Times New Roman" panose="02020603050405020304" pitchFamily="18" charset="0"/>
                <a:ea typeface="宋体" panose="02010600030101010101" pitchFamily="2" charset="-122"/>
              </a:rPr>
              <a:t> on Commodity Futures Markets </a:t>
            </a:r>
            <a:endParaRPr lang="zh-CN" altLang="en-US" sz="2100" dirty="0"/>
          </a:p>
        </p:txBody>
      </p:sp>
      <p:graphicFrame>
        <p:nvGraphicFramePr>
          <p:cNvPr id="7" name="Table 6"/>
          <p:cNvGraphicFramePr>
            <a:graphicFrameLocks noGrp="1"/>
          </p:cNvGraphicFramePr>
          <p:nvPr>
            <p:extLst>
              <p:ext uri="{D42A27DB-BD31-4B8C-83A1-F6EECF244321}">
                <p14:modId xmlns:p14="http://schemas.microsoft.com/office/powerpoint/2010/main" xmlns="" val="3721075749"/>
              </p:ext>
            </p:extLst>
          </p:nvPr>
        </p:nvGraphicFramePr>
        <p:xfrm>
          <a:off x="1295400" y="1590687"/>
          <a:ext cx="7239000" cy="5267313"/>
        </p:xfrm>
        <a:graphic>
          <a:graphicData uri="http://schemas.openxmlformats.org/drawingml/2006/table">
            <a:tbl>
              <a:tblPr/>
              <a:tblGrid>
                <a:gridCol w="1844664">
                  <a:extLst>
                    <a:ext uri="{9D8B030D-6E8A-4147-A177-3AD203B41FA5}">
                      <a16:colId xmlns:a16="http://schemas.microsoft.com/office/drawing/2014/main" xmlns="" val="20000"/>
                    </a:ext>
                  </a:extLst>
                </a:gridCol>
                <a:gridCol w="1798112">
                  <a:extLst>
                    <a:ext uri="{9D8B030D-6E8A-4147-A177-3AD203B41FA5}">
                      <a16:colId xmlns:a16="http://schemas.microsoft.com/office/drawing/2014/main" xmlns="" val="20001"/>
                    </a:ext>
                  </a:extLst>
                </a:gridCol>
                <a:gridCol w="1798112">
                  <a:extLst>
                    <a:ext uri="{9D8B030D-6E8A-4147-A177-3AD203B41FA5}">
                      <a16:colId xmlns:a16="http://schemas.microsoft.com/office/drawing/2014/main" xmlns="" val="20002"/>
                    </a:ext>
                  </a:extLst>
                </a:gridCol>
                <a:gridCol w="1798112">
                  <a:extLst>
                    <a:ext uri="{9D8B030D-6E8A-4147-A177-3AD203B41FA5}">
                      <a16:colId xmlns:a16="http://schemas.microsoft.com/office/drawing/2014/main" xmlns="" val="20003"/>
                    </a:ext>
                  </a:extLst>
                </a:gridCol>
              </a:tblGrid>
              <a:tr h="369311">
                <a:tc>
                  <a:txBody>
                    <a:bodyPr/>
                    <a:lstStyle/>
                    <a:p>
                      <a:pPr algn="just"/>
                      <a:endParaRPr lang="zh-CN" sz="1800" kern="100" dirty="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latin typeface="Times New Roman"/>
                          <a:ea typeface="宋体"/>
                          <a:cs typeface="Times New Roman"/>
                        </a:rPr>
                        <a:t>RelatBasisRet</a:t>
                      </a:r>
                      <a:endParaRPr lang="zh-CN" sz="1800" kern="100" dirty="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800" kern="100" dirty="0">
                        <a:latin typeface="Times New Roman"/>
                        <a:ea typeface="宋体"/>
                        <a:cs typeface="Times New Roman"/>
                      </a:endParaRPr>
                    </a:p>
                    <a:p>
                      <a:pPr algn="ctr">
                        <a:spcAft>
                          <a:spcPts val="0"/>
                        </a:spcAft>
                      </a:pPr>
                      <a:r>
                        <a:rPr lang="en-US" sz="1800" kern="100" dirty="0">
                          <a:latin typeface="Times New Roman"/>
                          <a:ea typeface="宋体"/>
                          <a:cs typeface="Times New Roman"/>
                        </a:rPr>
                        <a:t>RelatBasisRet</a:t>
                      </a:r>
                    </a:p>
                    <a:p>
                      <a:pPr algn="ctr">
                        <a:spcAft>
                          <a:spcPts val="0"/>
                        </a:spcAft>
                      </a:pPr>
                      <a:endParaRPr lang="zh-CN" sz="1800" kern="100" dirty="0">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Times New Roman"/>
                          <a:ea typeface="宋体"/>
                          <a:cs typeface="Times New Roman"/>
                        </a:rPr>
                        <a:t>RelatBasisRet</a:t>
                      </a:r>
                      <a:endParaRPr lang="zh-CN" sz="1800" kern="10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92350">
                <a:tc>
                  <a:txBody>
                    <a:bodyPr/>
                    <a:lstStyle/>
                    <a:p>
                      <a:pPr algn="ctr">
                        <a:spcAft>
                          <a:spcPts val="0"/>
                        </a:spcAft>
                      </a:pPr>
                      <a:r>
                        <a:rPr lang="en-US" sz="1800" kern="100">
                          <a:latin typeface="Times New Roman"/>
                          <a:ea typeface="宋体"/>
                          <a:cs typeface="Times New Roman"/>
                        </a:rPr>
                        <a:t>Intercept</a:t>
                      </a:r>
                      <a:endParaRPr lang="zh-CN" sz="1800" kern="10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dirty="0">
                          <a:solidFill>
                            <a:srgbClr val="000000"/>
                          </a:solidFill>
                          <a:latin typeface="Times New Roman" pitchFamily="18" charset="0"/>
                          <a:ea typeface="宋体"/>
                          <a:cs typeface="Times New Roman" pitchFamily="18" charset="0"/>
                        </a:rPr>
                        <a:t>0.685 </a:t>
                      </a:r>
                      <a:endParaRPr lang="zh-CN" sz="2000" b="1" kern="100" dirty="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dirty="0">
                          <a:solidFill>
                            <a:srgbClr val="000000"/>
                          </a:solidFill>
                          <a:latin typeface="Times New Roman" pitchFamily="18" charset="0"/>
                          <a:ea typeface="宋体"/>
                          <a:cs typeface="Times New Roman" pitchFamily="18" charset="0"/>
                        </a:rPr>
                        <a:t>0.686 </a:t>
                      </a:r>
                      <a:endParaRPr lang="zh-CN" sz="2000" b="1" kern="100" dirty="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b="1" kern="100">
                          <a:solidFill>
                            <a:srgbClr val="000000"/>
                          </a:solidFill>
                          <a:latin typeface="Times New Roman" pitchFamily="18" charset="0"/>
                          <a:ea typeface="宋体"/>
                          <a:cs typeface="Times New Roman" pitchFamily="18" charset="0"/>
                        </a:rPr>
                        <a:t>0.633 </a:t>
                      </a:r>
                      <a:endParaRPr lang="zh-CN" sz="2000" b="1" kern="10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r h="192350">
                <a:tc>
                  <a:txBody>
                    <a:bodyPr/>
                    <a:lstStyle/>
                    <a:p>
                      <a:pPr algn="just"/>
                      <a:endParaRPr lang="zh-CN" sz="1800" kern="100">
                        <a:latin typeface="Calibri"/>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b="1" i="1" kern="100">
                          <a:solidFill>
                            <a:srgbClr val="000000"/>
                          </a:solidFill>
                          <a:latin typeface="Times New Roman" pitchFamily="18" charset="0"/>
                          <a:ea typeface="宋体"/>
                          <a:cs typeface="Times New Roman" pitchFamily="18" charset="0"/>
                        </a:rPr>
                        <a:t>(3.48) </a:t>
                      </a:r>
                      <a:endParaRPr lang="zh-CN" sz="2000" b="1"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b="1" i="1" kern="100" dirty="0">
                          <a:solidFill>
                            <a:srgbClr val="000000"/>
                          </a:solidFill>
                          <a:latin typeface="Times New Roman" pitchFamily="18" charset="0"/>
                          <a:ea typeface="宋体"/>
                          <a:cs typeface="Times New Roman" pitchFamily="18" charset="0"/>
                        </a:rPr>
                        <a:t>(3.48) </a:t>
                      </a:r>
                      <a:endParaRPr lang="zh-CN" sz="2000" b="1"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b="1" i="1" kern="100" dirty="0">
                          <a:solidFill>
                            <a:srgbClr val="000000"/>
                          </a:solidFill>
                          <a:latin typeface="Times New Roman" pitchFamily="18" charset="0"/>
                          <a:ea typeface="宋体"/>
                          <a:cs typeface="Times New Roman" pitchFamily="18" charset="0"/>
                        </a:rPr>
                        <a:t>(3.35) </a:t>
                      </a:r>
                      <a:endParaRPr lang="zh-CN" sz="2000" b="1"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2"/>
                  </a:ext>
                </a:extLst>
              </a:tr>
              <a:tr h="369311">
                <a:tc>
                  <a:txBody>
                    <a:bodyPr/>
                    <a:lstStyle/>
                    <a:p>
                      <a:pPr algn="ctr">
                        <a:spcAft>
                          <a:spcPts val="0"/>
                        </a:spcAft>
                      </a:pPr>
                      <a:r>
                        <a:rPr lang="en-US" sz="1800" kern="100" dirty="0">
                          <a:latin typeface="Times New Roman"/>
                          <a:ea typeface="宋体"/>
                          <a:cs typeface="Times New Roman"/>
                        </a:rPr>
                        <a:t>ResidBasisRet</a:t>
                      </a:r>
                      <a:endParaRPr lang="zh-CN" sz="1800" kern="100" dirty="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3"/>
                  </a:ext>
                </a:extLst>
              </a:tr>
              <a:tr h="192350">
                <a:tc>
                  <a:txBody>
                    <a:bodyPr/>
                    <a:lstStyle/>
                    <a:p>
                      <a:pPr algn="just"/>
                      <a:endParaRPr lang="zh-CN" sz="1800" kern="100">
                        <a:latin typeface="Calibri"/>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4"/>
                  </a:ext>
                </a:extLst>
              </a:tr>
              <a:tr h="369311">
                <a:tc>
                  <a:txBody>
                    <a:bodyPr/>
                    <a:lstStyle/>
                    <a:p>
                      <a:pPr algn="ctr">
                        <a:spcAft>
                          <a:spcPts val="0"/>
                        </a:spcAft>
                      </a:pPr>
                      <a:r>
                        <a:rPr lang="en-US" sz="1800" kern="100">
                          <a:latin typeface="Times New Roman"/>
                          <a:ea typeface="宋体"/>
                          <a:cs typeface="Times New Roman"/>
                        </a:rPr>
                        <a:t>TradtBasisRet</a:t>
                      </a:r>
                      <a:endParaRPr lang="zh-CN" sz="1800" kern="10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-0.012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5"/>
                  </a:ext>
                </a:extLst>
              </a:tr>
              <a:tr h="192350">
                <a:tc>
                  <a:txBody>
                    <a:bodyPr/>
                    <a:lstStyle/>
                    <a:p>
                      <a:pPr algn="just"/>
                      <a:endParaRPr lang="zh-CN" sz="1800" kern="100">
                        <a:latin typeface="Calibri"/>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(-0.25)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6"/>
                  </a:ext>
                </a:extLst>
              </a:tr>
              <a:tr h="192350">
                <a:tc>
                  <a:txBody>
                    <a:bodyPr/>
                    <a:lstStyle/>
                    <a:p>
                      <a:pPr algn="ctr">
                        <a:spcAft>
                          <a:spcPts val="0"/>
                        </a:spcAft>
                      </a:pPr>
                      <a:r>
                        <a:rPr lang="en-US" sz="1800" kern="100">
                          <a:latin typeface="Times New Roman"/>
                          <a:ea typeface="宋体"/>
                          <a:cs typeface="Times New Roman"/>
                        </a:rPr>
                        <a:t>MKTRet</a:t>
                      </a:r>
                      <a:endParaRPr lang="zh-CN" sz="1800" kern="10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0.303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7"/>
                  </a:ext>
                </a:extLst>
              </a:tr>
              <a:tr h="192350">
                <a:tc>
                  <a:txBody>
                    <a:bodyPr/>
                    <a:lstStyle/>
                    <a:p>
                      <a:pPr algn="just"/>
                      <a:endParaRPr lang="zh-CN" sz="1800" kern="100">
                        <a:latin typeface="Calibri"/>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(6.74)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8"/>
                  </a:ext>
                </a:extLst>
              </a:tr>
              <a:tr h="192350">
                <a:tc>
                  <a:txBody>
                    <a:bodyPr/>
                    <a:lstStyle/>
                    <a:p>
                      <a:pPr algn="ctr">
                        <a:spcAft>
                          <a:spcPts val="0"/>
                        </a:spcAft>
                      </a:pPr>
                      <a:r>
                        <a:rPr lang="en-US" sz="1800" kern="100">
                          <a:latin typeface="Times New Roman"/>
                          <a:ea typeface="宋体"/>
                          <a:cs typeface="Times New Roman"/>
                        </a:rPr>
                        <a:t>MomRet</a:t>
                      </a:r>
                      <a:endParaRPr lang="zh-CN" sz="1800" kern="10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0.099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0.099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0.104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9"/>
                  </a:ext>
                </a:extLst>
              </a:tr>
              <a:tr h="192350">
                <a:tc>
                  <a:txBody>
                    <a:bodyPr/>
                    <a:lstStyle/>
                    <a:p>
                      <a:pPr algn="just"/>
                      <a:endParaRPr lang="zh-CN" sz="1800" kern="100">
                        <a:latin typeface="Calibri"/>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(1.74)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(1.73)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(1.92)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10"/>
                  </a:ext>
                </a:extLst>
              </a:tr>
              <a:tr h="369311">
                <a:tc>
                  <a:txBody>
                    <a:bodyPr/>
                    <a:lstStyle/>
                    <a:p>
                      <a:pPr algn="ctr">
                        <a:spcAft>
                          <a:spcPts val="0"/>
                        </a:spcAft>
                      </a:pPr>
                      <a:r>
                        <a:rPr lang="en-US" sz="1800" kern="100">
                          <a:latin typeface="Times New Roman"/>
                          <a:ea typeface="宋体"/>
                          <a:cs typeface="Times New Roman"/>
                        </a:rPr>
                        <a:t>BasisMomRet</a:t>
                      </a:r>
                      <a:endParaRPr lang="zh-CN" sz="1800" kern="10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-0.090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-0.086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-0.179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11"/>
                  </a:ext>
                </a:extLst>
              </a:tr>
              <a:tr h="192350">
                <a:tc>
                  <a:txBody>
                    <a:bodyPr/>
                    <a:lstStyle/>
                    <a:p>
                      <a:pPr algn="just"/>
                      <a:endParaRPr lang="zh-CN" sz="1800" kern="100">
                        <a:latin typeface="Calibri"/>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(-2.40)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(-2.02)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(-4.66)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12"/>
                  </a:ext>
                </a:extLst>
              </a:tr>
              <a:tr h="192350">
                <a:tc>
                  <a:txBody>
                    <a:bodyPr/>
                    <a:lstStyle/>
                    <a:p>
                      <a:pPr algn="ctr">
                        <a:spcAft>
                          <a:spcPts val="0"/>
                        </a:spcAft>
                      </a:pPr>
                      <a:r>
                        <a:rPr lang="en-US" sz="1800" kern="100">
                          <a:latin typeface="Times New Roman"/>
                          <a:ea typeface="宋体"/>
                          <a:cs typeface="Times New Roman"/>
                        </a:rPr>
                        <a:t>Adj.R</a:t>
                      </a:r>
                      <a:r>
                        <a:rPr lang="en-US" sz="1800" kern="100" baseline="30000">
                          <a:latin typeface="Times New Roman"/>
                          <a:ea typeface="宋体"/>
                          <a:cs typeface="Times New Roman"/>
                        </a:rPr>
                        <a:t>2</a:t>
                      </a:r>
                      <a:endParaRPr lang="zh-CN" sz="1800" kern="100">
                        <a:latin typeface="Times New Roman"/>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0.196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0.200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0.091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xmlns="" val="3128119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771967" y="134174"/>
            <a:ext cx="8153400" cy="653609"/>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Portfolio Spanning Test</a:t>
            </a:r>
            <a:endParaRPr lang="zh-CN" altLang="en-US" sz="36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
        <p:nvSpPr>
          <p:cNvPr id="7" name="矩形 6"/>
          <p:cNvSpPr/>
          <p:nvPr/>
        </p:nvSpPr>
        <p:spPr>
          <a:xfrm>
            <a:off x="1769873" y="805215"/>
            <a:ext cx="7162800" cy="738664"/>
          </a:xfrm>
          <a:prstGeom prst="rect">
            <a:avLst/>
          </a:prstGeom>
        </p:spPr>
        <p:txBody>
          <a:bodyPr wrap="square">
            <a:spAutoFit/>
          </a:bodyPr>
          <a:lstStyle/>
          <a:p>
            <a:r>
              <a:rPr lang="en-US" altLang="zh-CN" sz="2100" kern="0" dirty="0">
                <a:latin typeface="Times New Roman" panose="02020603050405020304" pitchFamily="18" charset="0"/>
                <a:ea typeface="宋体" panose="02010600030101010101" pitchFamily="2" charset="-122"/>
              </a:rPr>
              <a:t>Risk-adjusted Returns of the Relative Strategy Portfolio Based on TradtBasis and ResidBasis on Commodity Futures Markets </a:t>
            </a:r>
            <a:endParaRPr lang="zh-CN" altLang="en-US" sz="2100" dirty="0"/>
          </a:p>
        </p:txBody>
      </p:sp>
      <p:graphicFrame>
        <p:nvGraphicFramePr>
          <p:cNvPr id="8" name="Table 7"/>
          <p:cNvGraphicFramePr>
            <a:graphicFrameLocks noGrp="1"/>
          </p:cNvGraphicFramePr>
          <p:nvPr>
            <p:extLst>
              <p:ext uri="{D42A27DB-BD31-4B8C-83A1-F6EECF244321}">
                <p14:modId xmlns:p14="http://schemas.microsoft.com/office/powerpoint/2010/main" xmlns="" val="4251443971"/>
              </p:ext>
            </p:extLst>
          </p:nvPr>
        </p:nvGraphicFramePr>
        <p:xfrm>
          <a:off x="1066800" y="1600200"/>
          <a:ext cx="7696200" cy="4882808"/>
        </p:xfrm>
        <a:graphic>
          <a:graphicData uri="http://schemas.openxmlformats.org/drawingml/2006/table">
            <a:tbl>
              <a:tblPr/>
              <a:tblGrid>
                <a:gridCol w="1526479">
                  <a:extLst>
                    <a:ext uri="{9D8B030D-6E8A-4147-A177-3AD203B41FA5}">
                      <a16:colId xmlns:a16="http://schemas.microsoft.com/office/drawing/2014/main" xmlns="" val="20000"/>
                    </a:ext>
                  </a:extLst>
                </a:gridCol>
                <a:gridCol w="1648068">
                  <a:extLst>
                    <a:ext uri="{9D8B030D-6E8A-4147-A177-3AD203B41FA5}">
                      <a16:colId xmlns:a16="http://schemas.microsoft.com/office/drawing/2014/main" xmlns="" val="20001"/>
                    </a:ext>
                  </a:extLst>
                </a:gridCol>
                <a:gridCol w="1526479">
                  <a:extLst>
                    <a:ext uri="{9D8B030D-6E8A-4147-A177-3AD203B41FA5}">
                      <a16:colId xmlns:a16="http://schemas.microsoft.com/office/drawing/2014/main" xmlns="" val="20002"/>
                    </a:ext>
                  </a:extLst>
                </a:gridCol>
                <a:gridCol w="1499995">
                  <a:extLst>
                    <a:ext uri="{9D8B030D-6E8A-4147-A177-3AD203B41FA5}">
                      <a16:colId xmlns:a16="http://schemas.microsoft.com/office/drawing/2014/main" xmlns="" val="20003"/>
                    </a:ext>
                  </a:extLst>
                </a:gridCol>
                <a:gridCol w="1495179">
                  <a:extLst>
                    <a:ext uri="{9D8B030D-6E8A-4147-A177-3AD203B41FA5}">
                      <a16:colId xmlns:a16="http://schemas.microsoft.com/office/drawing/2014/main" xmlns="" val="20004"/>
                    </a:ext>
                  </a:extLst>
                </a:gridCol>
              </a:tblGrid>
              <a:tr h="565104">
                <a:tc>
                  <a:txBody>
                    <a:bodyPr/>
                    <a:lstStyle/>
                    <a:p>
                      <a:pPr algn="just"/>
                      <a:endParaRPr lang="zh-CN" sz="1800" kern="100" dirty="0">
                        <a:latin typeface="Calibri"/>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latin typeface="Times New Roman"/>
                          <a:ea typeface="宋体"/>
                          <a:cs typeface="Times New Roman"/>
                        </a:rPr>
                        <a:t>ResidBasisRet</a:t>
                      </a:r>
                      <a:endParaRPr lang="zh-CN" sz="1800" kern="100" dirty="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800" kern="100" dirty="0">
                        <a:latin typeface="Times New Roman"/>
                        <a:ea typeface="宋体"/>
                        <a:cs typeface="Times New Roman"/>
                      </a:endParaRPr>
                    </a:p>
                    <a:p>
                      <a:pPr algn="ctr">
                        <a:spcAft>
                          <a:spcPts val="0"/>
                        </a:spcAft>
                      </a:pPr>
                      <a:r>
                        <a:rPr lang="en-US" sz="1800" kern="100" dirty="0">
                          <a:latin typeface="Times New Roman"/>
                          <a:ea typeface="宋体"/>
                          <a:cs typeface="Times New Roman"/>
                        </a:rPr>
                        <a:t>ResidBasisRet</a:t>
                      </a:r>
                    </a:p>
                    <a:p>
                      <a:pPr algn="ctr">
                        <a:spcAft>
                          <a:spcPts val="0"/>
                        </a:spcAft>
                      </a:pPr>
                      <a:endParaRPr lang="zh-CN" sz="1800" kern="100" dirty="0">
                        <a:latin typeface="Times New Roman"/>
                        <a:ea typeface="宋体"/>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latin typeface="Times New Roman"/>
                          <a:ea typeface="宋体"/>
                          <a:cs typeface="Times New Roman"/>
                        </a:rPr>
                        <a:t>TradtBasisRet</a:t>
                      </a:r>
                      <a:endParaRPr lang="zh-CN" sz="1800" kern="100" dirty="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latin typeface="Times New Roman"/>
                          <a:ea typeface="宋体"/>
                          <a:cs typeface="Times New Roman"/>
                        </a:rPr>
                        <a:t>TradtBasisRet</a:t>
                      </a:r>
                      <a:endParaRPr lang="zh-CN" sz="1800" kern="100" dirty="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85765">
                <a:tc>
                  <a:txBody>
                    <a:bodyPr/>
                    <a:lstStyle/>
                    <a:p>
                      <a:pPr algn="ctr">
                        <a:spcAft>
                          <a:spcPts val="0"/>
                        </a:spcAft>
                      </a:pPr>
                      <a:r>
                        <a:rPr lang="en-US" sz="1800" kern="100">
                          <a:latin typeface="Times New Roman"/>
                          <a:ea typeface="宋体"/>
                          <a:cs typeface="Times New Roman"/>
                        </a:rPr>
                        <a:t>Intercept</a:t>
                      </a:r>
                      <a:endParaRPr lang="zh-CN" sz="1800" kern="100">
                        <a:latin typeface="Times New Roman"/>
                        <a:ea typeface="宋体"/>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dirty="0">
                          <a:solidFill>
                            <a:srgbClr val="00B0F0"/>
                          </a:solidFill>
                          <a:latin typeface="Times New Roman" pitchFamily="18" charset="0"/>
                          <a:ea typeface="宋体"/>
                          <a:cs typeface="Times New Roman" pitchFamily="18" charset="0"/>
                        </a:rPr>
                        <a:t>0.056 </a:t>
                      </a:r>
                      <a:endParaRPr lang="zh-CN" sz="2000" kern="100" dirty="0">
                        <a:solidFill>
                          <a:srgbClr val="00B0F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dirty="0">
                          <a:solidFill>
                            <a:srgbClr val="00B0F0"/>
                          </a:solidFill>
                          <a:latin typeface="Times New Roman" pitchFamily="18" charset="0"/>
                          <a:ea typeface="宋体"/>
                          <a:cs typeface="Times New Roman" pitchFamily="18" charset="0"/>
                        </a:rPr>
                        <a:t>0.063 </a:t>
                      </a:r>
                      <a:endParaRPr lang="zh-CN" sz="2000" kern="100" dirty="0">
                        <a:solidFill>
                          <a:srgbClr val="00B0F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solidFill>
                            <a:srgbClr val="00B0F0"/>
                          </a:solidFill>
                          <a:latin typeface="Times New Roman" pitchFamily="18" charset="0"/>
                          <a:ea typeface="宋体"/>
                          <a:cs typeface="Times New Roman" pitchFamily="18" charset="0"/>
                        </a:rPr>
                        <a:t>0.172 </a:t>
                      </a:r>
                      <a:endParaRPr lang="zh-CN" sz="2000" kern="100">
                        <a:solidFill>
                          <a:srgbClr val="00B0F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solidFill>
                            <a:srgbClr val="00B0F0"/>
                          </a:solidFill>
                          <a:latin typeface="Times New Roman" pitchFamily="18" charset="0"/>
                          <a:ea typeface="宋体"/>
                          <a:cs typeface="Times New Roman" pitchFamily="18" charset="0"/>
                        </a:rPr>
                        <a:t>-0.021 </a:t>
                      </a:r>
                      <a:endParaRPr lang="zh-CN" sz="2000" kern="100">
                        <a:solidFill>
                          <a:srgbClr val="00B0F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r h="285765">
                <a:tc>
                  <a:txBody>
                    <a:bodyPr/>
                    <a:lstStyle/>
                    <a:p>
                      <a:pPr algn="just"/>
                      <a:endParaRPr lang="zh-CN" sz="1800" kern="100">
                        <a:latin typeface="Calibri"/>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dirty="0">
                          <a:solidFill>
                            <a:srgbClr val="00B0F0"/>
                          </a:solidFill>
                          <a:latin typeface="Times New Roman" pitchFamily="18" charset="0"/>
                          <a:ea typeface="宋体"/>
                          <a:cs typeface="Times New Roman" pitchFamily="18" charset="0"/>
                        </a:rPr>
                        <a:t>(0.31) </a:t>
                      </a:r>
                      <a:endParaRPr lang="zh-CN" sz="2000" kern="100" dirty="0">
                        <a:solidFill>
                          <a:srgbClr val="00B0F0"/>
                        </a:solidFill>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dirty="0">
                          <a:solidFill>
                            <a:srgbClr val="00B0F0"/>
                          </a:solidFill>
                          <a:latin typeface="Times New Roman" pitchFamily="18" charset="0"/>
                          <a:ea typeface="宋体"/>
                          <a:cs typeface="Times New Roman" pitchFamily="18" charset="0"/>
                        </a:rPr>
                        <a:t>(0.35) </a:t>
                      </a:r>
                      <a:endParaRPr lang="zh-CN" sz="2000" kern="100" dirty="0">
                        <a:solidFill>
                          <a:srgbClr val="00B0F0"/>
                        </a:solidFill>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dirty="0">
                          <a:solidFill>
                            <a:srgbClr val="00B0F0"/>
                          </a:solidFill>
                          <a:latin typeface="Times New Roman" pitchFamily="18" charset="0"/>
                          <a:ea typeface="宋体"/>
                          <a:cs typeface="Times New Roman" pitchFamily="18" charset="0"/>
                        </a:rPr>
                        <a:t>(0.90) </a:t>
                      </a:r>
                      <a:endParaRPr lang="zh-CN" sz="2000" kern="100" dirty="0">
                        <a:solidFill>
                          <a:srgbClr val="00B0F0"/>
                        </a:solidFill>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dirty="0">
                          <a:solidFill>
                            <a:srgbClr val="00B0F0"/>
                          </a:solidFill>
                          <a:latin typeface="Times New Roman" pitchFamily="18" charset="0"/>
                          <a:ea typeface="宋体"/>
                          <a:cs typeface="Times New Roman" pitchFamily="18" charset="0"/>
                        </a:rPr>
                        <a:t>(-0.12) </a:t>
                      </a:r>
                      <a:endParaRPr lang="zh-CN" sz="2000" kern="100" dirty="0">
                        <a:solidFill>
                          <a:srgbClr val="00B0F0"/>
                        </a:solidFill>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2"/>
                  </a:ext>
                </a:extLst>
              </a:tr>
              <a:tr h="565104">
                <a:tc>
                  <a:txBody>
                    <a:bodyPr/>
                    <a:lstStyle/>
                    <a:p>
                      <a:pPr algn="ctr">
                        <a:spcAft>
                          <a:spcPts val="0"/>
                        </a:spcAft>
                      </a:pPr>
                      <a:r>
                        <a:rPr lang="en-US" sz="1800" kern="100">
                          <a:latin typeface="Times New Roman"/>
                          <a:ea typeface="宋体"/>
                          <a:cs typeface="Times New Roman"/>
                        </a:rPr>
                        <a:t>RelatBasisRet</a:t>
                      </a:r>
                      <a:endParaRPr lang="zh-CN" sz="1800" kern="10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-0.010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0.282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3"/>
                  </a:ext>
                </a:extLst>
              </a:tr>
              <a:tr h="285765">
                <a:tc>
                  <a:txBody>
                    <a:bodyPr/>
                    <a:lstStyle/>
                    <a:p>
                      <a:pPr algn="just"/>
                      <a:endParaRPr lang="zh-CN" sz="1800" kern="100" dirty="0">
                        <a:latin typeface="Calibri"/>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dirty="0">
                          <a:solidFill>
                            <a:srgbClr val="000000"/>
                          </a:solidFill>
                          <a:latin typeface="Times New Roman" pitchFamily="18" charset="0"/>
                          <a:ea typeface="宋体"/>
                          <a:cs typeface="Times New Roman" pitchFamily="18" charset="0"/>
                        </a:rPr>
                        <a:t>(-0.25)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(6.74)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4"/>
                  </a:ext>
                </a:extLst>
              </a:tr>
              <a:tr h="285765">
                <a:tc>
                  <a:txBody>
                    <a:bodyPr/>
                    <a:lstStyle/>
                    <a:p>
                      <a:pPr algn="ctr">
                        <a:spcAft>
                          <a:spcPts val="0"/>
                        </a:spcAft>
                      </a:pPr>
                      <a:r>
                        <a:rPr lang="en-US" sz="1800" kern="100" dirty="0">
                          <a:latin typeface="Times New Roman"/>
                          <a:ea typeface="宋体"/>
                          <a:cs typeface="Times New Roman"/>
                        </a:rPr>
                        <a:t>MKTRet</a:t>
                      </a:r>
                      <a:endParaRPr lang="zh-CN" sz="1800" kern="100" dirty="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-0.031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-0.030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-0.017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-0.045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5"/>
                  </a:ext>
                </a:extLst>
              </a:tr>
              <a:tr h="285765">
                <a:tc>
                  <a:txBody>
                    <a:bodyPr/>
                    <a:lstStyle/>
                    <a:p>
                      <a:pPr algn="just"/>
                      <a:endParaRPr lang="zh-CN" sz="1800" kern="100">
                        <a:latin typeface="Calibri"/>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(-0.59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dirty="0">
                          <a:solidFill>
                            <a:srgbClr val="000000"/>
                          </a:solidFill>
                          <a:latin typeface="Times New Roman" pitchFamily="18" charset="0"/>
                          <a:ea typeface="宋体"/>
                          <a:cs typeface="Times New Roman" pitchFamily="18" charset="0"/>
                        </a:rPr>
                        <a:t>(-0.57)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dirty="0">
                          <a:solidFill>
                            <a:srgbClr val="000000"/>
                          </a:solidFill>
                          <a:latin typeface="Times New Roman" pitchFamily="18" charset="0"/>
                          <a:ea typeface="宋体"/>
                          <a:cs typeface="Times New Roman" pitchFamily="18" charset="0"/>
                        </a:rPr>
                        <a:t>(-0.32)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(-0.86)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6"/>
                  </a:ext>
                </a:extLst>
              </a:tr>
              <a:tr h="285765">
                <a:tc>
                  <a:txBody>
                    <a:bodyPr/>
                    <a:lstStyle/>
                    <a:p>
                      <a:pPr algn="ctr">
                        <a:spcAft>
                          <a:spcPts val="0"/>
                        </a:spcAft>
                      </a:pPr>
                      <a:r>
                        <a:rPr lang="en-US" sz="1800" kern="100">
                          <a:latin typeface="Times New Roman"/>
                          <a:ea typeface="宋体"/>
                          <a:cs typeface="Times New Roman"/>
                        </a:rPr>
                        <a:t>MomRet</a:t>
                      </a:r>
                      <a:endParaRPr lang="zh-CN" sz="1800" kern="10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0.388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0.387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0.294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0.319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7"/>
                  </a:ext>
                </a:extLst>
              </a:tr>
              <a:tr h="285765">
                <a:tc>
                  <a:txBody>
                    <a:bodyPr/>
                    <a:lstStyle/>
                    <a:p>
                      <a:pPr algn="just"/>
                      <a:endParaRPr lang="zh-CN" sz="1800" kern="100">
                        <a:latin typeface="Calibri"/>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(11.25)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(11.15)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dirty="0">
                          <a:solidFill>
                            <a:srgbClr val="000000"/>
                          </a:solidFill>
                          <a:latin typeface="Times New Roman" pitchFamily="18" charset="0"/>
                          <a:ea typeface="宋体"/>
                          <a:cs typeface="Times New Roman" pitchFamily="18" charset="0"/>
                        </a:rPr>
                        <a:t>(8.07)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(9.10)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8"/>
                  </a:ext>
                </a:extLst>
              </a:tr>
              <a:tr h="565104">
                <a:tc>
                  <a:txBody>
                    <a:bodyPr/>
                    <a:lstStyle/>
                    <a:p>
                      <a:pPr algn="ctr">
                        <a:spcAft>
                          <a:spcPts val="0"/>
                        </a:spcAft>
                      </a:pPr>
                      <a:r>
                        <a:rPr lang="en-US" sz="1800" kern="100">
                          <a:latin typeface="Times New Roman"/>
                          <a:ea typeface="宋体"/>
                          <a:cs typeface="Times New Roman"/>
                        </a:rPr>
                        <a:t>BasisMomRet</a:t>
                      </a:r>
                      <a:endParaRPr lang="zh-CN" sz="1800" kern="100">
                        <a:latin typeface="Times New Roman"/>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0.279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0.282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0.346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0.290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9"/>
                  </a:ext>
                </a:extLst>
              </a:tr>
              <a:tr h="285765">
                <a:tc>
                  <a:txBody>
                    <a:bodyPr/>
                    <a:lstStyle/>
                    <a:p>
                      <a:pPr algn="just"/>
                      <a:endParaRPr lang="zh-CN" sz="1800" kern="100">
                        <a:latin typeface="Calibri"/>
                        <a:ea typeface="宋体"/>
                        <a:cs typeface="Times New Roman"/>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(7.08)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(6.98)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(8.28)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dirty="0">
                          <a:solidFill>
                            <a:srgbClr val="000000"/>
                          </a:solidFill>
                          <a:latin typeface="Times New Roman" pitchFamily="18" charset="0"/>
                          <a:ea typeface="宋体"/>
                          <a:cs typeface="Times New Roman" pitchFamily="18" charset="0"/>
                        </a:rPr>
                        <a:t>(7.12)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10"/>
                  </a:ext>
                </a:extLst>
              </a:tr>
              <a:tr h="285765">
                <a:tc>
                  <a:txBody>
                    <a:bodyPr/>
                    <a:lstStyle/>
                    <a:p>
                      <a:pPr algn="ctr">
                        <a:spcAft>
                          <a:spcPts val="0"/>
                        </a:spcAft>
                      </a:pPr>
                      <a:r>
                        <a:rPr lang="en-US" sz="1800" kern="100">
                          <a:latin typeface="Times New Roman"/>
                          <a:ea typeface="宋体"/>
                          <a:cs typeface="Times New Roman"/>
                        </a:rPr>
                        <a:t>Adj.R</a:t>
                      </a:r>
                      <a:r>
                        <a:rPr lang="en-US" sz="1800" kern="100" baseline="30000">
                          <a:latin typeface="Times New Roman"/>
                          <a:ea typeface="宋体"/>
                          <a:cs typeface="Times New Roman"/>
                        </a:rPr>
                        <a:t>2</a:t>
                      </a:r>
                      <a:endParaRPr lang="zh-CN" sz="1800" kern="100">
                        <a:latin typeface="Times New Roman"/>
                        <a:ea typeface="宋体"/>
                        <a:cs typeface="Times New Roman"/>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29.0%</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29.0%</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23.8%</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30.2%</a:t>
                      </a:r>
                      <a:endParaRPr lang="zh-CN" sz="2000" kern="100" dirty="0">
                        <a:latin typeface="Times New Roman" pitchFamily="18" charset="0"/>
                        <a:ea typeface="宋体"/>
                        <a:cs typeface="Times New Roman"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xmlns="" val="3929343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771967" y="134174"/>
            <a:ext cx="8153400" cy="653609"/>
          </a:xfrm>
        </p:spPr>
        <p:txBody>
          <a:bodyPr>
            <a:normAutofit fontScale="90000"/>
          </a:bodyPr>
          <a:lstStyle/>
          <a:p>
            <a:pPr algn="ctr"/>
            <a:r>
              <a:rPr lang="en-US" altLang="zh-CN" dirty="0">
                <a:latin typeface="Times New Roman" panose="02020603050405020304" pitchFamily="18" charset="0"/>
                <a:cs typeface="Times New Roman" panose="02020603050405020304" pitchFamily="18" charset="0"/>
              </a:rPr>
              <a:t>Strategy Portfolios Returns among Different Business Cycles</a:t>
            </a:r>
            <a:endParaRPr lang="zh-CN" alt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graphicFrame>
        <p:nvGraphicFramePr>
          <p:cNvPr id="7" name="Table 6"/>
          <p:cNvGraphicFramePr>
            <a:graphicFrameLocks noGrp="1"/>
          </p:cNvGraphicFramePr>
          <p:nvPr/>
        </p:nvGraphicFramePr>
        <p:xfrm>
          <a:off x="1142999" y="1981197"/>
          <a:ext cx="7620001" cy="4526283"/>
        </p:xfrm>
        <a:graphic>
          <a:graphicData uri="http://schemas.openxmlformats.org/drawingml/2006/table">
            <a:tbl>
              <a:tblPr/>
              <a:tblGrid>
                <a:gridCol w="2592323">
                  <a:extLst>
                    <a:ext uri="{9D8B030D-6E8A-4147-A177-3AD203B41FA5}">
                      <a16:colId xmlns:a16="http://schemas.microsoft.com/office/drawing/2014/main" xmlns="" val="20000"/>
                    </a:ext>
                  </a:extLst>
                </a:gridCol>
                <a:gridCol w="1606296">
                  <a:extLst>
                    <a:ext uri="{9D8B030D-6E8A-4147-A177-3AD203B41FA5}">
                      <a16:colId xmlns:a16="http://schemas.microsoft.com/office/drawing/2014/main" xmlns="" val="20001"/>
                    </a:ext>
                  </a:extLst>
                </a:gridCol>
                <a:gridCol w="987553">
                  <a:extLst>
                    <a:ext uri="{9D8B030D-6E8A-4147-A177-3AD203B41FA5}">
                      <a16:colId xmlns:a16="http://schemas.microsoft.com/office/drawing/2014/main" xmlns="" val="20002"/>
                    </a:ext>
                  </a:extLst>
                </a:gridCol>
                <a:gridCol w="987553">
                  <a:extLst>
                    <a:ext uri="{9D8B030D-6E8A-4147-A177-3AD203B41FA5}">
                      <a16:colId xmlns:a16="http://schemas.microsoft.com/office/drawing/2014/main" xmlns="" val="20003"/>
                    </a:ext>
                  </a:extLst>
                </a:gridCol>
                <a:gridCol w="1446276">
                  <a:extLst>
                    <a:ext uri="{9D8B030D-6E8A-4147-A177-3AD203B41FA5}">
                      <a16:colId xmlns:a16="http://schemas.microsoft.com/office/drawing/2014/main" xmlns="" val="20004"/>
                    </a:ext>
                  </a:extLst>
                </a:gridCol>
              </a:tblGrid>
              <a:tr h="323306">
                <a:tc>
                  <a:txBody>
                    <a:bodyPr/>
                    <a:lstStyle/>
                    <a:p>
                      <a:pPr>
                        <a:spcAft>
                          <a:spcPts val="0"/>
                        </a:spcAft>
                      </a:pPr>
                      <a:r>
                        <a:rPr lang="zh-CN" sz="2000" kern="100" dirty="0">
                          <a:latin typeface="dcr10"/>
                          <a:ea typeface="宋体"/>
                        </a:rPr>
                        <a:t>　</a:t>
                      </a:r>
                      <a:endParaRPr lang="zh-CN" sz="2000" kern="100" dirty="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2000" kern="100">
                          <a:latin typeface="dcr10"/>
                          <a:ea typeface="宋体"/>
                        </a:rPr>
                        <a:t>　</a:t>
                      </a:r>
                      <a:endParaRPr lang="zh-CN" sz="2000" kern="100">
                        <a:latin typeface="Times New Roman"/>
                        <a:ea typeface="宋体"/>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latin typeface="dcr10"/>
                          <a:ea typeface="宋体"/>
                        </a:rPr>
                        <a:t>P1</a:t>
                      </a:r>
                      <a:endParaRPr lang="zh-CN" sz="2000" kern="100">
                        <a:latin typeface="Times New Roman"/>
                        <a:ea typeface="宋体"/>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latin typeface="dcr10"/>
                          <a:ea typeface="宋体"/>
                        </a:rPr>
                        <a:t>P3</a:t>
                      </a:r>
                      <a:endParaRPr lang="zh-CN" sz="2000" kern="100">
                        <a:latin typeface="Times New Roman"/>
                        <a:ea typeface="宋体"/>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00">
                          <a:latin typeface="dcr10"/>
                          <a:ea typeface="宋体"/>
                        </a:rPr>
                        <a:t>P3-P1</a:t>
                      </a:r>
                      <a:endParaRPr lang="zh-CN" sz="2000" kern="100">
                        <a:latin typeface="Times New Roman"/>
                        <a:ea typeface="宋体"/>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23306">
                <a:tc>
                  <a:txBody>
                    <a:bodyPr/>
                    <a:lstStyle/>
                    <a:p>
                      <a:pPr>
                        <a:spcAft>
                          <a:spcPts val="0"/>
                        </a:spcAft>
                      </a:pPr>
                      <a:r>
                        <a:rPr lang="en-US" sz="2000" kern="100" dirty="0">
                          <a:latin typeface="dcr10"/>
                          <a:ea typeface="宋体"/>
                        </a:rPr>
                        <a:t>contraction</a:t>
                      </a:r>
                      <a:endParaRPr lang="zh-CN" sz="2000" kern="100" dirty="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100" dirty="0">
                          <a:latin typeface="dcr10"/>
                          <a:ea typeface="宋体"/>
                        </a:rPr>
                        <a:t>next month</a:t>
                      </a:r>
                      <a:endParaRPr lang="zh-CN" sz="2000" kern="100" dirty="0">
                        <a:latin typeface="Times New Roman"/>
                        <a:ea typeface="宋体"/>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-0.21%</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0.31%</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0.51%</a:t>
                      </a:r>
                      <a:endParaRPr lang="zh-CN" sz="2000" kern="100">
                        <a:latin typeface="Times New Roman" pitchFamily="18" charset="0"/>
                        <a:ea typeface="宋体"/>
                        <a:cs typeface="Times New Roman" pitchFamily="18" charset="0"/>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1"/>
                  </a:ext>
                </a:extLst>
              </a:tr>
              <a:tr h="323306">
                <a:tc>
                  <a:txBody>
                    <a:bodyPr/>
                    <a:lstStyle/>
                    <a:p>
                      <a:pPr>
                        <a:spcAft>
                          <a:spcPts val="0"/>
                        </a:spcAft>
                      </a:pPr>
                      <a:r>
                        <a:rPr lang="zh-CN" sz="2000" kern="100">
                          <a:latin typeface="dcr10"/>
                          <a:ea typeface="宋体"/>
                        </a:rPr>
                        <a:t>　</a:t>
                      </a:r>
                      <a:endParaRPr lang="zh-CN" sz="2000" kern="10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a:noFill/>
                    </a:lnR>
                    <a:lnT>
                      <a:noFill/>
                    </a:lnT>
                    <a:lnB>
                      <a:noFill/>
                    </a:lnB>
                  </a:tcPr>
                </a:tc>
                <a:tc>
                  <a:txBody>
                    <a:bodyPr/>
                    <a:lstStyle/>
                    <a:p>
                      <a:endParaRPr lang="zh-CN" sz="2000" kern="100" dirty="0">
                        <a:latin typeface="Calibri"/>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zh-CN" sz="2000" kern="100">
                          <a:latin typeface="Times New Roman" pitchFamily="18" charset="0"/>
                          <a:ea typeface="宋体"/>
                          <a:cs typeface="Times New Roman" pitchFamily="18" charset="0"/>
                        </a:rPr>
                        <a:t>　</a:t>
                      </a: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a:t>
                      </a:r>
                      <a:r>
                        <a:rPr lang="en-US" sz="2000" i="1" kern="100">
                          <a:latin typeface="Times New Roman" pitchFamily="18" charset="0"/>
                          <a:ea typeface="宋体"/>
                          <a:cs typeface="Times New Roman" pitchFamily="18" charset="0"/>
                        </a:rPr>
                        <a:t>1.86</a:t>
                      </a:r>
                      <a:r>
                        <a:rPr lang="en-US" sz="2000" kern="100">
                          <a:latin typeface="Times New Roman" pitchFamily="18" charset="0"/>
                          <a:ea typeface="宋体"/>
                          <a:cs typeface="Times New Roman" pitchFamily="18" charset="0"/>
                        </a:rPr>
                        <a:t>)</a:t>
                      </a:r>
                      <a:endParaRPr lang="zh-CN" sz="2000" kern="10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xmlns="" val="10002"/>
                  </a:ext>
                </a:extLst>
              </a:tr>
              <a:tr h="323306">
                <a:tc>
                  <a:txBody>
                    <a:bodyPr/>
                    <a:lstStyle/>
                    <a:p>
                      <a:pPr>
                        <a:spcAft>
                          <a:spcPts val="0"/>
                        </a:spcAft>
                      </a:pPr>
                      <a:r>
                        <a:rPr lang="zh-CN" sz="2000" kern="100">
                          <a:latin typeface="dcr10"/>
                          <a:ea typeface="宋体"/>
                        </a:rPr>
                        <a:t>　</a:t>
                      </a:r>
                      <a:endParaRPr lang="zh-CN" sz="2000" kern="10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a:noFill/>
                    </a:lnR>
                    <a:lnT>
                      <a:noFill/>
                    </a:lnT>
                    <a:lnB>
                      <a:noFill/>
                    </a:lnB>
                  </a:tcPr>
                </a:tc>
                <a:tc>
                  <a:txBody>
                    <a:bodyPr/>
                    <a:lstStyle/>
                    <a:p>
                      <a:pPr algn="ctr">
                        <a:spcAft>
                          <a:spcPts val="0"/>
                        </a:spcAft>
                      </a:pPr>
                      <a:r>
                        <a:rPr lang="en-US" sz="2000" kern="100">
                          <a:latin typeface="dcr10"/>
                          <a:ea typeface="宋体"/>
                        </a:rPr>
                        <a:t>next quarter</a:t>
                      </a:r>
                      <a:endParaRPr lang="zh-CN" sz="2000" kern="100">
                        <a:latin typeface="Times New Roman"/>
                        <a:ea typeface="宋体"/>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-0.74%</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0.99%</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1.73%</a:t>
                      </a:r>
                      <a:endParaRPr lang="zh-CN" sz="2000" kern="100">
                        <a:latin typeface="Times New Roman" pitchFamily="18" charset="0"/>
                        <a:ea typeface="宋体"/>
                        <a:cs typeface="Times New Roman" pitchFamily="18" charset="0"/>
                      </a:endParaRPr>
                    </a:p>
                  </a:txBody>
                  <a:tcPr marL="68580" marR="68580" marT="0" marB="0">
                    <a:lnL>
                      <a:noFill/>
                    </a:lnL>
                    <a:lnR w="12700"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xmlns="" val="10003"/>
                  </a:ext>
                </a:extLst>
              </a:tr>
              <a:tr h="323306">
                <a:tc>
                  <a:txBody>
                    <a:bodyPr/>
                    <a:lstStyle/>
                    <a:p>
                      <a:pPr>
                        <a:spcAft>
                          <a:spcPts val="0"/>
                        </a:spcAft>
                      </a:pPr>
                      <a:r>
                        <a:rPr lang="zh-CN" sz="2000" kern="100" dirty="0">
                          <a:latin typeface="dcr10"/>
                          <a:ea typeface="宋体"/>
                        </a:rPr>
                        <a:t>　</a:t>
                      </a:r>
                      <a:endParaRPr lang="zh-CN" sz="2000" kern="100" dirty="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endParaRPr lang="zh-CN" sz="2000" kern="100">
                        <a:latin typeface="Calibri"/>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zh-CN" sz="2000" kern="100">
                          <a:latin typeface="Times New Roman" pitchFamily="18" charset="0"/>
                          <a:ea typeface="宋体"/>
                          <a:cs typeface="Times New Roman" pitchFamily="18" charset="0"/>
                        </a:rPr>
                        <a:t>　</a:t>
                      </a: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endParaRPr lang="zh-CN" sz="2000" kern="100">
                        <a:latin typeface="Times New Roman" pitchFamily="18" charset="0"/>
                        <a:cs typeface="Times New Roman"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a:t>
                      </a:r>
                      <a:r>
                        <a:rPr lang="en-US" sz="2000" i="1" kern="100">
                          <a:latin typeface="Times New Roman" pitchFamily="18" charset="0"/>
                          <a:ea typeface="宋体"/>
                          <a:cs typeface="Times New Roman" pitchFamily="18" charset="0"/>
                        </a:rPr>
                        <a:t>3.45</a:t>
                      </a:r>
                      <a:r>
                        <a:rPr lang="en-US" sz="2000" kern="100">
                          <a:latin typeface="Times New Roman" pitchFamily="18" charset="0"/>
                          <a:ea typeface="宋体"/>
                          <a:cs typeface="Times New Roman" pitchFamily="18" charset="0"/>
                        </a:rPr>
                        <a:t>)</a:t>
                      </a:r>
                      <a:endParaRPr lang="zh-CN" sz="2000" kern="10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323306">
                <a:tc>
                  <a:txBody>
                    <a:bodyPr/>
                    <a:lstStyle/>
                    <a:p>
                      <a:pPr>
                        <a:spcAft>
                          <a:spcPts val="0"/>
                        </a:spcAft>
                      </a:pPr>
                      <a:r>
                        <a:rPr lang="en-US" sz="2000" kern="100">
                          <a:latin typeface="dcr10"/>
                          <a:ea typeface="宋体"/>
                        </a:rPr>
                        <a:t>expansion</a:t>
                      </a:r>
                      <a:endParaRPr lang="zh-CN" sz="2000" kern="10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100">
                          <a:latin typeface="dcr10"/>
                          <a:ea typeface="宋体"/>
                        </a:rPr>
                        <a:t>next month</a:t>
                      </a:r>
                      <a:endParaRPr lang="zh-CN" sz="2000" kern="100">
                        <a:latin typeface="Times New Roman"/>
                        <a:ea typeface="宋体"/>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-0.23%</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0.89%</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1.12%</a:t>
                      </a:r>
                      <a:endParaRPr lang="zh-CN" sz="2000" kern="100">
                        <a:latin typeface="Times New Roman" pitchFamily="18" charset="0"/>
                        <a:ea typeface="宋体"/>
                        <a:cs typeface="Times New Roman" pitchFamily="18" charset="0"/>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5"/>
                  </a:ext>
                </a:extLst>
              </a:tr>
              <a:tr h="323306">
                <a:tc>
                  <a:txBody>
                    <a:bodyPr/>
                    <a:lstStyle/>
                    <a:p>
                      <a:pPr>
                        <a:spcAft>
                          <a:spcPts val="0"/>
                        </a:spcAft>
                      </a:pPr>
                      <a:r>
                        <a:rPr lang="zh-CN" sz="2000" kern="100">
                          <a:latin typeface="dcr10"/>
                          <a:ea typeface="宋体"/>
                        </a:rPr>
                        <a:t>　</a:t>
                      </a:r>
                      <a:endParaRPr lang="zh-CN" sz="2000" kern="10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a:noFill/>
                    </a:lnR>
                    <a:lnT>
                      <a:noFill/>
                    </a:lnT>
                    <a:lnB>
                      <a:noFill/>
                    </a:lnB>
                  </a:tcPr>
                </a:tc>
                <a:tc>
                  <a:txBody>
                    <a:bodyPr/>
                    <a:lstStyle/>
                    <a:p>
                      <a:endParaRPr lang="zh-CN" sz="2000" kern="100">
                        <a:latin typeface="Calibri"/>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zh-CN" sz="2000" kern="100">
                          <a:latin typeface="Times New Roman" pitchFamily="18" charset="0"/>
                          <a:ea typeface="宋体"/>
                          <a:cs typeface="Times New Roman" pitchFamily="18" charset="0"/>
                        </a:rPr>
                        <a:t>　</a:t>
                      </a: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a:t>
                      </a:r>
                      <a:r>
                        <a:rPr lang="en-US" sz="2000" i="1" kern="100">
                          <a:latin typeface="Times New Roman" pitchFamily="18" charset="0"/>
                          <a:ea typeface="宋体"/>
                          <a:cs typeface="Times New Roman" pitchFamily="18" charset="0"/>
                        </a:rPr>
                        <a:t>4.03</a:t>
                      </a:r>
                      <a:r>
                        <a:rPr lang="en-US" sz="2000" kern="100">
                          <a:latin typeface="Times New Roman" pitchFamily="18" charset="0"/>
                          <a:ea typeface="宋体"/>
                          <a:cs typeface="Times New Roman" pitchFamily="18" charset="0"/>
                        </a:rPr>
                        <a:t>)</a:t>
                      </a:r>
                      <a:endParaRPr lang="zh-CN" sz="2000" kern="10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xmlns="" val="10006"/>
                  </a:ext>
                </a:extLst>
              </a:tr>
              <a:tr h="323306">
                <a:tc>
                  <a:txBody>
                    <a:bodyPr/>
                    <a:lstStyle/>
                    <a:p>
                      <a:pPr>
                        <a:spcAft>
                          <a:spcPts val="0"/>
                        </a:spcAft>
                      </a:pPr>
                      <a:r>
                        <a:rPr lang="zh-CN" sz="2000" kern="100" dirty="0">
                          <a:latin typeface="dcr10"/>
                          <a:ea typeface="宋体"/>
                        </a:rPr>
                        <a:t>　</a:t>
                      </a:r>
                      <a:endParaRPr lang="zh-CN" sz="2000" kern="100" dirty="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a:noFill/>
                    </a:lnR>
                    <a:lnT>
                      <a:noFill/>
                    </a:lnT>
                    <a:lnB>
                      <a:noFill/>
                    </a:lnB>
                  </a:tcPr>
                </a:tc>
                <a:tc>
                  <a:txBody>
                    <a:bodyPr/>
                    <a:lstStyle/>
                    <a:p>
                      <a:pPr algn="ctr">
                        <a:spcAft>
                          <a:spcPts val="0"/>
                        </a:spcAft>
                      </a:pPr>
                      <a:r>
                        <a:rPr lang="en-US" sz="2000" kern="100">
                          <a:latin typeface="dcr10"/>
                          <a:ea typeface="宋体"/>
                        </a:rPr>
                        <a:t>next quarter</a:t>
                      </a:r>
                      <a:endParaRPr lang="zh-CN" sz="2000" kern="100">
                        <a:latin typeface="Times New Roman"/>
                        <a:ea typeface="宋体"/>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-1.04%</a:t>
                      </a:r>
                      <a:endParaRPr lang="zh-CN" sz="2000" kern="100">
                        <a:latin typeface="Times New Roman" pitchFamily="18" charset="0"/>
                        <a:ea typeface="宋体"/>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2.64%</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3.69%</a:t>
                      </a:r>
                      <a:endParaRPr lang="zh-CN" sz="2000" kern="100">
                        <a:latin typeface="Times New Roman" pitchFamily="18" charset="0"/>
                        <a:ea typeface="宋体"/>
                        <a:cs typeface="Times New Roman" pitchFamily="18" charset="0"/>
                      </a:endParaRPr>
                    </a:p>
                  </a:txBody>
                  <a:tcPr marL="68580" marR="68580" marT="0" marB="0">
                    <a:lnL>
                      <a:noFill/>
                    </a:lnL>
                    <a:lnR w="12700"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xmlns="" val="10007"/>
                  </a:ext>
                </a:extLst>
              </a:tr>
              <a:tr h="323306">
                <a:tc>
                  <a:txBody>
                    <a:bodyPr/>
                    <a:lstStyle/>
                    <a:p>
                      <a:pPr>
                        <a:spcAft>
                          <a:spcPts val="0"/>
                        </a:spcAft>
                      </a:pPr>
                      <a:r>
                        <a:rPr lang="zh-CN" sz="2000" kern="100">
                          <a:latin typeface="dcr10"/>
                          <a:ea typeface="宋体"/>
                        </a:rPr>
                        <a:t>　</a:t>
                      </a:r>
                      <a:endParaRPr lang="zh-CN" sz="2000" kern="10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endParaRPr lang="zh-CN" sz="2000" kern="100">
                        <a:latin typeface="Calibri"/>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zh-CN" sz="2000" kern="100">
                          <a:latin typeface="Times New Roman" pitchFamily="18" charset="0"/>
                          <a:ea typeface="宋体"/>
                          <a:cs typeface="Times New Roman" pitchFamily="18" charset="0"/>
                        </a:rPr>
                        <a:t>　</a:t>
                      </a: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zh-CN" sz="2000" kern="100">
                          <a:latin typeface="Times New Roman" pitchFamily="18" charset="0"/>
                          <a:ea typeface="宋体"/>
                          <a:cs typeface="Times New Roman" pitchFamily="18" charset="0"/>
                        </a:rPr>
                        <a:t>　</a:t>
                      </a: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a:t>
                      </a:r>
                      <a:r>
                        <a:rPr lang="en-US" sz="2000" i="1" kern="100">
                          <a:latin typeface="Times New Roman" pitchFamily="18" charset="0"/>
                          <a:ea typeface="宋体"/>
                          <a:cs typeface="Times New Roman" pitchFamily="18" charset="0"/>
                        </a:rPr>
                        <a:t>7.78</a:t>
                      </a:r>
                      <a:r>
                        <a:rPr lang="en-US" sz="2000" kern="100">
                          <a:latin typeface="Times New Roman" pitchFamily="18" charset="0"/>
                          <a:ea typeface="宋体"/>
                          <a:cs typeface="Times New Roman" pitchFamily="18" charset="0"/>
                        </a:rPr>
                        <a:t>)</a:t>
                      </a:r>
                      <a:endParaRPr lang="zh-CN" sz="2000" kern="10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646611">
                <a:tc>
                  <a:txBody>
                    <a:bodyPr/>
                    <a:lstStyle/>
                    <a:p>
                      <a:pPr>
                        <a:spcAft>
                          <a:spcPts val="0"/>
                        </a:spcAft>
                      </a:pPr>
                      <a:r>
                        <a:rPr lang="en-US" sz="2000" kern="100">
                          <a:latin typeface="dcr10"/>
                          <a:ea typeface="宋体"/>
                        </a:rPr>
                        <a:t>Expansion - contraction</a:t>
                      </a:r>
                      <a:endParaRPr lang="zh-CN" sz="2000" kern="10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kern="100">
                          <a:latin typeface="dcr10"/>
                          <a:ea typeface="宋体"/>
                        </a:rPr>
                        <a:t>next month</a:t>
                      </a:r>
                      <a:endParaRPr lang="zh-CN" sz="2000" kern="100">
                        <a:latin typeface="Times New Roman"/>
                        <a:ea typeface="宋体"/>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zh-CN" sz="2000" kern="100">
                          <a:latin typeface="Times New Roman" pitchFamily="18" charset="0"/>
                          <a:ea typeface="宋体"/>
                          <a:cs typeface="Times New Roman" pitchFamily="18" charset="0"/>
                        </a:rPr>
                        <a:t>　</a:t>
                      </a: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spcAft>
                          <a:spcPts val="0"/>
                        </a:spcAft>
                      </a:pPr>
                      <a:r>
                        <a:rPr lang="zh-CN" sz="2000" kern="100">
                          <a:latin typeface="Times New Roman" pitchFamily="18" charset="0"/>
                          <a:ea typeface="宋体"/>
                          <a:cs typeface="Times New Roman" pitchFamily="18" charset="0"/>
                        </a:rPr>
                        <a:t>　</a:t>
                      </a: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0.61%</a:t>
                      </a:r>
                      <a:endParaRPr lang="zh-CN" sz="2000" kern="10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9"/>
                  </a:ext>
                </a:extLst>
              </a:tr>
              <a:tr h="323306">
                <a:tc>
                  <a:txBody>
                    <a:bodyPr/>
                    <a:lstStyle/>
                    <a:p>
                      <a:pPr>
                        <a:spcAft>
                          <a:spcPts val="0"/>
                        </a:spcAft>
                      </a:pPr>
                      <a:r>
                        <a:rPr lang="zh-CN" sz="2000" kern="100">
                          <a:latin typeface="dcr10"/>
                          <a:ea typeface="宋体"/>
                        </a:rPr>
                        <a:t>　</a:t>
                      </a:r>
                      <a:endParaRPr lang="zh-CN" sz="2000" kern="10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a:noFill/>
                    </a:lnR>
                    <a:lnT>
                      <a:noFill/>
                    </a:lnT>
                    <a:lnB>
                      <a:noFill/>
                    </a:lnB>
                  </a:tcPr>
                </a:tc>
                <a:tc>
                  <a:txBody>
                    <a:bodyPr/>
                    <a:lstStyle/>
                    <a:p>
                      <a:endParaRPr lang="zh-CN" sz="2000" kern="100">
                        <a:latin typeface="Calibri"/>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zh-CN" sz="2000" kern="100">
                          <a:latin typeface="Times New Roman" pitchFamily="18" charset="0"/>
                          <a:ea typeface="宋体"/>
                          <a:cs typeface="Times New Roman" pitchFamily="18" charset="0"/>
                        </a:rPr>
                        <a:t>　</a:t>
                      </a: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a:t>
                      </a:r>
                      <a:r>
                        <a:rPr lang="en-US" sz="2000" i="1" kern="100">
                          <a:latin typeface="Times New Roman" pitchFamily="18" charset="0"/>
                          <a:ea typeface="宋体"/>
                          <a:cs typeface="Times New Roman" pitchFamily="18" charset="0"/>
                        </a:rPr>
                        <a:t>1.55</a:t>
                      </a:r>
                      <a:r>
                        <a:rPr lang="en-US" sz="2000" kern="100">
                          <a:latin typeface="Times New Roman" pitchFamily="18" charset="0"/>
                          <a:ea typeface="宋体"/>
                          <a:cs typeface="Times New Roman" pitchFamily="18" charset="0"/>
                        </a:rPr>
                        <a:t>)</a:t>
                      </a:r>
                      <a:endParaRPr lang="zh-CN" sz="2000" kern="10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xmlns="" val="10010"/>
                  </a:ext>
                </a:extLst>
              </a:tr>
              <a:tr h="323306">
                <a:tc>
                  <a:txBody>
                    <a:bodyPr/>
                    <a:lstStyle/>
                    <a:p>
                      <a:pPr>
                        <a:spcAft>
                          <a:spcPts val="0"/>
                        </a:spcAft>
                      </a:pPr>
                      <a:r>
                        <a:rPr lang="zh-CN" sz="2000" kern="100">
                          <a:latin typeface="dcr10"/>
                          <a:ea typeface="宋体"/>
                        </a:rPr>
                        <a:t>　</a:t>
                      </a:r>
                      <a:endParaRPr lang="zh-CN" sz="2000" kern="10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a:noFill/>
                    </a:lnR>
                    <a:lnT>
                      <a:noFill/>
                    </a:lnT>
                    <a:lnB>
                      <a:noFill/>
                    </a:lnB>
                  </a:tcPr>
                </a:tc>
                <a:tc>
                  <a:txBody>
                    <a:bodyPr/>
                    <a:lstStyle/>
                    <a:p>
                      <a:pPr algn="ctr">
                        <a:spcAft>
                          <a:spcPts val="0"/>
                        </a:spcAft>
                      </a:pPr>
                      <a:r>
                        <a:rPr lang="en-US" sz="2000" kern="100">
                          <a:latin typeface="dcr10"/>
                          <a:ea typeface="宋体"/>
                        </a:rPr>
                        <a:t>next quarter</a:t>
                      </a:r>
                      <a:endParaRPr lang="zh-CN" sz="2000" kern="100">
                        <a:latin typeface="Times New Roman"/>
                        <a:ea typeface="宋体"/>
                      </a:endParaRPr>
                    </a:p>
                  </a:txBody>
                  <a:tcPr marL="68580" marR="6858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zh-CN" sz="2000" kern="100">
                          <a:latin typeface="Times New Roman" pitchFamily="18" charset="0"/>
                          <a:ea typeface="宋体"/>
                          <a:cs typeface="Times New Roman" pitchFamily="18" charset="0"/>
                        </a:rPr>
                        <a:t>　</a:t>
                      </a:r>
                    </a:p>
                  </a:txBody>
                  <a:tcPr marL="68580" marR="6858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endParaRPr lang="zh-CN" sz="2000" kern="100">
                        <a:latin typeface="Times New Roman" pitchFamily="18" charset="0"/>
                        <a:cs typeface="Times New Roman" pitchFamily="18" charset="0"/>
                      </a:endParaRPr>
                    </a:p>
                  </a:txBody>
                  <a:tcPr marL="68580" marR="68580" marT="0" marB="0" anchor="b">
                    <a:lnL>
                      <a:noFill/>
                    </a:lnL>
                    <a:lnR>
                      <a:noFill/>
                    </a:lnR>
                    <a:lnT>
                      <a:noFill/>
                    </a:lnT>
                    <a:lnB>
                      <a:noFill/>
                    </a:lnB>
                  </a:tcPr>
                </a:tc>
                <a:tc>
                  <a:txBody>
                    <a:bodyPr/>
                    <a:lstStyle/>
                    <a:p>
                      <a:pPr algn="ctr">
                        <a:lnSpc>
                          <a:spcPct val="115000"/>
                        </a:lnSpc>
                        <a:spcAft>
                          <a:spcPts val="0"/>
                        </a:spcAft>
                      </a:pPr>
                      <a:r>
                        <a:rPr lang="en-US" sz="2000" kern="100">
                          <a:latin typeface="Times New Roman" pitchFamily="18" charset="0"/>
                          <a:ea typeface="宋体"/>
                          <a:cs typeface="Times New Roman" pitchFamily="18" charset="0"/>
                        </a:rPr>
                        <a:t>1.96%</a:t>
                      </a:r>
                      <a:endParaRPr lang="zh-CN" sz="2000" kern="10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a:noFill/>
                    </a:lnT>
                    <a:lnB>
                      <a:noFill/>
                    </a:lnB>
                  </a:tcPr>
                </a:tc>
                <a:extLst>
                  <a:ext uri="{0D108BD9-81ED-4DB2-BD59-A6C34878D82A}">
                    <a16:rowId xmlns:a16="http://schemas.microsoft.com/office/drawing/2014/main" xmlns="" val="10011"/>
                  </a:ext>
                </a:extLst>
              </a:tr>
              <a:tr h="323306">
                <a:tc>
                  <a:txBody>
                    <a:bodyPr/>
                    <a:lstStyle/>
                    <a:p>
                      <a:pPr>
                        <a:spcAft>
                          <a:spcPts val="0"/>
                        </a:spcAft>
                      </a:pPr>
                      <a:r>
                        <a:rPr lang="zh-CN" sz="2000" kern="100">
                          <a:latin typeface="dcr10"/>
                          <a:ea typeface="宋体"/>
                        </a:rPr>
                        <a:t>　</a:t>
                      </a:r>
                      <a:endParaRPr lang="zh-CN" sz="2000" kern="100">
                        <a:latin typeface="Times New Roman"/>
                        <a:ea typeface="宋体"/>
                      </a:endParaRPr>
                    </a:p>
                  </a:txBody>
                  <a:tcPr marL="68580" marR="68580" marT="0" marB="0" anchor="b">
                    <a:lnL w="12700" cap="flat" cmpd="sng" algn="ctr">
                      <a:solidFill>
                        <a:srgbClr val="FFFFFF"/>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endParaRPr lang="zh-CN" sz="2000" kern="100">
                        <a:latin typeface="Calibri"/>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zh-CN" sz="2000" kern="100">
                          <a:latin typeface="Times New Roman" pitchFamily="18" charset="0"/>
                          <a:ea typeface="宋体"/>
                          <a:cs typeface="Times New Roman" pitchFamily="18" charset="0"/>
                        </a:rPr>
                        <a:t>　</a:t>
                      </a: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zh-CN" sz="2000" kern="100">
                          <a:latin typeface="Times New Roman" pitchFamily="18" charset="0"/>
                          <a:ea typeface="宋体"/>
                          <a:cs typeface="Times New Roman" pitchFamily="18" charset="0"/>
                        </a:rPr>
                        <a:t>　</a:t>
                      </a: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dirty="0">
                          <a:latin typeface="Times New Roman" pitchFamily="18" charset="0"/>
                          <a:ea typeface="宋体"/>
                          <a:cs typeface="Times New Roman" pitchFamily="18" charset="0"/>
                        </a:rPr>
                        <a:t>(</a:t>
                      </a:r>
                      <a:r>
                        <a:rPr lang="en-US" sz="2000" i="1" kern="100" dirty="0">
                          <a:latin typeface="Times New Roman" pitchFamily="18" charset="0"/>
                          <a:ea typeface="宋体"/>
                          <a:cs typeface="Times New Roman" pitchFamily="18" charset="0"/>
                        </a:rPr>
                        <a:t>2.84</a:t>
                      </a:r>
                      <a:r>
                        <a:rPr lang="en-US" sz="2000" kern="100" dirty="0">
                          <a:latin typeface="Times New Roman" pitchFamily="18" charset="0"/>
                          <a:ea typeface="宋体"/>
                          <a:cs typeface="Times New Roman" pitchFamily="18" charset="0"/>
                        </a:rPr>
                        <a:t>)</a:t>
                      </a:r>
                      <a:endParaRPr lang="zh-CN" sz="2000" kern="100" dirty="0">
                        <a:latin typeface="Times New Roman" pitchFamily="18" charset="0"/>
                        <a:ea typeface="宋体"/>
                        <a:cs typeface="Times New Roman" pitchFamily="18" charset="0"/>
                      </a:endParaRPr>
                    </a:p>
                  </a:txBody>
                  <a:tcPr marL="68580" marR="68580" marT="0" marB="0" anchor="b">
                    <a:lnL>
                      <a:noFill/>
                    </a:lnL>
                    <a:lnR w="12700" cap="flat" cmpd="sng" algn="ctr">
                      <a:solidFill>
                        <a:srgbClr val="FFFFFF"/>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bl>
          </a:graphicData>
        </a:graphic>
      </p:graphicFrame>
      <p:sp>
        <p:nvSpPr>
          <p:cNvPr id="10" name="Rectangle 9"/>
          <p:cNvSpPr/>
          <p:nvPr/>
        </p:nvSpPr>
        <p:spPr>
          <a:xfrm>
            <a:off x="990600" y="1524000"/>
            <a:ext cx="5943600" cy="461665"/>
          </a:xfrm>
          <a:prstGeom prst="rect">
            <a:avLst/>
          </a:prstGeom>
        </p:spPr>
        <p:txBody>
          <a:bodyPr wrap="square">
            <a:spAutoFit/>
          </a:bodyPr>
          <a:lstStyle/>
          <a:p>
            <a:r>
              <a:rPr lang="en-US" altLang="zh-CN" sz="2400" dirty="0">
                <a:latin typeface="Times New Roman" pitchFamily="18" charset="0"/>
                <a:cs typeface="Times New Roman" pitchFamily="18" charset="0"/>
              </a:rPr>
              <a:t>Portfolio sorting based on relative basis</a:t>
            </a:r>
            <a:endParaRPr lang="zh-CN" alt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695636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771967" y="134174"/>
            <a:ext cx="8153400" cy="653609"/>
          </a:xfrm>
        </p:spPr>
        <p:txBody>
          <a:bodyPr>
            <a:normAutofit fontScale="90000"/>
          </a:bodyPr>
          <a:lstStyle/>
          <a:p>
            <a:pPr algn="ctr"/>
            <a:r>
              <a:rPr lang="en-US" altLang="zh-CN" dirty="0">
                <a:latin typeface="Times New Roman" panose="02020603050405020304" pitchFamily="18" charset="0"/>
                <a:cs typeface="Times New Roman" panose="02020603050405020304" pitchFamily="18" charset="0"/>
              </a:rPr>
              <a:t>Strategy Portfolios Returns among Different Business Cycles</a:t>
            </a:r>
            <a:endParaRPr lang="zh-CN" altLang="en-US" sz="36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xmlns="" val="3500301647"/>
              </p:ext>
            </p:extLst>
          </p:nvPr>
        </p:nvGraphicFramePr>
        <p:xfrm>
          <a:off x="533401" y="2057398"/>
          <a:ext cx="8458200" cy="4533902"/>
        </p:xfrm>
        <a:graphic>
          <a:graphicData uri="http://schemas.openxmlformats.org/drawingml/2006/table">
            <a:tbl>
              <a:tblPr/>
              <a:tblGrid>
                <a:gridCol w="1600199">
                  <a:extLst>
                    <a:ext uri="{9D8B030D-6E8A-4147-A177-3AD203B41FA5}">
                      <a16:colId xmlns:a16="http://schemas.microsoft.com/office/drawing/2014/main" xmlns="" val="20000"/>
                    </a:ext>
                  </a:extLst>
                </a:gridCol>
                <a:gridCol w="1295400">
                  <a:extLst>
                    <a:ext uri="{9D8B030D-6E8A-4147-A177-3AD203B41FA5}">
                      <a16:colId xmlns:a16="http://schemas.microsoft.com/office/drawing/2014/main" xmlns="" val="20001"/>
                    </a:ext>
                  </a:extLst>
                </a:gridCol>
                <a:gridCol w="1308117">
                  <a:extLst>
                    <a:ext uri="{9D8B030D-6E8A-4147-A177-3AD203B41FA5}">
                      <a16:colId xmlns:a16="http://schemas.microsoft.com/office/drawing/2014/main" xmlns="" val="20002"/>
                    </a:ext>
                  </a:extLst>
                </a:gridCol>
                <a:gridCol w="1678778">
                  <a:extLst>
                    <a:ext uri="{9D8B030D-6E8A-4147-A177-3AD203B41FA5}">
                      <a16:colId xmlns:a16="http://schemas.microsoft.com/office/drawing/2014/main" xmlns="" val="20003"/>
                    </a:ext>
                  </a:extLst>
                </a:gridCol>
                <a:gridCol w="1377546">
                  <a:extLst>
                    <a:ext uri="{9D8B030D-6E8A-4147-A177-3AD203B41FA5}">
                      <a16:colId xmlns:a16="http://schemas.microsoft.com/office/drawing/2014/main" xmlns="" val="20004"/>
                    </a:ext>
                  </a:extLst>
                </a:gridCol>
                <a:gridCol w="1198160">
                  <a:extLst>
                    <a:ext uri="{9D8B030D-6E8A-4147-A177-3AD203B41FA5}">
                      <a16:colId xmlns:a16="http://schemas.microsoft.com/office/drawing/2014/main" xmlns="" val="20005"/>
                    </a:ext>
                  </a:extLst>
                </a:gridCol>
              </a:tblGrid>
              <a:tr h="329386">
                <a:tc>
                  <a:txBody>
                    <a:bodyPr/>
                    <a:lstStyle/>
                    <a:p>
                      <a:endParaRPr lang="zh-CN" sz="1800" kern="100" dirty="0">
                        <a:latin typeface="Calibri"/>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800" kern="100" dirty="0">
                          <a:latin typeface="dcr10"/>
                          <a:ea typeface="宋体"/>
                        </a:rPr>
                        <a:t>RelatBasisRet</a:t>
                      </a:r>
                      <a:r>
                        <a:rPr lang="en-US" sz="1800" kern="100" baseline="-25000" dirty="0">
                          <a:latin typeface="dcr10"/>
                          <a:ea typeface="宋体"/>
                        </a:rPr>
                        <a:t>t</a:t>
                      </a:r>
                      <a:endParaRPr lang="zh-CN" sz="1800" kern="100" dirty="0">
                        <a:latin typeface="Times New Roman"/>
                        <a:ea typeface="宋体"/>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a:txBody>
                    <a:bodyPr/>
                    <a:lstStyle/>
                    <a:p>
                      <a:pPr algn="ctr">
                        <a:spcAft>
                          <a:spcPts val="0"/>
                        </a:spcAft>
                      </a:pPr>
                      <a:endParaRPr lang="en-US" sz="1800" kern="100">
                        <a:latin typeface="dcr10"/>
                        <a:ea typeface="宋体"/>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1800" kern="100">
                          <a:latin typeface="dcr10"/>
                          <a:ea typeface="宋体"/>
                        </a:rPr>
                        <a:t>RelatBasisRet</a:t>
                      </a:r>
                      <a:r>
                        <a:rPr lang="en-US" sz="1800" kern="100" baseline="-25000">
                          <a:latin typeface="dcr10"/>
                          <a:ea typeface="宋体"/>
                        </a:rPr>
                        <a:t>q</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xmlns="" val="10000"/>
                  </a:ext>
                </a:extLst>
              </a:tr>
              <a:tr h="620021">
                <a:tc>
                  <a:txBody>
                    <a:bodyPr/>
                    <a:lstStyle/>
                    <a:p>
                      <a:endParaRPr lang="zh-CN" sz="1800" kern="100" dirty="0">
                        <a:latin typeface="Calibri"/>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latin typeface="dcr10"/>
                          <a:ea typeface="宋体"/>
                        </a:rPr>
                        <a:t>contraction</a:t>
                      </a:r>
                      <a:endParaRPr lang="zh-CN" sz="1800" kern="100" dirty="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latin typeface="dcr10"/>
                          <a:ea typeface="宋体"/>
                        </a:rPr>
                        <a:t>expansion</a:t>
                      </a:r>
                      <a:endParaRPr lang="zh-CN" sz="1800" kern="100" dirty="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800" kern="100" dirty="0">
                        <a:latin typeface="dcr10"/>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latin typeface="dcr10"/>
                          <a:ea typeface="宋体"/>
                        </a:rPr>
                        <a:t>contraction</a:t>
                      </a:r>
                      <a:endParaRPr lang="zh-CN" sz="1800" kern="100" dirty="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dirty="0">
                          <a:latin typeface="dcr10"/>
                          <a:ea typeface="宋体"/>
                        </a:rPr>
                        <a:t>expansion</a:t>
                      </a:r>
                      <a:endParaRPr lang="zh-CN" sz="1800" kern="100" dirty="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29386">
                <a:tc>
                  <a:txBody>
                    <a:bodyPr/>
                    <a:lstStyle/>
                    <a:p>
                      <a:pPr algn="ctr">
                        <a:spcAft>
                          <a:spcPts val="0"/>
                        </a:spcAft>
                      </a:pPr>
                      <a:r>
                        <a:rPr lang="en-US" sz="1800" kern="100">
                          <a:latin typeface="dcr10"/>
                          <a:ea typeface="宋体"/>
                        </a:rPr>
                        <a:t>Intercept</a:t>
                      </a:r>
                      <a:endParaRPr lang="zh-CN" sz="1800" kern="10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dirty="0">
                          <a:solidFill>
                            <a:srgbClr val="FF0000"/>
                          </a:solidFill>
                          <a:latin typeface="Times New Roman" pitchFamily="18" charset="0"/>
                          <a:ea typeface="宋体"/>
                          <a:cs typeface="Times New Roman" pitchFamily="18" charset="0"/>
                        </a:rPr>
                        <a:t>0.369 </a:t>
                      </a:r>
                      <a:endParaRPr lang="zh-CN" sz="2000" kern="100" dirty="0">
                        <a:solidFill>
                          <a:srgbClr val="FF000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solidFill>
                            <a:srgbClr val="FF0000"/>
                          </a:solidFill>
                          <a:latin typeface="Times New Roman" pitchFamily="18" charset="0"/>
                          <a:ea typeface="宋体"/>
                          <a:cs typeface="Times New Roman" pitchFamily="18" charset="0"/>
                        </a:rPr>
                        <a:t>0.958 </a:t>
                      </a:r>
                      <a:endParaRPr lang="zh-CN" sz="2000" kern="100">
                        <a:solidFill>
                          <a:srgbClr val="FF000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1800" kern="100" dirty="0">
                          <a:latin typeface="dcr10"/>
                          <a:ea typeface="宋体"/>
                        </a:rPr>
                        <a:t>Intercept</a:t>
                      </a:r>
                      <a:endParaRPr lang="zh-CN" sz="1800" kern="100" dirty="0">
                        <a:latin typeface="Times New Roman"/>
                        <a:ea typeface="宋体"/>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dirty="0">
                          <a:solidFill>
                            <a:srgbClr val="FF0000"/>
                          </a:solidFill>
                          <a:latin typeface="Times New Roman" pitchFamily="18" charset="0"/>
                          <a:ea typeface="宋体"/>
                          <a:cs typeface="Times New Roman" pitchFamily="18" charset="0"/>
                        </a:rPr>
                        <a:t>1.046 </a:t>
                      </a:r>
                      <a:endParaRPr lang="zh-CN" sz="2000" kern="100" dirty="0">
                        <a:solidFill>
                          <a:srgbClr val="FF000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000" kern="100">
                          <a:solidFill>
                            <a:srgbClr val="FF0000"/>
                          </a:solidFill>
                          <a:latin typeface="Times New Roman" pitchFamily="18" charset="0"/>
                          <a:ea typeface="宋体"/>
                          <a:cs typeface="Times New Roman" pitchFamily="18" charset="0"/>
                        </a:rPr>
                        <a:t>3.217 </a:t>
                      </a:r>
                      <a:endParaRPr lang="zh-CN" sz="2000" kern="100">
                        <a:solidFill>
                          <a:srgbClr val="FF0000"/>
                        </a:solidFill>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10002"/>
                  </a:ext>
                </a:extLst>
              </a:tr>
              <a:tr h="329386">
                <a:tc>
                  <a:txBody>
                    <a:bodyPr/>
                    <a:lstStyle/>
                    <a:p>
                      <a:endParaRPr lang="zh-CN" sz="1800" kern="100">
                        <a:latin typeface="Calibri"/>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dirty="0">
                          <a:solidFill>
                            <a:srgbClr val="FF0000"/>
                          </a:solidFill>
                          <a:latin typeface="Times New Roman" pitchFamily="18" charset="0"/>
                          <a:ea typeface="宋体"/>
                          <a:cs typeface="Times New Roman" pitchFamily="18" charset="0"/>
                        </a:rPr>
                        <a:t>(1.38) </a:t>
                      </a:r>
                      <a:endParaRPr lang="zh-CN" sz="2000" kern="100" dirty="0">
                        <a:solidFill>
                          <a:srgbClr val="FF0000"/>
                        </a:solidFill>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dirty="0">
                          <a:solidFill>
                            <a:srgbClr val="FF0000"/>
                          </a:solidFill>
                          <a:latin typeface="Times New Roman" pitchFamily="18" charset="0"/>
                          <a:ea typeface="宋体"/>
                          <a:cs typeface="Times New Roman" pitchFamily="18" charset="0"/>
                        </a:rPr>
                        <a:t>(3.35) </a:t>
                      </a:r>
                      <a:endParaRPr lang="zh-CN" sz="2000" kern="100" dirty="0">
                        <a:solidFill>
                          <a:srgbClr val="FF0000"/>
                        </a:solidFill>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endParaRPr lang="en-US" sz="1800" kern="100" dirty="0">
                        <a:latin typeface="dcr10"/>
                        <a:ea typeface="宋体"/>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dirty="0">
                          <a:solidFill>
                            <a:srgbClr val="FF0000"/>
                          </a:solidFill>
                          <a:latin typeface="Times New Roman" pitchFamily="18" charset="0"/>
                          <a:ea typeface="宋体"/>
                          <a:cs typeface="Times New Roman" pitchFamily="18" charset="0"/>
                        </a:rPr>
                        <a:t>(1.96) </a:t>
                      </a:r>
                      <a:endParaRPr lang="zh-CN" sz="2000" kern="100" dirty="0">
                        <a:solidFill>
                          <a:srgbClr val="FF0000"/>
                        </a:solidFill>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dirty="0">
                          <a:solidFill>
                            <a:srgbClr val="FF0000"/>
                          </a:solidFill>
                          <a:latin typeface="Times New Roman" pitchFamily="18" charset="0"/>
                          <a:ea typeface="宋体"/>
                          <a:cs typeface="Times New Roman" pitchFamily="18" charset="0"/>
                        </a:rPr>
                        <a:t>(6.32) </a:t>
                      </a:r>
                      <a:endParaRPr lang="zh-CN" sz="2000" kern="100" dirty="0">
                        <a:solidFill>
                          <a:srgbClr val="FF0000"/>
                        </a:solidFill>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3"/>
                  </a:ext>
                </a:extLst>
              </a:tr>
              <a:tr h="329386">
                <a:tc>
                  <a:txBody>
                    <a:bodyPr/>
                    <a:lstStyle/>
                    <a:p>
                      <a:pPr algn="ctr">
                        <a:spcAft>
                          <a:spcPts val="0"/>
                        </a:spcAft>
                      </a:pPr>
                      <a:r>
                        <a:rPr lang="en-US" sz="1800" kern="100">
                          <a:latin typeface="dcr10"/>
                          <a:ea typeface="宋体"/>
                        </a:rPr>
                        <a:t>MKTRet</a:t>
                      </a:r>
                      <a:r>
                        <a:rPr lang="en-US" sz="1800" kern="100" baseline="-25000">
                          <a:latin typeface="dcr10"/>
                          <a:ea typeface="宋体"/>
                        </a:rPr>
                        <a:t>t</a:t>
                      </a:r>
                      <a:endParaRPr lang="zh-CN" sz="1800" kern="100">
                        <a:latin typeface="Times New Roman"/>
                        <a:ea typeface="宋体"/>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0.085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0.125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1800" kern="100" dirty="0">
                          <a:latin typeface="dcr10"/>
                          <a:ea typeface="宋体"/>
                        </a:rPr>
                        <a:t>MKTRet</a:t>
                      </a:r>
                      <a:r>
                        <a:rPr lang="en-US" sz="1800" kern="100" baseline="-25000" dirty="0">
                          <a:latin typeface="dcr10"/>
                          <a:ea typeface="宋体"/>
                        </a:rPr>
                        <a:t>q</a:t>
                      </a:r>
                      <a:endParaRPr lang="zh-CN" sz="1800" kern="100" dirty="0">
                        <a:latin typeface="Times New Roman"/>
                        <a:ea typeface="宋体"/>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0.188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0.084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4"/>
                  </a:ext>
                </a:extLst>
              </a:tr>
              <a:tr h="329386">
                <a:tc>
                  <a:txBody>
                    <a:bodyPr/>
                    <a:lstStyle/>
                    <a:p>
                      <a:endParaRPr lang="zh-CN" sz="1800" kern="100">
                        <a:latin typeface="Calibri"/>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dirty="0">
                          <a:solidFill>
                            <a:srgbClr val="000000"/>
                          </a:solidFill>
                          <a:latin typeface="Times New Roman" pitchFamily="18" charset="0"/>
                          <a:ea typeface="宋体"/>
                          <a:cs typeface="Times New Roman" pitchFamily="18" charset="0"/>
                        </a:rPr>
                        <a:t>(1.22)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(1.31)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endParaRPr lang="en-US" sz="1800" kern="100" dirty="0">
                        <a:latin typeface="dcr10"/>
                        <a:ea typeface="宋体"/>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(2.68)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(0.92)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5"/>
                  </a:ext>
                </a:extLst>
              </a:tr>
              <a:tr h="329386">
                <a:tc>
                  <a:txBody>
                    <a:bodyPr/>
                    <a:lstStyle/>
                    <a:p>
                      <a:pPr algn="ctr">
                        <a:spcAft>
                          <a:spcPts val="0"/>
                        </a:spcAft>
                      </a:pPr>
                      <a:r>
                        <a:rPr lang="en-US" sz="1800" kern="100">
                          <a:latin typeface="dcr10"/>
                          <a:ea typeface="宋体"/>
                        </a:rPr>
                        <a:t>MomRet</a:t>
                      </a:r>
                      <a:r>
                        <a:rPr lang="en-US" sz="1800" kern="100" baseline="-25000">
                          <a:latin typeface="dcr10"/>
                          <a:ea typeface="宋体"/>
                        </a:rPr>
                        <a:t>t</a:t>
                      </a:r>
                      <a:endParaRPr lang="zh-CN" sz="1800" kern="100">
                        <a:latin typeface="Times New Roman"/>
                        <a:ea typeface="宋体"/>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-0.189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0.020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1800" kern="100">
                          <a:latin typeface="dcr10"/>
                          <a:ea typeface="宋体"/>
                        </a:rPr>
                        <a:t>MomRet</a:t>
                      </a:r>
                      <a:r>
                        <a:rPr lang="en-US" sz="1800" kern="100" baseline="-25000">
                          <a:latin typeface="dcr10"/>
                          <a:ea typeface="宋体"/>
                        </a:rPr>
                        <a:t>q</a:t>
                      </a:r>
                      <a:endParaRPr lang="zh-CN" sz="1800" kern="100">
                        <a:latin typeface="Times New Roman"/>
                        <a:ea typeface="宋体"/>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-0.028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0.017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6"/>
                  </a:ext>
                </a:extLst>
              </a:tr>
              <a:tr h="329386">
                <a:tc>
                  <a:txBody>
                    <a:bodyPr/>
                    <a:lstStyle/>
                    <a:p>
                      <a:endParaRPr lang="zh-CN" sz="1800" kern="100">
                        <a:latin typeface="Calibri"/>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dirty="0">
                          <a:solidFill>
                            <a:srgbClr val="000000"/>
                          </a:solidFill>
                          <a:latin typeface="Times New Roman" pitchFamily="18" charset="0"/>
                          <a:ea typeface="宋体"/>
                          <a:cs typeface="Times New Roman" pitchFamily="18" charset="0"/>
                        </a:rPr>
                        <a:t>(-3.82)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(0.36)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endParaRPr lang="en-US" sz="1800" kern="100">
                        <a:latin typeface="dcr10"/>
                        <a:ea typeface="宋体"/>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(-0.54)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(0.30)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7"/>
                  </a:ext>
                </a:extLst>
              </a:tr>
              <a:tr h="620021">
                <a:tc>
                  <a:txBody>
                    <a:bodyPr/>
                    <a:lstStyle/>
                    <a:p>
                      <a:pPr algn="ctr">
                        <a:spcAft>
                          <a:spcPts val="0"/>
                        </a:spcAft>
                      </a:pPr>
                      <a:r>
                        <a:rPr lang="en-US" sz="1800" kern="100">
                          <a:latin typeface="dcr10"/>
                          <a:ea typeface="宋体"/>
                        </a:rPr>
                        <a:t>BasisMomRet</a:t>
                      </a:r>
                      <a:r>
                        <a:rPr lang="en-US" sz="1800" kern="100" baseline="-25000">
                          <a:latin typeface="dcr10"/>
                          <a:ea typeface="宋体"/>
                        </a:rPr>
                        <a:t>t</a:t>
                      </a:r>
                      <a:endParaRPr lang="zh-CN" sz="1800" kern="100">
                        <a:latin typeface="Times New Roman"/>
                        <a:ea typeface="宋体"/>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0.297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0.121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r>
                        <a:rPr lang="en-US" sz="1800" kern="100">
                          <a:latin typeface="dcr10"/>
                          <a:ea typeface="宋体"/>
                        </a:rPr>
                        <a:t>BasisMomRet</a:t>
                      </a:r>
                      <a:r>
                        <a:rPr lang="en-US" sz="1800" kern="100" baseline="-25000">
                          <a:latin typeface="dcr10"/>
                          <a:ea typeface="宋体"/>
                        </a:rPr>
                        <a:t>q</a:t>
                      </a:r>
                      <a:endParaRPr lang="zh-CN" sz="1800" kern="100">
                        <a:latin typeface="Times New Roman"/>
                        <a:ea typeface="宋体"/>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0.237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0.146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8"/>
                  </a:ext>
                </a:extLst>
              </a:tr>
              <a:tr h="329386">
                <a:tc>
                  <a:txBody>
                    <a:bodyPr/>
                    <a:lstStyle/>
                    <a:p>
                      <a:endParaRPr lang="zh-CN" sz="1800" kern="100">
                        <a:latin typeface="Calibri"/>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(4.85)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dirty="0">
                          <a:solidFill>
                            <a:srgbClr val="000000"/>
                          </a:solidFill>
                          <a:latin typeface="Times New Roman" pitchFamily="18" charset="0"/>
                          <a:ea typeface="宋体"/>
                          <a:cs typeface="Times New Roman" pitchFamily="18" charset="0"/>
                        </a:rPr>
                        <a:t>(2.01) </a:t>
                      </a:r>
                      <a:endParaRPr lang="zh-CN" sz="2000" kern="100" dirty="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spcAft>
                          <a:spcPts val="0"/>
                        </a:spcAft>
                      </a:pPr>
                      <a:endParaRPr lang="en-US" sz="1800" kern="100">
                        <a:latin typeface="dcr10"/>
                        <a:ea typeface="宋体"/>
                      </a:endParaRPr>
                    </a:p>
                  </a:txBody>
                  <a:tcPr marL="68580" marR="68580" marT="0" marB="0" anchor="ctr">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(3.44)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tc>
                  <a:txBody>
                    <a:bodyPr/>
                    <a:lstStyle/>
                    <a:p>
                      <a:pPr algn="ctr">
                        <a:lnSpc>
                          <a:spcPct val="115000"/>
                        </a:lnSpc>
                        <a:spcAft>
                          <a:spcPts val="0"/>
                        </a:spcAft>
                      </a:pPr>
                      <a:r>
                        <a:rPr lang="en-US" sz="2000" i="1" kern="100">
                          <a:solidFill>
                            <a:srgbClr val="000000"/>
                          </a:solidFill>
                          <a:latin typeface="Times New Roman" pitchFamily="18" charset="0"/>
                          <a:ea typeface="宋体"/>
                          <a:cs typeface="Times New Roman" pitchFamily="18" charset="0"/>
                        </a:rPr>
                        <a:t>(2.45) </a:t>
                      </a:r>
                      <a:endParaRPr lang="zh-CN" sz="2000" kern="100">
                        <a:latin typeface="Times New Roman" pitchFamily="18" charset="0"/>
                        <a:ea typeface="宋体"/>
                        <a:cs typeface="Times New Roman" pitchFamily="18" charset="0"/>
                      </a:endParaRPr>
                    </a:p>
                  </a:txBody>
                  <a:tcPr marL="68580" marR="68580" marT="0" marB="0">
                    <a:lnL>
                      <a:noFill/>
                    </a:lnL>
                    <a:lnR>
                      <a:noFill/>
                    </a:lnR>
                    <a:lnT>
                      <a:noFill/>
                    </a:lnT>
                    <a:lnB>
                      <a:noFill/>
                    </a:lnB>
                  </a:tcPr>
                </a:tc>
                <a:extLst>
                  <a:ext uri="{0D108BD9-81ED-4DB2-BD59-A6C34878D82A}">
                    <a16:rowId xmlns:a16="http://schemas.microsoft.com/office/drawing/2014/main" xmlns="" val="10009"/>
                  </a:ext>
                </a:extLst>
              </a:tr>
              <a:tr h="329386">
                <a:tc>
                  <a:txBody>
                    <a:bodyPr/>
                    <a:lstStyle/>
                    <a:p>
                      <a:pPr algn="ctr">
                        <a:spcAft>
                          <a:spcPts val="0"/>
                        </a:spcAft>
                      </a:pPr>
                      <a:r>
                        <a:rPr lang="en-US" sz="1800" kern="100">
                          <a:latin typeface="dcr10"/>
                          <a:ea typeface="宋体"/>
                        </a:rPr>
                        <a:t>obs</a:t>
                      </a:r>
                      <a:endParaRPr lang="zh-CN" sz="1800" kern="100">
                        <a:latin typeface="Times New Roman"/>
                        <a:ea typeface="宋体"/>
                      </a:endParaRPr>
                    </a:p>
                  </a:txBody>
                  <a:tcPr marL="68580" marR="68580" marT="0" marB="0" anchor="ctr">
                    <a:lnL>
                      <a:noFill/>
                    </a:lnL>
                    <a:lnR>
                      <a:noFill/>
                    </a:lnR>
                    <a:lnT>
                      <a:noFill/>
                    </a:lnT>
                    <a:lnB w="12700" cap="flat" cmpd="sng" algn="ctr">
                      <a:solidFill>
                        <a:srgbClr val="FFFFFF"/>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11.0%</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w="12700" cap="flat" cmpd="sng" algn="ctr">
                      <a:solidFill>
                        <a:srgbClr val="FFFFFF"/>
                      </a:solidFill>
                      <a:prstDash val="solid"/>
                      <a:round/>
                      <a:headEnd type="none" w="med" len="med"/>
                      <a:tailEnd type="none" w="med" len="med"/>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2.3%</a:t>
                      </a:r>
                      <a:endParaRPr lang="zh-CN" sz="2000" kern="100" dirty="0">
                        <a:latin typeface="Times New Roman" pitchFamily="18" charset="0"/>
                        <a:ea typeface="宋体"/>
                        <a:cs typeface="Times New Roman" pitchFamily="18" charset="0"/>
                      </a:endParaRPr>
                    </a:p>
                  </a:txBody>
                  <a:tcPr marL="68580" marR="68580" marT="0" marB="0" anchor="b">
                    <a:lnL>
                      <a:noFill/>
                    </a:lnL>
                    <a:lnR>
                      <a:noFill/>
                    </a:lnR>
                    <a:lnT>
                      <a:noFill/>
                    </a:lnT>
                    <a:lnB w="12700" cap="flat" cmpd="sng" algn="ctr">
                      <a:solidFill>
                        <a:srgbClr val="FFFFFF"/>
                      </a:solidFill>
                      <a:prstDash val="solid"/>
                      <a:round/>
                      <a:headEnd type="none" w="med" len="med"/>
                      <a:tailEnd type="none" w="med" len="med"/>
                    </a:lnB>
                  </a:tcPr>
                </a:tc>
                <a:tc>
                  <a:txBody>
                    <a:bodyPr/>
                    <a:lstStyle/>
                    <a:p>
                      <a:pPr algn="ctr">
                        <a:spcAft>
                          <a:spcPts val="0"/>
                        </a:spcAft>
                      </a:pPr>
                      <a:r>
                        <a:rPr lang="en-US" sz="1800" kern="100">
                          <a:latin typeface="dcr10"/>
                          <a:ea typeface="宋体"/>
                        </a:rPr>
                        <a:t>obs</a:t>
                      </a:r>
                      <a:endParaRPr lang="zh-CN" sz="1800" kern="100">
                        <a:latin typeface="Times New Roman"/>
                        <a:ea typeface="宋体"/>
                      </a:endParaRPr>
                    </a:p>
                  </a:txBody>
                  <a:tcPr marL="68580" marR="68580" marT="0" marB="0" anchor="ctr">
                    <a:lnL>
                      <a:noFill/>
                    </a:lnL>
                    <a:lnR>
                      <a:noFill/>
                    </a:lnR>
                    <a:lnT>
                      <a:noFill/>
                    </a:lnT>
                    <a:lnB w="12700" cap="flat" cmpd="sng" algn="ctr">
                      <a:solidFill>
                        <a:srgbClr val="FFFFFF"/>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6.6%</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w="12700" cap="flat" cmpd="sng" algn="ctr">
                      <a:solidFill>
                        <a:srgbClr val="FFFFFF"/>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2.9%</a:t>
                      </a:r>
                      <a:endParaRPr lang="zh-CN" sz="2000" kern="100">
                        <a:latin typeface="Times New Roman" pitchFamily="18" charset="0"/>
                        <a:ea typeface="宋体"/>
                        <a:cs typeface="Times New Roman" pitchFamily="18" charset="0"/>
                      </a:endParaRPr>
                    </a:p>
                  </a:txBody>
                  <a:tcPr marL="68580" marR="68580" marT="0" marB="0" anchor="b">
                    <a:lnL>
                      <a:noFill/>
                    </a:lnL>
                    <a:lnR>
                      <a:noFill/>
                    </a:lnR>
                    <a:lnT>
                      <a:no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xmlns="" val="10010"/>
                  </a:ext>
                </a:extLst>
              </a:tr>
              <a:tr h="329386">
                <a:tc>
                  <a:txBody>
                    <a:bodyPr/>
                    <a:lstStyle/>
                    <a:p>
                      <a:pPr algn="ctr">
                        <a:spcAft>
                          <a:spcPts val="0"/>
                        </a:spcAft>
                      </a:pPr>
                      <a:r>
                        <a:rPr lang="en-US" sz="1800" kern="100">
                          <a:latin typeface="dcr10"/>
                          <a:ea typeface="宋体"/>
                        </a:rPr>
                        <a:t>Adj R</a:t>
                      </a:r>
                      <a:r>
                        <a:rPr lang="en-US" sz="1800" kern="100" baseline="30000">
                          <a:latin typeface="dcr10"/>
                          <a:ea typeface="宋体"/>
                        </a:rPr>
                        <a:t>2</a:t>
                      </a:r>
                      <a:endParaRPr lang="zh-CN" sz="1800" kern="100">
                        <a:latin typeface="Times New Roman"/>
                        <a:ea typeface="宋体"/>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0.369 </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0.958 </a:t>
                      </a:r>
                      <a:endParaRPr lang="zh-CN" sz="2000" kern="100" dirty="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kern="100">
                          <a:latin typeface="dcr10"/>
                          <a:ea typeface="宋体"/>
                        </a:rPr>
                        <a:t>Adj R</a:t>
                      </a:r>
                      <a:r>
                        <a:rPr lang="en-US" sz="1800" kern="100" baseline="30000">
                          <a:latin typeface="dcr10"/>
                          <a:ea typeface="宋体"/>
                        </a:rPr>
                        <a:t>2</a:t>
                      </a:r>
                      <a:endParaRPr lang="zh-CN" sz="1800" kern="100">
                        <a:latin typeface="Times New Roman"/>
                        <a:ea typeface="宋体"/>
                      </a:endParaRPr>
                    </a:p>
                  </a:txBody>
                  <a:tcPr marL="68580" marR="68580" marT="0" marB="0" anchor="ctr">
                    <a:lnL>
                      <a:noFill/>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a:solidFill>
                            <a:srgbClr val="000000"/>
                          </a:solidFill>
                          <a:latin typeface="Times New Roman" pitchFamily="18" charset="0"/>
                          <a:ea typeface="宋体"/>
                          <a:cs typeface="Times New Roman" pitchFamily="18" charset="0"/>
                        </a:rPr>
                        <a:t>1.046 </a:t>
                      </a:r>
                      <a:endParaRPr lang="zh-CN" sz="2000" kern="10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kern="100" dirty="0">
                          <a:solidFill>
                            <a:srgbClr val="000000"/>
                          </a:solidFill>
                          <a:latin typeface="Times New Roman" pitchFamily="18" charset="0"/>
                          <a:ea typeface="宋体"/>
                          <a:cs typeface="Times New Roman" pitchFamily="18" charset="0"/>
                        </a:rPr>
                        <a:t>3.217 </a:t>
                      </a:r>
                      <a:endParaRPr lang="zh-CN" sz="2000" kern="100" dirty="0">
                        <a:latin typeface="Times New Roman" pitchFamily="18" charset="0"/>
                        <a:ea typeface="宋体"/>
                        <a:cs typeface="Times New Roman" pitchFamily="18" charset="0"/>
                      </a:endParaRPr>
                    </a:p>
                  </a:txBody>
                  <a:tcPr marL="68580" marR="68580" marT="0" marB="0">
                    <a:lnL>
                      <a:noFill/>
                    </a:lnL>
                    <a:lnR>
                      <a:noFill/>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
        <p:nvSpPr>
          <p:cNvPr id="10" name="Rectangle 9"/>
          <p:cNvSpPr/>
          <p:nvPr/>
        </p:nvSpPr>
        <p:spPr>
          <a:xfrm>
            <a:off x="685800" y="1447800"/>
            <a:ext cx="7086600" cy="461665"/>
          </a:xfrm>
          <a:prstGeom prst="rect">
            <a:avLst/>
          </a:prstGeom>
        </p:spPr>
        <p:txBody>
          <a:bodyPr wrap="square">
            <a:spAutoFit/>
          </a:bodyPr>
          <a:lstStyle/>
          <a:p>
            <a:r>
              <a:rPr lang="en-US" altLang="zh-CN" sz="2400" dirty="0">
                <a:latin typeface="Times New Roman" pitchFamily="18" charset="0"/>
                <a:cs typeface="Times New Roman" pitchFamily="18" charset="0"/>
              </a:rPr>
              <a:t>Strategy portfolios returns based on relative basis</a:t>
            </a:r>
            <a:endParaRPr lang="zh-CN" alt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6956369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ph type="title"/>
          </p:nvPr>
        </p:nvSpPr>
        <p:spPr>
          <a:xfrm>
            <a:off x="771967" y="134174"/>
            <a:ext cx="8153400" cy="653609"/>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Conclusions </a:t>
            </a:r>
            <a:endParaRPr lang="zh-CN" altLang="en-US" sz="3600" dirty="0">
              <a:latin typeface="Times New Roman" panose="02020603050405020304" pitchFamily="18" charset="0"/>
              <a:cs typeface="Times New Roman" panose="02020603050405020304" pitchFamily="18" charset="0"/>
            </a:endParaRPr>
          </a:p>
        </p:txBody>
      </p:sp>
      <p:sp>
        <p:nvSpPr>
          <p:cNvPr id="7" name="Content Placeholder 2"/>
          <p:cNvSpPr>
            <a:spLocks noGrp="1"/>
          </p:cNvSpPr>
          <p:nvPr>
            <p:ph idx="1"/>
          </p:nvPr>
        </p:nvSpPr>
        <p:spPr>
          <a:xfrm>
            <a:off x="511228" y="1190486"/>
            <a:ext cx="8305800" cy="5515114"/>
          </a:xfrm>
        </p:spPr>
        <p:txBody>
          <a:bodyPr>
            <a:noAutofit/>
          </a:bodyPr>
          <a:lstStyle/>
          <a:p>
            <a:pP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We propose a new basis measure, the Relative Basis.    </a:t>
            </a:r>
          </a:p>
          <a:p>
            <a:pPr lvl="1" fontAlgn="base">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The relative basis </a:t>
            </a:r>
            <a:r>
              <a:rPr lang="en-US" altLang="zh-CN" sz="2100" dirty="0" smtClean="0">
                <a:latin typeface="Times New Roman" panose="02020603050405020304" pitchFamily="18" charset="0"/>
                <a:cs typeface="Times New Roman" panose="02020603050405020304" pitchFamily="18" charset="0"/>
              </a:rPr>
              <a:t>can </a:t>
            </a:r>
            <a:r>
              <a:rPr lang="en-US" altLang="zh-CN" sz="2100" dirty="0">
                <a:latin typeface="Times New Roman" panose="02020603050405020304" pitchFamily="18" charset="0"/>
                <a:cs typeface="Times New Roman" panose="02020603050405020304" pitchFamily="18" charset="0"/>
              </a:rPr>
              <a:t>be </a:t>
            </a:r>
            <a:r>
              <a:rPr lang="en-US" altLang="zh-CN" sz="2100" dirty="0" smtClean="0">
                <a:latin typeface="Times New Roman" panose="02020603050405020304" pitchFamily="18" charset="0"/>
                <a:cs typeface="Times New Roman" panose="02020603050405020304" pitchFamily="18" charset="0"/>
              </a:rPr>
              <a:t>viewed as </a:t>
            </a:r>
            <a:r>
              <a:rPr lang="en-US" altLang="zh-CN" sz="2100" dirty="0">
                <a:latin typeface="Times New Roman" panose="02020603050405020304" pitchFamily="18" charset="0"/>
                <a:cs typeface="Times New Roman" panose="02020603050405020304" pitchFamily="18" charset="0"/>
              </a:rPr>
              <a:t>the fast-moving component of the traditional basis </a:t>
            </a:r>
            <a:r>
              <a:rPr lang="en-US" altLang="zh-CN" sz="2100" dirty="0" smtClean="0">
                <a:latin typeface="Times New Roman" panose="02020603050405020304" pitchFamily="18" charset="0"/>
                <a:cs typeface="Times New Roman" panose="02020603050405020304" pitchFamily="18" charset="0"/>
              </a:rPr>
              <a:t>and </a:t>
            </a:r>
            <a:r>
              <a:rPr lang="en-US" altLang="zh-CN" sz="2100" dirty="0">
                <a:latin typeface="Times New Roman" panose="02020603050405020304" pitchFamily="18" charset="0"/>
                <a:cs typeface="Times New Roman" panose="02020603050405020304" pitchFamily="18" charset="0"/>
              </a:rPr>
              <a:t>a better proxy for the convenience </a:t>
            </a:r>
            <a:r>
              <a:rPr lang="en-US" altLang="zh-CN" sz="2100" dirty="0" smtClean="0">
                <a:latin typeface="Times New Roman" panose="02020603050405020304" pitchFamily="18" charset="0"/>
                <a:cs typeface="Times New Roman" panose="02020603050405020304" pitchFamily="18" charset="0"/>
              </a:rPr>
              <a:t>yield, and is </a:t>
            </a:r>
            <a:r>
              <a:rPr lang="en-US" altLang="zh-CN" sz="2100" dirty="0">
                <a:latin typeface="Times New Roman" panose="02020603050405020304" pitchFamily="18" charset="0"/>
                <a:cs typeface="Times New Roman" panose="02020603050405020304" pitchFamily="18" charset="0"/>
              </a:rPr>
              <a:t>more closely related </a:t>
            </a:r>
            <a:r>
              <a:rPr lang="en-US" altLang="zh-CN" sz="2100" dirty="0" smtClean="0">
                <a:latin typeface="Times New Roman" panose="02020603050405020304" pitchFamily="18" charset="0"/>
                <a:cs typeface="Times New Roman" panose="02020603050405020304" pitchFamily="18" charset="0"/>
              </a:rPr>
              <a:t>to the </a:t>
            </a:r>
            <a:r>
              <a:rPr lang="en-US" altLang="zh-CN" sz="2100" dirty="0">
                <a:latin typeface="Times New Roman" panose="02020603050405020304" pitchFamily="18" charset="0"/>
                <a:cs typeface="Times New Roman" panose="02020603050405020304" pitchFamily="18" charset="0"/>
              </a:rPr>
              <a:t>scarcity of inventory.  </a:t>
            </a:r>
            <a:endParaRPr lang="en-US" altLang="zh-CN" sz="2100" dirty="0" smtClean="0">
              <a:latin typeface="Times New Roman" panose="02020603050405020304" pitchFamily="18" charset="0"/>
              <a:cs typeface="Times New Roman" panose="02020603050405020304" pitchFamily="18" charset="0"/>
            </a:endParaRPr>
          </a:p>
          <a:p>
            <a:pPr lvl="1" fontAlgn="base">
              <a:buFont typeface="Wingdings" panose="05000000000000000000" pitchFamily="2" charset="2"/>
              <a:buChar char="Ø"/>
            </a:pPr>
            <a:endPar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endParaRPr>
          </a:p>
          <a:p>
            <a:pPr lvl="0">
              <a:buClr>
                <a:srgbClr val="353535"/>
              </a:buClr>
              <a:buFont typeface="Wingdings" panose="05000000000000000000" pitchFamily="2" charset="2"/>
              <a:buChar char="l"/>
            </a:pPr>
            <a:r>
              <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rPr>
              <a:t> The relative basis measure is a strong return predictor for commodity futures. </a:t>
            </a:r>
          </a:p>
          <a:p>
            <a:pPr lvl="1" fontAlgn="base">
              <a:buClr>
                <a:srgbClr val="353535"/>
              </a:buClr>
              <a:buFont typeface="Wingdings" panose="05000000000000000000" pitchFamily="2" charset="2"/>
              <a:buChar char="Ø"/>
            </a:pPr>
            <a:r>
              <a:rPr lang="en-US" altLang="zh-CN" sz="2100" dirty="0">
                <a:solidFill>
                  <a:prstClr val="black">
                    <a:lumMod val="75000"/>
                    <a:lumOff val="25000"/>
                  </a:prstClr>
                </a:solidFill>
                <a:latin typeface="Times New Roman" panose="02020603050405020304" pitchFamily="18" charset="0"/>
                <a:cs typeface="Times New Roman" panose="02020603050405020304" pitchFamily="18" charset="0"/>
              </a:rPr>
              <a:t>The relative basis </a:t>
            </a:r>
            <a:r>
              <a:rPr lang="en-US" altLang="zh-CN" sz="2100" dirty="0" smtClean="0">
                <a:solidFill>
                  <a:prstClr val="black">
                    <a:lumMod val="75000"/>
                    <a:lumOff val="25000"/>
                  </a:prstClr>
                </a:solidFill>
                <a:latin typeface="Times New Roman" panose="02020603050405020304" pitchFamily="18" charset="0"/>
                <a:cs typeface="Times New Roman" panose="02020603050405020304" pitchFamily="18" charset="0"/>
              </a:rPr>
              <a:t>significantly predicts </a:t>
            </a:r>
            <a:r>
              <a:rPr lang="en-US" altLang="zh-CN" sz="2100" dirty="0">
                <a:solidFill>
                  <a:prstClr val="black">
                    <a:lumMod val="75000"/>
                    <a:lumOff val="25000"/>
                  </a:prstClr>
                </a:solidFill>
                <a:latin typeface="Times New Roman" panose="02020603050405020304" pitchFamily="18" charset="0"/>
                <a:cs typeface="Times New Roman" panose="02020603050405020304" pitchFamily="18" charset="0"/>
              </a:rPr>
              <a:t>commodity futures </a:t>
            </a:r>
            <a:r>
              <a:rPr lang="en-US" altLang="zh-CN" sz="2100" dirty="0" smtClean="0">
                <a:solidFill>
                  <a:prstClr val="black">
                    <a:lumMod val="75000"/>
                    <a:lumOff val="25000"/>
                  </a:prstClr>
                </a:solidFill>
                <a:latin typeface="Times New Roman" panose="02020603050405020304" pitchFamily="18" charset="0"/>
                <a:cs typeface="Times New Roman" panose="02020603050405020304" pitchFamily="18" charset="0"/>
              </a:rPr>
              <a:t>returns, and is </a:t>
            </a:r>
            <a:r>
              <a:rPr lang="en-US" altLang="zh-CN" sz="2100" dirty="0">
                <a:solidFill>
                  <a:prstClr val="black">
                    <a:lumMod val="75000"/>
                    <a:lumOff val="25000"/>
                  </a:prstClr>
                </a:solidFill>
                <a:latin typeface="Times New Roman" panose="02020603050405020304" pitchFamily="18" charset="0"/>
                <a:cs typeface="Times New Roman" panose="02020603050405020304" pitchFamily="18" charset="0"/>
              </a:rPr>
              <a:t>robust after including other well-known </a:t>
            </a:r>
            <a:r>
              <a:rPr lang="en-US" altLang="zh-CN" sz="2100" dirty="0" smtClean="0">
                <a:solidFill>
                  <a:prstClr val="black">
                    <a:lumMod val="75000"/>
                    <a:lumOff val="25000"/>
                  </a:prstClr>
                </a:solidFill>
                <a:latin typeface="Times New Roman" panose="02020603050405020304" pitchFamily="18" charset="0"/>
                <a:cs typeface="Times New Roman" panose="02020603050405020304" pitchFamily="18" charset="0"/>
              </a:rPr>
              <a:t>characteristics.</a:t>
            </a:r>
          </a:p>
          <a:p>
            <a:pPr lvl="1" fontAlgn="base">
              <a:buClr>
                <a:srgbClr val="353535"/>
              </a:buClr>
              <a:buFont typeface="Wingdings" panose="05000000000000000000" pitchFamily="2" charset="2"/>
              <a:buChar char="Ø"/>
            </a:pPr>
            <a:endParaRPr lang="en-US" altLang="zh-CN" sz="2100" dirty="0">
              <a:solidFill>
                <a:prstClr val="black">
                  <a:lumMod val="75000"/>
                  <a:lumOff val="25000"/>
                </a:prstClr>
              </a:solidFill>
              <a:latin typeface="Times New Roman" panose="02020603050405020304" pitchFamily="18" charset="0"/>
              <a:cs typeface="Times New Roman" panose="02020603050405020304" pitchFamily="18" charset="0"/>
            </a:endParaRPr>
          </a:p>
          <a:p>
            <a:pPr lvl="0">
              <a:buClr>
                <a:srgbClr val="353535"/>
              </a:buCl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Our findings provide </a:t>
            </a:r>
            <a:r>
              <a:rPr lang="en-US" altLang="zh-CN" sz="2500" dirty="0" smtClean="0">
                <a:latin typeface="Times New Roman" panose="02020603050405020304" pitchFamily="18" charset="0"/>
                <a:cs typeface="Times New Roman" panose="02020603050405020304" pitchFamily="18" charset="0"/>
              </a:rPr>
              <a:t>support </a:t>
            </a:r>
            <a:r>
              <a:rPr lang="en-US" altLang="zh-CN" sz="2500" dirty="0">
                <a:latin typeface="Times New Roman" panose="02020603050405020304" pitchFamily="18" charset="0"/>
                <a:cs typeface="Times New Roman" panose="02020603050405020304" pitchFamily="18" charset="0"/>
              </a:rPr>
              <a:t>for the long-standing Theory of Storage on </a:t>
            </a:r>
            <a:r>
              <a:rPr lang="en-US" altLang="zh-CN" sz="2500" dirty="0" smtClean="0">
                <a:latin typeface="Times New Roman" panose="02020603050405020304" pitchFamily="18" charset="0"/>
                <a:cs typeface="Times New Roman" panose="02020603050405020304" pitchFamily="18" charset="0"/>
              </a:rPr>
              <a:t>commodities futures</a:t>
            </a:r>
            <a:endParaRPr lang="zh-CN" altLang="en-US" sz="25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9BA9BC8D-FBDF-4D4C-9663-D407DFA0A604}" type="slidenum">
              <a:rPr lang="en-US" smtClean="0"/>
              <a:pPr/>
              <a:t>26</a:t>
            </a:fld>
            <a:endParaRPr lang="en-US"/>
          </a:p>
        </p:txBody>
      </p:sp>
    </p:spTree>
    <p:extLst>
      <p:ext uri="{BB962C8B-B14F-4D97-AF65-F5344CB8AC3E}">
        <p14:creationId xmlns:p14="http://schemas.microsoft.com/office/powerpoint/2010/main" xmlns="" val="685562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1228" y="154429"/>
            <a:ext cx="7772400" cy="662186"/>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Motivation: Theory of Storage</a:t>
            </a:r>
            <a:endParaRPr lang="zh-CN" altLang="en-US" sz="3600" dirty="0">
              <a:latin typeface="Times New Roman" panose="02020603050405020304" pitchFamily="18" charset="0"/>
              <a:cs typeface="Times New Roman" panose="02020603050405020304" pitchFamily="18" charset="0"/>
            </a:endParaRPr>
          </a:p>
        </p:txBody>
      </p:sp>
      <p:sp>
        <p:nvSpPr>
          <p:cNvPr id="5" name="内容占位符 4"/>
          <p:cNvSpPr>
            <a:spLocks noGrp="1"/>
          </p:cNvSpPr>
          <p:nvPr>
            <p:ph idx="1"/>
          </p:nvPr>
        </p:nvSpPr>
        <p:spPr>
          <a:xfrm>
            <a:off x="533400" y="1219200"/>
            <a:ext cx="8382000" cy="5486400"/>
          </a:xfrm>
        </p:spPr>
        <p:txBody>
          <a:bodyPr>
            <a:noAutofit/>
          </a:bodyPr>
          <a:lstStyle/>
          <a:p>
            <a:pPr lvl="0">
              <a:buClr>
                <a:srgbClr val="353535"/>
              </a:buClr>
              <a:buFont typeface="Wingdings" panose="05000000000000000000" pitchFamily="2" charset="2"/>
              <a:buChar char="l"/>
            </a:pPr>
            <a:r>
              <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rPr>
              <a:t>Convenience yield is closely related to inventory. </a:t>
            </a:r>
            <a:endParaRPr lang="en-US" altLang="zh-CN" sz="2500"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Convenience yield increases when inventory decreases. </a:t>
            </a:r>
          </a:p>
          <a:p>
            <a:pPr lvl="1">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When the inventory is particularly low, it may have “stock-out” risk, as suggested by Deaton and </a:t>
            </a:r>
            <a:r>
              <a:rPr lang="en-US" altLang="zh-CN" sz="2100" dirty="0" err="1">
                <a:latin typeface="Times New Roman" panose="02020603050405020304" pitchFamily="18" charset="0"/>
                <a:cs typeface="Times New Roman" panose="02020603050405020304" pitchFamily="18" charset="0"/>
              </a:rPr>
              <a:t>Laroque</a:t>
            </a:r>
            <a:r>
              <a:rPr lang="en-US" altLang="zh-CN" sz="2100" dirty="0">
                <a:latin typeface="Times New Roman" panose="02020603050405020304" pitchFamily="18" charset="0"/>
                <a:cs typeface="Times New Roman" panose="02020603050405020304" pitchFamily="18" charset="0"/>
              </a:rPr>
              <a:t> (1992) and Routledge, Seppi, and </a:t>
            </a:r>
            <a:r>
              <a:rPr lang="en-US" altLang="zh-CN" sz="2100" dirty="0" err="1">
                <a:latin typeface="Times New Roman" panose="02020603050405020304" pitchFamily="18" charset="0"/>
                <a:cs typeface="Times New Roman" panose="02020603050405020304" pitchFamily="18" charset="0"/>
              </a:rPr>
              <a:t>Spatt</a:t>
            </a:r>
            <a:r>
              <a:rPr lang="en-US" altLang="zh-CN" sz="2100" dirty="0">
                <a:latin typeface="Times New Roman" panose="02020603050405020304" pitchFamily="18" charset="0"/>
                <a:cs typeface="Times New Roman" panose="02020603050405020304" pitchFamily="18" charset="0"/>
              </a:rPr>
              <a:t> (2000), and therefore extra convenience yield. </a:t>
            </a:r>
          </a:p>
          <a:p>
            <a:pPr lvl="0">
              <a:buClr>
                <a:srgbClr val="353535"/>
              </a:buClr>
              <a:buFont typeface="Wingdings" panose="05000000000000000000" pitchFamily="2" charset="2"/>
              <a:buChar char="l"/>
            </a:pPr>
            <a:endPar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endParaRPr>
          </a:p>
          <a:p>
            <a:pPr lvl="0">
              <a:buClr>
                <a:srgbClr val="353535"/>
              </a:buClr>
              <a:buFont typeface="Wingdings" panose="05000000000000000000" pitchFamily="2" charset="2"/>
              <a:buChar char="l"/>
            </a:pPr>
            <a:r>
              <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rPr>
              <a:t>Convenience yield also predicts commodity futures returns.</a:t>
            </a:r>
            <a:r>
              <a:rPr lang="en-US" altLang="zh-CN" sz="2200" dirty="0">
                <a:solidFill>
                  <a:prstClr val="black">
                    <a:lumMod val="75000"/>
                    <a:lumOff val="25000"/>
                  </a:prstClr>
                </a:solidFill>
                <a:latin typeface="Times New Roman" panose="02020603050405020304" pitchFamily="18" charset="0"/>
                <a:cs typeface="Times New Roman" panose="02020603050405020304" pitchFamily="18" charset="0"/>
              </a:rPr>
              <a:t> </a:t>
            </a:r>
          </a:p>
          <a:p>
            <a:pPr lvl="1">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No consensus on why this is the case</a:t>
            </a:r>
          </a:p>
          <a:p>
            <a:pPr lvl="1">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One possibility is convenience yield’s close relation to inventory</a:t>
            </a:r>
          </a:p>
          <a:p>
            <a:pPr>
              <a:buClr>
                <a:srgbClr val="353535"/>
              </a:buClr>
              <a:buFont typeface="Wingdings" panose="05000000000000000000" pitchFamily="2" charset="2"/>
              <a:buChar char="Ø"/>
            </a:pPr>
            <a:endParaRPr lang="en-US" altLang="zh-CN" sz="2600" dirty="0">
              <a:latin typeface="Times New Roman" panose="02020603050405020304" pitchFamily="18" charset="0"/>
              <a:cs typeface="Times New Roman" panose="02020603050405020304" pitchFamily="18" charset="0"/>
            </a:endParaRPr>
          </a:p>
          <a:p>
            <a:pPr lvl="1">
              <a:buClr>
                <a:srgbClr val="353535"/>
              </a:buClr>
              <a:buFont typeface="Wingdings" panose="05000000000000000000" pitchFamily="2" charset="2"/>
              <a:buChar char="Ø"/>
            </a:pPr>
            <a:endParaRPr lang="en-US" altLang="zh-CN" sz="2300" dirty="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9BA9BC8D-FBDF-4D4C-9663-D407DFA0A604}" type="slidenum">
              <a:rPr lang="en-US" smtClean="0"/>
              <a:pPr/>
              <a:t>3</a:t>
            </a:fld>
            <a:endParaRPr lang="en-US" dirty="0"/>
          </a:p>
        </p:txBody>
      </p:sp>
    </p:spTree>
    <p:extLst>
      <p:ext uri="{BB962C8B-B14F-4D97-AF65-F5344CB8AC3E}">
        <p14:creationId xmlns:p14="http://schemas.microsoft.com/office/powerpoint/2010/main" xmlns="" val="1182734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p:cNvSpPr>
            <a:spLocks noGrp="1"/>
          </p:cNvSpPr>
          <p:nvPr>
            <p:ph type="title"/>
          </p:nvPr>
        </p:nvSpPr>
        <p:spPr>
          <a:xfrm>
            <a:off x="511228" y="154429"/>
            <a:ext cx="7772400" cy="662186"/>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Motivation: Theory of Storage</a:t>
            </a:r>
            <a:endParaRPr lang="zh-CN" altLang="en-US" sz="3600" dirty="0">
              <a:latin typeface="Times New Roman" panose="02020603050405020304" pitchFamily="18" charset="0"/>
              <a:cs typeface="Times New Roman" panose="02020603050405020304" pitchFamily="18" charset="0"/>
            </a:endParaRPr>
          </a:p>
        </p:txBody>
      </p:sp>
      <p:sp>
        <p:nvSpPr>
          <p:cNvPr id="5" name="内容占位符 4"/>
          <p:cNvSpPr>
            <a:spLocks noGrp="1"/>
          </p:cNvSpPr>
          <p:nvPr>
            <p:ph idx="1"/>
          </p:nvPr>
        </p:nvSpPr>
        <p:spPr>
          <a:xfrm>
            <a:off x="511228" y="1295400"/>
            <a:ext cx="8480372" cy="5334000"/>
          </a:xfrm>
        </p:spPr>
        <p:txBody>
          <a:bodyPr>
            <a:noAutofit/>
          </a:bodyPr>
          <a:lstStyle/>
          <a:p>
            <a:pPr lvl="0">
              <a:buClr>
                <a:srgbClr val="353535"/>
              </a:buClr>
              <a:buFont typeface="Wingdings" panose="05000000000000000000" pitchFamily="2" charset="2"/>
              <a:buChar char="l"/>
            </a:pPr>
            <a:r>
              <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rPr>
              <a:t>The </a:t>
            </a:r>
            <a:r>
              <a:rPr lang="en-US" altLang="zh-CN" sz="2500" dirty="0" smtClean="0">
                <a:solidFill>
                  <a:prstClr val="black">
                    <a:lumMod val="75000"/>
                    <a:lumOff val="25000"/>
                  </a:prstClr>
                </a:solidFill>
                <a:latin typeface="Times New Roman" panose="02020603050405020304" pitchFamily="18" charset="0"/>
                <a:cs typeface="Times New Roman" panose="02020603050405020304" pitchFamily="18" charset="0"/>
              </a:rPr>
              <a:t>literature uses </a:t>
            </a:r>
            <a:r>
              <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rPr>
              <a:t>the basis (the slope of futures term structure) as a proxy of the convenience yield. </a:t>
            </a:r>
          </a:p>
          <a:p>
            <a:pPr lvl="1">
              <a:buClr>
                <a:srgbClr val="353535"/>
              </a:buClr>
              <a:buFont typeface="Wingdings" panose="05000000000000000000" pitchFamily="2" charset="2"/>
              <a:buChar char="Ø"/>
            </a:pPr>
            <a:r>
              <a:rPr lang="en-US" altLang="zh-CN" sz="2300" dirty="0">
                <a:solidFill>
                  <a:prstClr val="black">
                    <a:lumMod val="75000"/>
                    <a:lumOff val="25000"/>
                  </a:prstClr>
                </a:solidFill>
                <a:latin typeface="Times New Roman" panose="02020603050405020304" pitchFamily="18" charset="0"/>
                <a:cs typeface="Times New Roman" panose="02020603050405020304" pitchFamily="18" charset="0"/>
              </a:rPr>
              <a:t>We call it the “traditional basis”</a:t>
            </a:r>
          </a:p>
          <a:p>
            <a:pPr lvl="1">
              <a:buClr>
                <a:srgbClr val="353535"/>
              </a:buClr>
              <a:buFont typeface="Wingdings" panose="05000000000000000000" pitchFamily="2" charset="2"/>
              <a:buChar char="l"/>
            </a:pPr>
            <a:endParaRPr lang="en-US" altLang="zh-CN" sz="2300" dirty="0">
              <a:solidFill>
                <a:prstClr val="black">
                  <a:lumMod val="75000"/>
                  <a:lumOff val="25000"/>
                </a:prstClr>
              </a:solidFill>
              <a:latin typeface="Times New Roman" panose="02020603050405020304" pitchFamily="18" charset="0"/>
              <a:cs typeface="Times New Roman" panose="02020603050405020304" pitchFamily="18" charset="0"/>
            </a:endParaRPr>
          </a:p>
          <a:p>
            <a:pPr lvl="0">
              <a:buClr>
                <a:srgbClr val="353535"/>
              </a:buClr>
              <a:buFont typeface="Wingdings" panose="05000000000000000000" pitchFamily="2" charset="2"/>
              <a:buChar char="l"/>
            </a:pPr>
            <a:r>
              <a:rPr lang="en-US" altLang="zh-CN" sz="2500" dirty="0">
                <a:solidFill>
                  <a:prstClr val="black">
                    <a:lumMod val="75000"/>
                    <a:lumOff val="25000"/>
                  </a:prstClr>
                </a:solidFill>
                <a:latin typeface="Times New Roman" panose="02020603050405020304" pitchFamily="18" charset="0"/>
                <a:cs typeface="Times New Roman" panose="02020603050405020304" pitchFamily="18" charset="0"/>
              </a:rPr>
              <a:t>The (traditional) basis is a noisy measure of convenience yield, because it is determined not only by convenience yield, but also other commodity-specific characteristics.</a:t>
            </a:r>
          </a:p>
          <a:p>
            <a:pPr lvl="1">
              <a:buClr>
                <a:srgbClr val="353535"/>
              </a:buClr>
              <a:buFont typeface="Wingdings" panose="05000000000000000000" pitchFamily="2" charset="2"/>
              <a:buChar char="Ø"/>
            </a:pPr>
            <a:r>
              <a:rPr lang="en-US" altLang="zh-CN" sz="2100" dirty="0">
                <a:solidFill>
                  <a:prstClr val="black">
                    <a:lumMod val="75000"/>
                    <a:lumOff val="25000"/>
                  </a:prstClr>
                </a:solidFill>
                <a:latin typeface="Times New Roman" panose="02020603050405020304" pitchFamily="18" charset="0"/>
                <a:cs typeface="Times New Roman" panose="02020603050405020304" pitchFamily="18" charset="0"/>
              </a:rPr>
              <a:t>Most notably the cost to carry the commodity, which includes both the physical storage cost and financing cost. </a:t>
            </a:r>
          </a:p>
          <a:p>
            <a:pPr lvl="1">
              <a:buClr>
                <a:srgbClr val="353535"/>
              </a:buClr>
              <a:buFont typeface="Wingdings" panose="05000000000000000000" pitchFamily="2" charset="2"/>
              <a:buChar char="Ø"/>
            </a:pPr>
            <a:r>
              <a:rPr lang="en-US" altLang="zh-CN" sz="2100" dirty="0">
                <a:solidFill>
                  <a:prstClr val="black">
                    <a:lumMod val="75000"/>
                    <a:lumOff val="25000"/>
                  </a:prstClr>
                </a:solidFill>
                <a:latin typeface="Times New Roman" panose="02020603050405020304" pitchFamily="18" charset="0"/>
                <a:cs typeface="Times New Roman" panose="02020603050405020304" pitchFamily="18" charset="0"/>
              </a:rPr>
              <a:t>Financing costs may vary because some commodities (e.g., gold) can be more readily used as collaterals for borrowing than other commodities (e.g., soybeans). </a:t>
            </a:r>
            <a:endParaRPr lang="en-US" altLang="zh-CN" sz="2400" b="1" dirty="0"/>
          </a:p>
        </p:txBody>
      </p:sp>
      <p:sp>
        <p:nvSpPr>
          <p:cNvPr id="4" name="灯片编号占位符 3"/>
          <p:cNvSpPr>
            <a:spLocks noGrp="1"/>
          </p:cNvSpPr>
          <p:nvPr>
            <p:ph type="sldNum" sz="quarter" idx="12"/>
          </p:nvPr>
        </p:nvSpPr>
        <p:spPr/>
        <p:txBody>
          <a:bodyPr/>
          <a:lstStyle/>
          <a:p>
            <a:fld id="{9BA9BC8D-FBDF-4D4C-9663-D407DFA0A604}" type="slidenum">
              <a:rPr lang="en-US" smtClean="0"/>
              <a:pPr/>
              <a:t>4</a:t>
            </a:fld>
            <a:endParaRPr lang="en-US"/>
          </a:p>
        </p:txBody>
      </p:sp>
    </p:spTree>
    <p:extLst>
      <p:ext uri="{BB962C8B-B14F-4D97-AF65-F5344CB8AC3E}">
        <p14:creationId xmlns:p14="http://schemas.microsoft.com/office/powerpoint/2010/main" xmlns="" val="4173929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p:cNvSpPr>
            <a:spLocks noGrp="1"/>
          </p:cNvSpPr>
          <p:nvPr>
            <p:ph type="title"/>
          </p:nvPr>
        </p:nvSpPr>
        <p:spPr>
          <a:xfrm>
            <a:off x="511228" y="154429"/>
            <a:ext cx="7772400" cy="662186"/>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Motivation: Theory of Storage</a:t>
            </a:r>
            <a:endParaRPr lang="zh-CN" altLang="en-US" sz="3600" dirty="0">
              <a:latin typeface="Times New Roman" panose="02020603050405020304" pitchFamily="18" charset="0"/>
              <a:cs typeface="Times New Roman" panose="02020603050405020304" pitchFamily="18" charset="0"/>
            </a:endParaRPr>
          </a:p>
        </p:txBody>
      </p:sp>
      <p:sp>
        <p:nvSpPr>
          <p:cNvPr id="5" name="内容占位符 4"/>
          <p:cNvSpPr>
            <a:spLocks noGrp="1"/>
          </p:cNvSpPr>
          <p:nvPr>
            <p:ph idx="1"/>
          </p:nvPr>
        </p:nvSpPr>
        <p:spPr>
          <a:xfrm>
            <a:off x="511228" y="1178308"/>
            <a:ext cx="8556572" cy="5603492"/>
          </a:xfrm>
        </p:spPr>
        <p:txBody>
          <a:bodyPr>
            <a:noAutofit/>
          </a:bodyPr>
          <a:lstStyle/>
          <a:p>
            <a:pPr>
              <a:buFont typeface="Wingdings" panose="05000000000000000000" pitchFamily="2" charset="2"/>
              <a:buChar char="l"/>
            </a:pPr>
            <a:r>
              <a:rPr lang="en-US" altLang="zh-CN" sz="2500" dirty="0">
                <a:solidFill>
                  <a:schemeClr val="tx1"/>
                </a:solidFill>
                <a:latin typeface="Times New Roman" panose="02020603050405020304" pitchFamily="18" charset="0"/>
                <a:cs typeface="Times New Roman" panose="02020603050405020304" pitchFamily="18" charset="0"/>
              </a:rPr>
              <a:t>The traditional basis (</a:t>
            </a:r>
            <a:r>
              <a:rPr lang="en-US" altLang="zh-CN" sz="2500" i="1" dirty="0">
                <a:solidFill>
                  <a:schemeClr val="tx1"/>
                </a:solidFill>
                <a:latin typeface="Times New Roman" panose="02020603050405020304" pitchFamily="18" charset="0"/>
                <a:cs typeface="Times New Roman" panose="02020603050405020304" pitchFamily="18" charset="0"/>
              </a:rPr>
              <a:t>TradtBasis</a:t>
            </a:r>
            <a:r>
              <a:rPr lang="en-US" altLang="zh-CN" sz="2500" dirty="0">
                <a:solidFill>
                  <a:schemeClr val="tx1"/>
                </a:solidFill>
                <a:latin typeface="Times New Roman" panose="02020603050405020304" pitchFamily="18" charset="0"/>
                <a:cs typeface="Times New Roman" panose="02020603050405020304" pitchFamily="18" charset="0"/>
              </a:rPr>
              <a:t>) measure has the following empirical features: </a:t>
            </a:r>
            <a:endParaRPr lang="en-US" altLang="zh-CN" sz="25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l"/>
            </a:pPr>
            <a:endParaRPr lang="en-US" altLang="zh-CN" sz="2500" dirty="0">
              <a:solidFill>
                <a:schemeClr val="tx1"/>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altLang="zh-CN" sz="2100" dirty="0">
                <a:solidFill>
                  <a:schemeClr val="tx1"/>
                </a:solidFill>
                <a:latin typeface="Times New Roman" panose="02020603050405020304" pitchFamily="18" charset="0"/>
                <a:cs typeface="Times New Roman" panose="02020603050405020304" pitchFamily="18" charset="0"/>
              </a:rPr>
              <a:t>The traditional basis is persistent over the time, yet inventory shocks are temporary</a:t>
            </a:r>
          </a:p>
          <a:p>
            <a:pPr lvl="1">
              <a:buFont typeface="Wingdings" panose="05000000000000000000" pitchFamily="2" charset="2"/>
              <a:buChar char="Ø"/>
            </a:pPr>
            <a:r>
              <a:rPr lang="en-US" altLang="zh-CN" sz="2100" dirty="0">
                <a:solidFill>
                  <a:schemeClr val="tx1"/>
                </a:solidFill>
                <a:latin typeface="Times New Roman" panose="02020603050405020304" pitchFamily="18" charset="0"/>
                <a:cs typeface="Times New Roman" panose="02020603050405020304" pitchFamily="18" charset="0"/>
              </a:rPr>
              <a:t>In a simple univariate regression setting, the traditional basis predicts next-month futures returns. However, its return prediction power diminishes when adding other commodity risk characteristics. </a:t>
            </a:r>
          </a:p>
          <a:p>
            <a:pPr lvl="1">
              <a:buFont typeface="Wingdings" panose="05000000000000000000" pitchFamily="2" charset="2"/>
              <a:buChar char="Ø"/>
            </a:pPr>
            <a:endParaRPr lang="en-US" altLang="zh-CN" sz="2100" dirty="0">
              <a:solidFill>
                <a:schemeClr val="tx1"/>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altLang="zh-CN" sz="2100" dirty="0">
                <a:solidFill>
                  <a:schemeClr val="tx1"/>
                </a:solidFill>
                <a:latin typeface="Times New Roman" panose="02020603050405020304" pitchFamily="18" charset="0"/>
                <a:cs typeface="Times New Roman" panose="02020603050405020304" pitchFamily="18" charset="0"/>
              </a:rPr>
              <a:t>The traditional basis measure has strong return predictability for financial futures</a:t>
            </a:r>
            <a:r>
              <a:rPr lang="en-US" altLang="zh-CN" sz="2100" dirty="0">
                <a:latin typeface="Times New Roman" panose="02020603050405020304" pitchFamily="18" charset="0"/>
                <a:cs typeface="Times New Roman" panose="02020603050405020304" pitchFamily="18" charset="0"/>
              </a:rPr>
              <a:t>, unlikely to be related to convenience yield</a:t>
            </a:r>
          </a:p>
        </p:txBody>
      </p:sp>
      <p:sp>
        <p:nvSpPr>
          <p:cNvPr id="4" name="灯片编号占位符 3"/>
          <p:cNvSpPr>
            <a:spLocks noGrp="1"/>
          </p:cNvSpPr>
          <p:nvPr>
            <p:ph type="sldNum" sz="quarter" idx="12"/>
          </p:nvPr>
        </p:nvSpPr>
        <p:spPr/>
        <p:txBody>
          <a:bodyPr/>
          <a:lstStyle/>
          <a:p>
            <a:fld id="{9BA9BC8D-FBDF-4D4C-9663-D407DFA0A604}" type="slidenum">
              <a:rPr lang="en-US" smtClean="0"/>
              <a:pPr/>
              <a:t>5</a:t>
            </a:fld>
            <a:endParaRPr lang="en-US"/>
          </a:p>
        </p:txBody>
      </p:sp>
    </p:spTree>
    <p:extLst>
      <p:ext uri="{BB962C8B-B14F-4D97-AF65-F5344CB8AC3E}">
        <p14:creationId xmlns:p14="http://schemas.microsoft.com/office/powerpoint/2010/main" xmlns="" val="1991507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p:cNvSpPr>
            <a:spLocks noGrp="1"/>
          </p:cNvSpPr>
          <p:nvPr>
            <p:ph type="title"/>
          </p:nvPr>
        </p:nvSpPr>
        <p:spPr>
          <a:xfrm>
            <a:off x="511228" y="154429"/>
            <a:ext cx="7772400" cy="662186"/>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Our Relative Basis Measure </a:t>
            </a:r>
            <a:endParaRPr lang="zh-CN" altLang="en-US" sz="3600" dirty="0">
              <a:latin typeface="Times New Roman" panose="02020603050405020304" pitchFamily="18" charset="0"/>
              <a:cs typeface="Times New Roman" panose="02020603050405020304" pitchFamily="18" charset="0"/>
            </a:endParaRPr>
          </a:p>
        </p:txBody>
      </p:sp>
      <p:sp>
        <p:nvSpPr>
          <p:cNvPr id="5" name="内容占位符 4"/>
          <p:cNvSpPr>
            <a:spLocks noGrp="1"/>
          </p:cNvSpPr>
          <p:nvPr>
            <p:ph idx="1"/>
          </p:nvPr>
        </p:nvSpPr>
        <p:spPr>
          <a:xfrm>
            <a:off x="304800" y="1157083"/>
            <a:ext cx="8458200" cy="5867400"/>
          </a:xfrm>
        </p:spPr>
        <p:txBody>
          <a:bodyPr>
            <a:normAutofit/>
          </a:bodyPr>
          <a:lstStyle/>
          <a:p>
            <a:pPr fontAlgn="base">
              <a:buFont typeface="Wingdings" panose="05000000000000000000" pitchFamily="2" charset="2"/>
              <a:buChar char="l"/>
            </a:pPr>
            <a:r>
              <a:rPr lang="en-US" altLang="zh-CN" sz="2500" dirty="0">
                <a:solidFill>
                  <a:schemeClr val="tx1"/>
                </a:solidFill>
                <a:latin typeface="Times New Roman" panose="02020603050405020304" pitchFamily="18" charset="0"/>
                <a:cs typeface="Times New Roman" panose="02020603050405020304" pitchFamily="18" charset="0"/>
              </a:rPr>
              <a:t>We introduce a new</a:t>
            </a:r>
            <a:r>
              <a:rPr lang="en-US" altLang="zh-CN" sz="2500" dirty="0">
                <a:solidFill>
                  <a:srgbClr val="0070C0"/>
                </a:solidFill>
                <a:latin typeface="Times New Roman" panose="02020603050405020304" pitchFamily="18" charset="0"/>
                <a:cs typeface="Times New Roman" panose="02020603050405020304" pitchFamily="18" charset="0"/>
              </a:rPr>
              <a:t> Relative basis </a:t>
            </a:r>
            <a:r>
              <a:rPr lang="en-US" altLang="zh-CN" sz="2500" dirty="0">
                <a:solidFill>
                  <a:schemeClr val="tx1"/>
                </a:solidFill>
                <a:latin typeface="Times New Roman" panose="02020603050405020304" pitchFamily="18" charset="0"/>
                <a:cs typeface="Times New Roman" panose="02020603050405020304" pitchFamily="18" charset="0"/>
              </a:rPr>
              <a:t>(</a:t>
            </a:r>
            <a:r>
              <a:rPr lang="en-US" altLang="zh-CN" sz="2500" i="1" dirty="0" err="1">
                <a:solidFill>
                  <a:schemeClr val="tx1"/>
                </a:solidFill>
                <a:latin typeface="Times New Roman" panose="02020603050405020304" pitchFamily="18" charset="0"/>
                <a:cs typeface="Times New Roman" panose="02020603050405020304" pitchFamily="18" charset="0"/>
              </a:rPr>
              <a:t>RelatBasis</a:t>
            </a:r>
            <a:r>
              <a:rPr lang="en-US" altLang="zh-CN" sz="2500" dirty="0">
                <a:solidFill>
                  <a:schemeClr val="tx1"/>
                </a:solidFill>
                <a:latin typeface="Times New Roman" panose="02020603050405020304" pitchFamily="18" charset="0"/>
                <a:cs typeface="Times New Roman" panose="02020603050405020304" pitchFamily="18" charset="0"/>
              </a:rPr>
              <a:t>) measure</a:t>
            </a:r>
            <a:r>
              <a:rPr lang="en-US" altLang="zh-CN" sz="2500" dirty="0">
                <a:latin typeface="Times New Roman" panose="02020603050405020304" pitchFamily="18" charset="0"/>
                <a:cs typeface="Times New Roman" panose="02020603050405020304" pitchFamily="18" charset="0"/>
              </a:rPr>
              <a:t>, which is defined as the difference between the short-term basis (based on the first- and second-nearby futures contracts) and a similarly defined long-term basis (based on the second- and third-nearby futures contracts). </a:t>
            </a:r>
          </a:p>
          <a:p>
            <a:pPr lvl="1" fontAlgn="base">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It reflects the curvature of the futures term structure. </a:t>
            </a:r>
          </a:p>
          <a:p>
            <a:pPr lvl="1" fontAlgn="base">
              <a:buFont typeface="Wingdings" panose="05000000000000000000" pitchFamily="2" charset="2"/>
              <a:buChar char="Ø"/>
            </a:pPr>
            <a:r>
              <a:rPr lang="en-US" altLang="zh-CN" sz="2100" dirty="0">
                <a:solidFill>
                  <a:schemeClr val="tx1"/>
                </a:solidFill>
                <a:latin typeface="Times New Roman" panose="02020603050405020304" pitchFamily="18" charset="0"/>
                <a:cs typeface="Times New Roman" panose="02020603050405020304" pitchFamily="18" charset="0"/>
              </a:rPr>
              <a:t>Relative basis has more time-series variation and also </a:t>
            </a:r>
            <a:r>
              <a:rPr lang="en-US" altLang="zh-CN" sz="2100" dirty="0">
                <a:latin typeface="Times New Roman" panose="02020603050405020304" pitchFamily="18" charset="0"/>
                <a:cs typeface="Times New Roman" panose="02020603050405020304" pitchFamily="18" charset="0"/>
              </a:rPr>
              <a:t>has a strong positive relationship with the scarcity of  inventory.</a:t>
            </a:r>
          </a:p>
          <a:p>
            <a:pPr fontAlgn="base">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Relative basis outperforms the traditional basis in return predictability.  </a:t>
            </a:r>
          </a:p>
          <a:p>
            <a:pPr lvl="1" fontAlgn="base">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It subsumes the traditional basis measure in both the Fama-MacBeth regression and factor portfolio return test. </a:t>
            </a:r>
          </a:p>
          <a:p>
            <a:pPr lvl="1" fontAlgn="base">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It does not predict financial futures returns, as suggested by the Theory of Storage. </a:t>
            </a:r>
          </a:p>
          <a:p>
            <a:pPr lvl="1" fontAlgn="base">
              <a:buFont typeface="Wingdings" panose="05000000000000000000" pitchFamily="2" charset="2"/>
              <a:buChar char="Ø"/>
            </a:pPr>
            <a:endParaRPr lang="en-US" altLang="zh-CN" sz="2100" dirty="0">
              <a:latin typeface="Times New Roman" panose="02020603050405020304" pitchFamily="18" charset="0"/>
              <a:cs typeface="Times New Roman" panose="02020603050405020304" pitchFamily="18" charset="0"/>
            </a:endParaRPr>
          </a:p>
          <a:p>
            <a:pPr>
              <a:buNone/>
            </a:pPr>
            <a:endParaRPr lang="en-US" altLang="zh-CN" dirty="0">
              <a:solidFill>
                <a:srgbClr val="002060"/>
              </a:solidFill>
            </a:endParaRPr>
          </a:p>
          <a:p>
            <a:endParaRPr lang="zh-CN" altLang="en-US" dirty="0">
              <a:solidFill>
                <a:srgbClr val="002060"/>
              </a:solidFill>
            </a:endParaRPr>
          </a:p>
        </p:txBody>
      </p:sp>
      <p:sp>
        <p:nvSpPr>
          <p:cNvPr id="4" name="灯片编号占位符 3"/>
          <p:cNvSpPr>
            <a:spLocks noGrp="1"/>
          </p:cNvSpPr>
          <p:nvPr>
            <p:ph type="sldNum" sz="quarter" idx="12"/>
          </p:nvPr>
        </p:nvSpPr>
        <p:spPr/>
        <p:txBody>
          <a:bodyPr/>
          <a:lstStyle/>
          <a:p>
            <a:fld id="{9BA9BC8D-FBDF-4D4C-9663-D407DFA0A604}"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p:cNvSpPr>
            <a:spLocks noGrp="1"/>
          </p:cNvSpPr>
          <p:nvPr>
            <p:ph type="title"/>
          </p:nvPr>
        </p:nvSpPr>
        <p:spPr>
          <a:xfrm>
            <a:off x="511228" y="154429"/>
            <a:ext cx="7772400" cy="662186"/>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Data and Methodology </a:t>
            </a:r>
            <a:endParaRPr lang="zh-CN" alt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03717" y="1295400"/>
            <a:ext cx="8077200" cy="5027031"/>
          </a:xfrm>
        </p:spPr>
        <p:txBody>
          <a:bodyPr>
            <a:noAutofit/>
          </a:bodyPr>
          <a:lstStyle/>
          <a:p>
            <a:pP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We obtain monthly data on futures prices from the Commodity Systems Inc. (CSI) for commodities traded on NYMEX, CBOT, and CME. </a:t>
            </a:r>
          </a:p>
          <a:p>
            <a:pPr lvl="1">
              <a:buFont typeface="Wingdings" panose="05000000000000000000" pitchFamily="2" charset="2"/>
              <a:buChar char="Ø"/>
            </a:pPr>
            <a:r>
              <a:rPr lang="en-US" altLang="zh-CN" sz="2100" dirty="0">
                <a:latin typeface="Times New Roman" panose="02020603050405020304" pitchFamily="18" charset="0"/>
                <a:cs typeface="Times New Roman" panose="02020603050405020304" pitchFamily="18" charset="0"/>
              </a:rPr>
              <a:t>Our sample covers 24 commodities from </a:t>
            </a:r>
            <a:r>
              <a:rPr lang="en-US" altLang="zh-CN" sz="2100" dirty="0" smtClean="0">
                <a:latin typeface="Times New Roman" panose="02020603050405020304" pitchFamily="18" charset="0"/>
                <a:cs typeface="Times New Roman" panose="02020603050405020304" pitchFamily="18" charset="0"/>
              </a:rPr>
              <a:t>Jan </a:t>
            </a:r>
            <a:r>
              <a:rPr lang="en-US" altLang="zh-CN" sz="2100" dirty="0">
                <a:latin typeface="Times New Roman" panose="02020603050405020304" pitchFamily="18" charset="0"/>
                <a:cs typeface="Times New Roman" panose="02020603050405020304" pitchFamily="18" charset="0"/>
              </a:rPr>
              <a:t>1979 to </a:t>
            </a:r>
            <a:r>
              <a:rPr lang="en-US" altLang="zh-CN" sz="2100" dirty="0" smtClean="0">
                <a:latin typeface="Times New Roman" panose="02020603050405020304" pitchFamily="18" charset="0"/>
                <a:cs typeface="Times New Roman" panose="02020603050405020304" pitchFamily="18" charset="0"/>
              </a:rPr>
              <a:t>Dec 2019.</a:t>
            </a:r>
            <a:endParaRPr lang="en-US" altLang="zh-CN" sz="2100" dirty="0">
              <a:latin typeface="Times New Roman" panose="02020603050405020304" pitchFamily="18" charset="0"/>
              <a:cs typeface="Times New Roman" panose="02020603050405020304" pitchFamily="18" charset="0"/>
            </a:endParaRPr>
          </a:p>
          <a:p>
            <a:pPr marL="342900" lvl="1" indent="0">
              <a:buNone/>
            </a:pPr>
            <a:r>
              <a:rPr lang="en-US" altLang="zh-CN" sz="2100" dirty="0">
                <a:latin typeface="Times New Roman" panose="02020603050405020304" pitchFamily="18" charset="0"/>
                <a:cs typeface="Times New Roman" panose="02020603050405020304" pitchFamily="18" charset="0"/>
              </a:rPr>
              <a:t> </a:t>
            </a:r>
            <a:r>
              <a:rPr lang="en-US" altLang="zh-CN" sz="2100" dirty="0" smtClean="0">
                <a:latin typeface="Times New Roman" panose="02020603050405020304" pitchFamily="18" charset="0"/>
                <a:cs typeface="Times New Roman" panose="02020603050405020304" pitchFamily="18" charset="0"/>
              </a:rPr>
              <a:t> </a:t>
            </a:r>
            <a:endParaRPr lang="en-US" altLang="zh-CN" sz="2100" dirty="0">
              <a:latin typeface="Times New Roman" panose="02020603050405020304" pitchFamily="18" charset="0"/>
              <a:cs typeface="Times New Roman" panose="02020603050405020304" pitchFamily="18" charset="0"/>
            </a:endParaRPr>
          </a:p>
          <a:p>
            <a:pP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We obtain position information for different participants in commodity futures markets by using the Commitment of Trader (COT) data provided by the commodity futures trading commission (CFTC). </a:t>
            </a:r>
          </a:p>
          <a:p>
            <a:pPr>
              <a:buFont typeface="Wingdings" panose="05000000000000000000" pitchFamily="2" charset="2"/>
              <a:buChar char="l"/>
            </a:pPr>
            <a:endParaRPr lang="en-US" altLang="zh-CN" sz="2500" dirty="0">
              <a:latin typeface="Times New Roman" panose="02020603050405020304" pitchFamily="18" charset="0"/>
              <a:cs typeface="Times New Roman" panose="02020603050405020304" pitchFamily="18" charset="0"/>
            </a:endParaRPr>
          </a:p>
          <a:p>
            <a:pP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We also follow Gorton, Hayashi, and Rouwenhorst (2013) and collect </a:t>
            </a:r>
            <a:r>
              <a:rPr lang="en-US" altLang="zh-CN" sz="2500" b="1" dirty="0">
                <a:latin typeface="Times New Roman" panose="02020603050405020304" pitchFamily="18" charset="0"/>
                <a:cs typeface="Times New Roman" panose="02020603050405020304" pitchFamily="18" charset="0"/>
              </a:rPr>
              <a:t>inventory </a:t>
            </a:r>
            <a:r>
              <a:rPr lang="en-US" altLang="zh-CN" sz="2500" dirty="0">
                <a:latin typeface="Times New Roman" panose="02020603050405020304" pitchFamily="18" charset="0"/>
                <a:cs typeface="Times New Roman" panose="02020603050405020304" pitchFamily="18" charset="0"/>
              </a:rPr>
              <a:t>data from a variety of sources, for a limited sample period though. </a:t>
            </a:r>
            <a:endParaRPr lang="zh-CN" altLang="en-US" sz="25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标题 1"/>
          <p:cNvSpPr>
            <a:spLocks noGrp="1"/>
          </p:cNvSpPr>
          <p:nvPr>
            <p:ph type="title"/>
          </p:nvPr>
        </p:nvSpPr>
        <p:spPr>
          <a:xfrm>
            <a:off x="511228" y="154429"/>
            <a:ext cx="7772400" cy="662186"/>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Data and Methodology </a:t>
            </a:r>
            <a:endParaRPr lang="zh-CN" alt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1556378"/>
            <a:ext cx="5105400" cy="3777622"/>
          </a:xfrm>
        </p:spPr>
        <p:txBody>
          <a:bodyPr>
            <a:noAutofit/>
          </a:bodyPr>
          <a:lstStyle/>
          <a:p>
            <a:pP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Futures excess return</a:t>
            </a:r>
          </a:p>
          <a:p>
            <a:pPr>
              <a:buFont typeface="Wingdings" panose="05000000000000000000" pitchFamily="2" charset="2"/>
              <a:buChar char="l"/>
            </a:pPr>
            <a:endParaRPr lang="en-US" altLang="zh-CN" sz="2500" dirty="0">
              <a:latin typeface="Times New Roman" panose="02020603050405020304" pitchFamily="18" charset="0"/>
              <a:cs typeface="Times New Roman" panose="02020603050405020304" pitchFamily="18" charset="0"/>
            </a:endParaRPr>
          </a:p>
          <a:p>
            <a:pP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Traditional Basis </a:t>
            </a:r>
          </a:p>
          <a:p>
            <a:pPr>
              <a:buFont typeface="Wingdings" panose="05000000000000000000" pitchFamily="2" charset="2"/>
              <a:buChar char="l"/>
            </a:pPr>
            <a:endParaRPr lang="en-US" altLang="zh-CN" sz="2500" dirty="0">
              <a:latin typeface="Times New Roman" panose="02020603050405020304" pitchFamily="18" charset="0"/>
              <a:cs typeface="Times New Roman" panose="02020603050405020304" pitchFamily="18" charset="0"/>
            </a:endParaRPr>
          </a:p>
          <a:p>
            <a:pPr>
              <a:buFont typeface="Wingdings" panose="05000000000000000000" pitchFamily="2" charset="2"/>
              <a:buChar char="l"/>
            </a:pPr>
            <a:endParaRPr lang="en-US" altLang="zh-CN" sz="2500" dirty="0">
              <a:latin typeface="Times New Roman" panose="02020603050405020304" pitchFamily="18" charset="0"/>
              <a:cs typeface="Times New Roman" panose="02020603050405020304" pitchFamily="18" charset="0"/>
            </a:endParaRPr>
          </a:p>
          <a:p>
            <a:pPr>
              <a:buFont typeface="Wingdings" panose="05000000000000000000" pitchFamily="2" charset="2"/>
              <a:buChar char="l"/>
            </a:pPr>
            <a:r>
              <a:rPr lang="en-US" altLang="zh-CN" sz="2500" dirty="0">
                <a:latin typeface="Times New Roman" panose="02020603050405020304" pitchFamily="18" charset="0"/>
                <a:cs typeface="Times New Roman" panose="02020603050405020304" pitchFamily="18" charset="0"/>
              </a:rPr>
              <a:t>Relative Basis</a:t>
            </a:r>
          </a:p>
        </p:txBody>
      </p:sp>
      <p:sp>
        <p:nvSpPr>
          <p:cNvPr id="12" name="Slide Number Placeholder 11"/>
          <p:cNvSpPr>
            <a:spLocks noGrp="1"/>
          </p:cNvSpPr>
          <p:nvPr>
            <p:ph type="sldNum" sz="quarter" idx="12"/>
          </p:nvPr>
        </p:nvSpPr>
        <p:spPr/>
        <p:txBody>
          <a:bodyPr/>
          <a:lstStyle/>
          <a:p>
            <a:fld id="{B6F15528-21DE-4FAA-801E-634DDDAF4B2B}" type="slidenum">
              <a:rPr lang="en-US" smtClean="0"/>
              <a:pPr/>
              <a:t>8</a:t>
            </a:fld>
            <a:endParaRPr lang="en-US"/>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04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mc:AlternateContent xmlns:mc="http://schemas.openxmlformats.org/markup-compatibility/2006">
        <mc:Choice xmlns:a14="http://schemas.microsoft.com/office/drawing/2010/main" xmlns="" Requires="a14">
          <p:sp>
            <p:nvSpPr>
              <p:cNvPr id="2" name="矩形 1"/>
              <p:cNvSpPr/>
              <p:nvPr/>
            </p:nvSpPr>
            <p:spPr>
              <a:xfrm>
                <a:off x="3429000" y="1926476"/>
                <a:ext cx="3276600" cy="740524"/>
              </a:xfrm>
              <a:prstGeom prst="rect">
                <a:avLst/>
              </a:prstGeom>
            </p:spPr>
            <p:txBody>
              <a:bodyPr wrap="square">
                <a:spAutoFit/>
              </a:bodyPr>
              <a:lstStyle/>
              <a:p>
                <a14:m>
                  <m:oMath xmlns:m="http://schemas.openxmlformats.org/officeDocument/2006/math">
                    <m:sSub>
                      <m:sSubPr>
                        <m:ctrlPr>
                          <a:rPr lang="zh-CN" altLang="zh-CN" sz="2500" i="1">
                            <a:latin typeface="Cambria Math" panose="02040503050406030204" pitchFamily="18" charset="0"/>
                            <a:ea typeface="Cambria Math" panose="02040503050406030204" pitchFamily="18" charset="0"/>
                          </a:rPr>
                        </m:ctrlPr>
                      </m:sSubPr>
                      <m:e>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𝑅</m:t>
                        </m:r>
                      </m:e>
                      <m:sub>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𝑖</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𝑡</m:t>
                        </m:r>
                      </m:sub>
                    </m:sSub>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m:t>
                    </m:r>
                    <m:f>
                      <m:fPr>
                        <m:ctrlPr>
                          <a:rPr lang="zh-CN" altLang="zh-CN" sz="2500" i="1">
                            <a:effectLst/>
                            <a:latin typeface="Cambria Math" panose="02040503050406030204" pitchFamily="18" charset="0"/>
                            <a:ea typeface="Cambria Math" panose="02040503050406030204" pitchFamily="18" charset="0"/>
                          </a:rPr>
                        </m:ctrlPr>
                      </m:fPr>
                      <m:num>
                        <m:sSub>
                          <m:sSubPr>
                            <m:ctrlPr>
                              <a:rPr lang="zh-CN" altLang="zh-CN" sz="2500" i="1">
                                <a:effectLst/>
                                <a:latin typeface="Cambria Math" panose="02040503050406030204" pitchFamily="18" charset="0"/>
                                <a:ea typeface="Cambria Math" panose="02040503050406030204" pitchFamily="18" charset="0"/>
                              </a:rPr>
                            </m:ctrlPr>
                          </m:sSubPr>
                          <m:e>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𝐹</m:t>
                            </m:r>
                          </m:e>
                          <m:sub>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𝑖</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𝑡</m:t>
                            </m:r>
                          </m:sub>
                        </m:sSub>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500" i="1">
                                <a:effectLst/>
                                <a:latin typeface="Cambria Math" panose="02040503050406030204" pitchFamily="18" charset="0"/>
                                <a:ea typeface="Cambria Math" panose="02040503050406030204" pitchFamily="18" charset="0"/>
                              </a:rPr>
                            </m:ctrlPr>
                          </m:sSubPr>
                          <m:e>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𝐹</m:t>
                            </m:r>
                          </m:e>
                          <m:sub>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𝑖</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𝑡</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−1</m:t>
                            </m:r>
                          </m:sub>
                        </m:sSub>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m:t>
                        </m:r>
                      </m:num>
                      <m:den>
                        <m:sSub>
                          <m:sSubPr>
                            <m:ctrlPr>
                              <a:rPr lang="zh-CN" altLang="zh-CN" sz="2500" i="1">
                                <a:effectLst/>
                                <a:latin typeface="Cambria Math" panose="02040503050406030204" pitchFamily="18" charset="0"/>
                                <a:ea typeface="Cambria Math" panose="02040503050406030204" pitchFamily="18" charset="0"/>
                              </a:rPr>
                            </m:ctrlPr>
                          </m:sSubPr>
                          <m:e>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𝐹</m:t>
                            </m:r>
                          </m:e>
                          <m:sub>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𝑖</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𝑡</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−1</m:t>
                            </m:r>
                          </m:sub>
                        </m:sSub>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500" i="1">
                            <a:effectLst/>
                            <a:latin typeface="Cambria Math" panose="02040503050406030204" pitchFamily="18" charset="0"/>
                            <a:ea typeface="宋体" panose="02010600030101010101" pitchFamily="2" charset="-122"/>
                            <a:cs typeface="Times New Roman" panose="02020603050405020304" pitchFamily="18" charset="0"/>
                          </a:rPr>
                          <m:t>)</m:t>
                        </m:r>
                      </m:den>
                    </m:f>
                  </m:oMath>
                </a14:m>
                <a:r>
                  <a:rPr lang="en-US" altLang="zh-CN" sz="2500" dirty="0">
                    <a:effectLst/>
                    <a:latin typeface="dcr10"/>
                    <a:ea typeface="宋体" panose="02010600030101010101" pitchFamily="2" charset="-122"/>
                    <a:cs typeface="Times New Roman" panose="02020603050405020304" pitchFamily="18" charset="0"/>
                  </a:rPr>
                  <a:t> </a:t>
                </a:r>
                <a:endParaRPr lang="zh-CN" altLang="en-US" sz="2500" dirty="0"/>
              </a:p>
            </p:txBody>
          </p:sp>
        </mc:Choice>
        <mc:Fallback>
          <p:sp>
            <p:nvSpPr>
              <p:cNvPr id="2" name="矩形 1"/>
              <p:cNvSpPr>
                <a:spLocks noRot="1" noChangeAspect="1" noMove="1" noResize="1" noEditPoints="1" noAdjustHandles="1" noChangeArrowheads="1" noChangeShapeType="1" noTextEdit="1"/>
              </p:cNvSpPr>
              <p:nvPr/>
            </p:nvSpPr>
            <p:spPr>
              <a:xfrm>
                <a:off x="3429000" y="1926476"/>
                <a:ext cx="3276600" cy="740524"/>
              </a:xfrm>
              <a:prstGeom prst="rect">
                <a:avLst/>
              </a:prstGeom>
              <a:blipFill rotWithShape="0">
                <a:blip r:embed="rId2" cstate="print"/>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xmlns="" Requires="a14">
          <p:sp>
            <p:nvSpPr>
              <p:cNvPr id="5" name="矩形 4"/>
              <p:cNvSpPr/>
              <p:nvPr/>
            </p:nvSpPr>
            <p:spPr>
              <a:xfrm>
                <a:off x="1981200" y="2975282"/>
                <a:ext cx="6030497" cy="102521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CN" altLang="en-US" sz="2500" i="1">
                              <a:latin typeface="Cambria Math" panose="02040503050406030204" pitchFamily="18" charset="0"/>
                            </a:rPr>
                          </m:ctrlPr>
                        </m:sSubPr>
                        <m:e>
                          <m:r>
                            <m:rPr>
                              <m:nor/>
                            </m:rPr>
                            <a:rPr lang="zh-CN" altLang="en-US" sz="2500" i="1">
                              <a:latin typeface="Cambria Math" panose="02040503050406030204" pitchFamily="18" charset="0"/>
                            </a:rPr>
                            <m:t>TradtBasis</m:t>
                          </m:r>
                        </m:e>
                        <m:sub>
                          <m:r>
                            <a:rPr lang="zh-CN" altLang="en-US" sz="2500" i="1">
                              <a:latin typeface="Cambria Math" panose="02040503050406030204" pitchFamily="18" charset="0"/>
                            </a:rPr>
                            <m:t>𝑖</m:t>
                          </m:r>
                          <m:r>
                            <a:rPr lang="zh-CN" altLang="en-US" sz="2500" i="0">
                              <a:latin typeface="Cambria Math" panose="02040503050406030204" pitchFamily="18" charset="0"/>
                            </a:rPr>
                            <m:t>,</m:t>
                          </m:r>
                          <m:r>
                            <a:rPr lang="zh-CN" altLang="en-US" sz="2500" i="1">
                              <a:latin typeface="Cambria Math" panose="02040503050406030204" pitchFamily="18" charset="0"/>
                            </a:rPr>
                            <m:t>𝑡</m:t>
                          </m:r>
                        </m:sub>
                      </m:sSub>
                      <m:r>
                        <a:rPr lang="zh-CN" altLang="en-US" sz="2500" i="0">
                          <a:latin typeface="Cambria Math" panose="02040503050406030204" pitchFamily="18" charset="0"/>
                        </a:rPr>
                        <m:t>=</m:t>
                      </m:r>
                      <m:f>
                        <m:fPr>
                          <m:ctrlPr>
                            <a:rPr lang="zh-CN" altLang="en-US" sz="2500" i="1">
                              <a:latin typeface="Cambria Math" panose="02040503050406030204" pitchFamily="18" charset="0"/>
                            </a:rPr>
                          </m:ctrlPr>
                        </m:fPr>
                        <m:num>
                          <m:d>
                            <m:dPr>
                              <m:begChr m:val=""/>
                              <m:ctrlPr>
                                <a:rPr lang="zh-CN" altLang="en-US" sz="2500" i="1">
                                  <a:latin typeface="Cambria Math" panose="02040503050406030204" pitchFamily="18" charset="0"/>
                                </a:rPr>
                              </m:ctrlPr>
                            </m:dPr>
                            <m:e>
                              <m:r>
                                <a:rPr lang="zh-CN" altLang="en-US" sz="2500" i="1">
                                  <a:latin typeface="Cambria Math" panose="02040503050406030204" pitchFamily="18" charset="0"/>
                                </a:rPr>
                                <m:t>𝑙𝑛</m:t>
                              </m:r>
                              <m:r>
                                <a:rPr lang="zh-CN" altLang="en-US" sz="2500" i="0">
                                  <a:latin typeface="Cambria Math" panose="02040503050406030204" pitchFamily="18" charset="0"/>
                                </a:rPr>
                                <m:t>(</m:t>
                              </m:r>
                              <m:sSub>
                                <m:sSubPr>
                                  <m:ctrlPr>
                                    <a:rPr lang="zh-CN" altLang="en-US" sz="2500" i="1">
                                      <a:latin typeface="Cambria Math" panose="02040503050406030204" pitchFamily="18" charset="0"/>
                                    </a:rPr>
                                  </m:ctrlPr>
                                </m:sSubPr>
                                <m:e>
                                  <m:r>
                                    <a:rPr lang="zh-CN" altLang="en-US" sz="2500" i="1">
                                      <a:latin typeface="Cambria Math" panose="02040503050406030204" pitchFamily="18" charset="0"/>
                                    </a:rPr>
                                    <m:t>𝐹</m:t>
                                  </m:r>
                                </m:e>
                                <m:sub>
                                  <m:r>
                                    <a:rPr lang="zh-CN" altLang="en-US" sz="2500" i="1">
                                      <a:latin typeface="Cambria Math" panose="02040503050406030204" pitchFamily="18" charset="0"/>
                                    </a:rPr>
                                    <m:t>𝑖</m:t>
                                  </m:r>
                                  <m:r>
                                    <a:rPr lang="zh-CN" altLang="en-US" sz="2500" i="0">
                                      <a:latin typeface="Cambria Math" panose="02040503050406030204" pitchFamily="18" charset="0"/>
                                    </a:rPr>
                                    <m:t>,</m:t>
                                  </m:r>
                                  <m:r>
                                    <a:rPr lang="zh-CN" altLang="en-US" sz="2500" i="1">
                                      <a:latin typeface="Cambria Math" panose="02040503050406030204" pitchFamily="18" charset="0"/>
                                    </a:rPr>
                                    <m:t>𝑡</m:t>
                                  </m:r>
                                </m:sub>
                              </m:sSub>
                              <m:d>
                                <m:dPr>
                                  <m:ctrlPr>
                                    <a:rPr lang="zh-CN" altLang="en-US" sz="2500" i="1">
                                      <a:latin typeface="Cambria Math" panose="02040503050406030204" pitchFamily="18" charset="0"/>
                                    </a:rPr>
                                  </m:ctrlPr>
                                </m:dPr>
                                <m:e>
                                  <m:r>
                                    <a:rPr lang="zh-CN" altLang="en-US" sz="2500" i="1">
                                      <a:latin typeface="Cambria Math" panose="02040503050406030204" pitchFamily="18" charset="0"/>
                                    </a:rPr>
                                    <m:t>𝑇</m:t>
                                  </m:r>
                                  <m:r>
                                    <a:rPr lang="zh-CN" altLang="en-US" sz="2500" i="0">
                                      <a:latin typeface="Cambria Math" panose="02040503050406030204" pitchFamily="18" charset="0"/>
                                    </a:rPr>
                                    <m:t>1</m:t>
                                  </m:r>
                                </m:e>
                              </m:d>
                              <m:r>
                                <a:rPr lang="zh-CN" altLang="en-US" sz="2500" i="0">
                                  <a:latin typeface="Cambria Math" panose="02040503050406030204" pitchFamily="18" charset="0"/>
                                </a:rPr>
                                <m:t>)−</m:t>
                              </m:r>
                              <m:r>
                                <a:rPr lang="zh-CN" altLang="en-US" sz="2500" i="1">
                                  <a:latin typeface="Cambria Math" panose="02040503050406030204" pitchFamily="18" charset="0"/>
                                </a:rPr>
                                <m:t>𝑙𝑛</m:t>
                              </m:r>
                              <m:r>
                                <a:rPr lang="zh-CN" altLang="en-US" sz="2500" i="0">
                                  <a:latin typeface="Cambria Math" panose="02040503050406030204" pitchFamily="18" charset="0"/>
                                </a:rPr>
                                <m:t>(</m:t>
                              </m:r>
                              <m:sSub>
                                <m:sSubPr>
                                  <m:ctrlPr>
                                    <a:rPr lang="zh-CN" altLang="en-US" sz="2500" i="1">
                                      <a:latin typeface="Cambria Math" panose="02040503050406030204" pitchFamily="18" charset="0"/>
                                    </a:rPr>
                                  </m:ctrlPr>
                                </m:sSubPr>
                                <m:e>
                                  <m:r>
                                    <a:rPr lang="zh-CN" altLang="en-US" sz="2500" i="1">
                                      <a:latin typeface="Cambria Math" panose="02040503050406030204" pitchFamily="18" charset="0"/>
                                    </a:rPr>
                                    <m:t>𝐹</m:t>
                                  </m:r>
                                </m:e>
                                <m:sub>
                                  <m:r>
                                    <a:rPr lang="zh-CN" altLang="en-US" sz="2500" i="1">
                                      <a:latin typeface="Cambria Math" panose="02040503050406030204" pitchFamily="18" charset="0"/>
                                    </a:rPr>
                                    <m:t>𝑖</m:t>
                                  </m:r>
                                  <m:r>
                                    <a:rPr lang="zh-CN" altLang="en-US" sz="2500" i="0">
                                      <a:latin typeface="Cambria Math" panose="02040503050406030204" pitchFamily="18" charset="0"/>
                                    </a:rPr>
                                    <m:t>,</m:t>
                                  </m:r>
                                  <m:r>
                                    <a:rPr lang="zh-CN" altLang="en-US" sz="2500" i="1">
                                      <a:latin typeface="Cambria Math" panose="02040503050406030204" pitchFamily="18" charset="0"/>
                                    </a:rPr>
                                    <m:t>𝑡</m:t>
                                  </m:r>
                                </m:sub>
                              </m:sSub>
                              <m:d>
                                <m:dPr>
                                  <m:ctrlPr>
                                    <a:rPr lang="zh-CN" altLang="en-US" sz="2500" i="1">
                                      <a:latin typeface="Cambria Math" panose="02040503050406030204" pitchFamily="18" charset="0"/>
                                    </a:rPr>
                                  </m:ctrlPr>
                                </m:dPr>
                                <m:e>
                                  <m:r>
                                    <a:rPr lang="zh-CN" altLang="en-US" sz="2500" i="1">
                                      <a:latin typeface="Cambria Math" panose="02040503050406030204" pitchFamily="18" charset="0"/>
                                    </a:rPr>
                                    <m:t>𝑇</m:t>
                                  </m:r>
                                  <m:r>
                                    <a:rPr lang="zh-CN" altLang="en-US" sz="2500" i="0">
                                      <a:latin typeface="Cambria Math" panose="02040503050406030204" pitchFamily="18" charset="0"/>
                                    </a:rPr>
                                    <m:t>2</m:t>
                                  </m:r>
                                </m:e>
                              </m:d>
                            </m:e>
                          </m:d>
                        </m:num>
                        <m:den>
                          <m:r>
                            <a:rPr lang="zh-CN" altLang="en-US" sz="2500" i="1">
                              <a:latin typeface="Cambria Math" panose="02040503050406030204" pitchFamily="18" charset="0"/>
                            </a:rPr>
                            <m:t>𝑇</m:t>
                          </m:r>
                          <m:r>
                            <a:rPr lang="zh-CN" altLang="en-US" sz="2500" i="0">
                              <a:latin typeface="Cambria Math" panose="02040503050406030204" pitchFamily="18" charset="0"/>
                            </a:rPr>
                            <m:t>2−</m:t>
                          </m:r>
                          <m:r>
                            <a:rPr lang="zh-CN" altLang="en-US" sz="2500" i="1">
                              <a:latin typeface="Cambria Math" panose="02040503050406030204" pitchFamily="18" charset="0"/>
                            </a:rPr>
                            <m:t>𝑇</m:t>
                          </m:r>
                          <m:r>
                            <a:rPr lang="zh-CN" altLang="en-US" sz="2500" i="0">
                              <a:latin typeface="Cambria Math" panose="02040503050406030204" pitchFamily="18" charset="0"/>
                            </a:rPr>
                            <m:t>1</m:t>
                          </m:r>
                        </m:den>
                      </m:f>
                    </m:oMath>
                  </m:oMathPara>
                </a14:m>
                <a:endParaRPr lang="zh-CN" altLang="en-US" sz="2500" dirty="0">
                  <a:latin typeface="Cambria Math" panose="02040503050406030204" pitchFamily="18" charset="0"/>
                </a:endParaRPr>
              </a:p>
            </p:txBody>
          </p:sp>
        </mc:Choice>
        <mc:Fallback>
          <p:sp>
            <p:nvSpPr>
              <p:cNvPr id="5" name="矩形 4"/>
              <p:cNvSpPr>
                <a:spLocks noRot="1" noChangeAspect="1" noMove="1" noResize="1" noEditPoints="1" noAdjustHandles="1" noChangeArrowheads="1" noChangeShapeType="1" noTextEdit="1"/>
              </p:cNvSpPr>
              <p:nvPr/>
            </p:nvSpPr>
            <p:spPr>
              <a:xfrm>
                <a:off x="1981200" y="2975282"/>
                <a:ext cx="6030497" cy="1025217"/>
              </a:xfrm>
              <a:prstGeom prst="rect">
                <a:avLst/>
              </a:prstGeom>
              <a:blipFill rotWithShape="0">
                <a:blip r:embed="rId3" cstate="print"/>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xmlns="" Requires="a14">
          <p:sp>
            <p:nvSpPr>
              <p:cNvPr id="6" name="矩形 5"/>
              <p:cNvSpPr/>
              <p:nvPr/>
            </p:nvSpPr>
            <p:spPr>
              <a:xfrm>
                <a:off x="892086" y="4620389"/>
                <a:ext cx="8208723" cy="142936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zh-CN" altLang="en-US" sz="2500" i="1">
                              <a:latin typeface="Cambria Math" panose="02040503050406030204" pitchFamily="18" charset="0"/>
                            </a:rPr>
                          </m:ctrlPr>
                        </m:sSubPr>
                        <m:e>
                          <m:r>
                            <m:rPr>
                              <m:nor/>
                            </m:rPr>
                            <a:rPr lang="zh-CN" altLang="en-US" sz="2500" i="1">
                              <a:latin typeface="Cambria Math" panose="02040503050406030204" pitchFamily="18" charset="0"/>
                            </a:rPr>
                            <m:t>RelatBasis</m:t>
                          </m:r>
                        </m:e>
                        <m:sub>
                          <m:r>
                            <a:rPr lang="zh-CN" altLang="en-US" sz="2500" i="1">
                              <a:latin typeface="Cambria Math" panose="02040503050406030204" pitchFamily="18" charset="0"/>
                            </a:rPr>
                            <m:t>𝑖</m:t>
                          </m:r>
                          <m:r>
                            <a:rPr lang="zh-CN" altLang="en-US" sz="2500" i="1">
                              <a:latin typeface="Cambria Math" panose="02040503050406030204" pitchFamily="18" charset="0"/>
                            </a:rPr>
                            <m:t>,</m:t>
                          </m:r>
                          <m:r>
                            <a:rPr lang="zh-CN" altLang="en-US" sz="2500" i="1">
                              <a:latin typeface="Cambria Math" panose="02040503050406030204" pitchFamily="18" charset="0"/>
                            </a:rPr>
                            <m:t>𝑡</m:t>
                          </m:r>
                        </m:sub>
                      </m:sSub>
                      <m:r>
                        <a:rPr lang="zh-CN" altLang="en-US" sz="2500" i="1">
                          <a:latin typeface="Cambria Math" panose="02040503050406030204" pitchFamily="18" charset="0"/>
                        </a:rPr>
                        <m:t>=</m:t>
                      </m:r>
                      <m:f>
                        <m:fPr>
                          <m:ctrlPr>
                            <a:rPr lang="zh-CN" altLang="en-US" sz="2500" i="1">
                              <a:latin typeface="Cambria Math" panose="02040503050406030204" pitchFamily="18" charset="0"/>
                            </a:rPr>
                          </m:ctrlPr>
                        </m:fPr>
                        <m:num>
                          <m:d>
                            <m:dPr>
                              <m:begChr m:val=""/>
                              <m:ctrlPr>
                                <a:rPr lang="zh-CN" altLang="en-US" sz="2500" i="1">
                                  <a:latin typeface="Cambria Math" panose="02040503050406030204" pitchFamily="18" charset="0"/>
                                </a:rPr>
                              </m:ctrlPr>
                            </m:dPr>
                            <m:e>
                              <m:r>
                                <a:rPr lang="zh-CN" altLang="en-US" sz="2500" i="1">
                                  <a:latin typeface="Cambria Math" panose="02040503050406030204" pitchFamily="18" charset="0"/>
                                </a:rPr>
                                <m:t>𝑙𝑛</m:t>
                              </m:r>
                              <m:r>
                                <a:rPr lang="zh-CN" altLang="en-US" sz="2500" i="1">
                                  <a:latin typeface="Cambria Math" panose="02040503050406030204" pitchFamily="18" charset="0"/>
                                </a:rPr>
                                <m:t>(</m:t>
                              </m:r>
                              <m:sSub>
                                <m:sSubPr>
                                  <m:ctrlPr>
                                    <a:rPr lang="zh-CN" altLang="en-US" sz="2500" i="1">
                                      <a:latin typeface="Cambria Math" panose="02040503050406030204" pitchFamily="18" charset="0"/>
                                    </a:rPr>
                                  </m:ctrlPr>
                                </m:sSubPr>
                                <m:e>
                                  <m:r>
                                    <a:rPr lang="zh-CN" altLang="en-US" sz="2500" i="1">
                                      <a:latin typeface="Cambria Math" panose="02040503050406030204" pitchFamily="18" charset="0"/>
                                    </a:rPr>
                                    <m:t>𝐹</m:t>
                                  </m:r>
                                </m:e>
                                <m:sub>
                                  <m:r>
                                    <a:rPr lang="zh-CN" altLang="en-US" sz="2500" i="1">
                                      <a:latin typeface="Cambria Math" panose="02040503050406030204" pitchFamily="18" charset="0"/>
                                    </a:rPr>
                                    <m:t>𝑖</m:t>
                                  </m:r>
                                  <m:r>
                                    <a:rPr lang="zh-CN" altLang="en-US" sz="2500" i="1">
                                      <a:latin typeface="Cambria Math" panose="02040503050406030204" pitchFamily="18" charset="0"/>
                                    </a:rPr>
                                    <m:t>,</m:t>
                                  </m:r>
                                  <m:r>
                                    <a:rPr lang="zh-CN" altLang="en-US" sz="2500" i="1">
                                      <a:latin typeface="Cambria Math" panose="02040503050406030204" pitchFamily="18" charset="0"/>
                                    </a:rPr>
                                    <m:t>𝑡</m:t>
                                  </m:r>
                                </m:sub>
                              </m:sSub>
                              <m:d>
                                <m:dPr>
                                  <m:ctrlPr>
                                    <a:rPr lang="zh-CN" altLang="en-US" sz="2500" i="1">
                                      <a:latin typeface="Cambria Math" panose="02040503050406030204" pitchFamily="18" charset="0"/>
                                    </a:rPr>
                                  </m:ctrlPr>
                                </m:dPr>
                                <m:e>
                                  <m:r>
                                    <a:rPr lang="zh-CN" altLang="en-US" sz="2500" i="1">
                                      <a:latin typeface="Cambria Math" panose="02040503050406030204" pitchFamily="18" charset="0"/>
                                    </a:rPr>
                                    <m:t>𝑇</m:t>
                                  </m:r>
                                  <m:r>
                                    <a:rPr lang="zh-CN" altLang="en-US" sz="2500" i="1">
                                      <a:latin typeface="Cambria Math" panose="02040503050406030204" pitchFamily="18" charset="0"/>
                                    </a:rPr>
                                    <m:t>1</m:t>
                                  </m:r>
                                </m:e>
                              </m:d>
                              <m:r>
                                <a:rPr lang="zh-CN" altLang="en-US" sz="2500" i="1">
                                  <a:latin typeface="Cambria Math" panose="02040503050406030204" pitchFamily="18" charset="0"/>
                                </a:rPr>
                                <m:t>)−</m:t>
                              </m:r>
                              <m:r>
                                <a:rPr lang="zh-CN" altLang="en-US" sz="2500" i="1">
                                  <a:latin typeface="Cambria Math" panose="02040503050406030204" pitchFamily="18" charset="0"/>
                                </a:rPr>
                                <m:t>𝑙𝑛</m:t>
                              </m:r>
                              <m:r>
                                <a:rPr lang="zh-CN" altLang="en-US" sz="2500" i="1">
                                  <a:latin typeface="Cambria Math" panose="02040503050406030204" pitchFamily="18" charset="0"/>
                                </a:rPr>
                                <m:t>(</m:t>
                              </m:r>
                              <m:sSub>
                                <m:sSubPr>
                                  <m:ctrlPr>
                                    <a:rPr lang="zh-CN" altLang="en-US" sz="2500" i="1">
                                      <a:latin typeface="Cambria Math" panose="02040503050406030204" pitchFamily="18" charset="0"/>
                                    </a:rPr>
                                  </m:ctrlPr>
                                </m:sSubPr>
                                <m:e>
                                  <m:r>
                                    <a:rPr lang="zh-CN" altLang="en-US" sz="2500" i="1">
                                      <a:latin typeface="Cambria Math" panose="02040503050406030204" pitchFamily="18" charset="0"/>
                                    </a:rPr>
                                    <m:t>𝐹</m:t>
                                  </m:r>
                                </m:e>
                                <m:sub>
                                  <m:r>
                                    <a:rPr lang="zh-CN" altLang="en-US" sz="2500" i="1">
                                      <a:latin typeface="Cambria Math" panose="02040503050406030204" pitchFamily="18" charset="0"/>
                                    </a:rPr>
                                    <m:t>𝑖</m:t>
                                  </m:r>
                                  <m:r>
                                    <a:rPr lang="zh-CN" altLang="en-US" sz="2500" i="1">
                                      <a:latin typeface="Cambria Math" panose="02040503050406030204" pitchFamily="18" charset="0"/>
                                    </a:rPr>
                                    <m:t>,</m:t>
                                  </m:r>
                                  <m:r>
                                    <a:rPr lang="zh-CN" altLang="en-US" sz="2500" i="1">
                                      <a:latin typeface="Cambria Math" panose="02040503050406030204" pitchFamily="18" charset="0"/>
                                    </a:rPr>
                                    <m:t>𝑡</m:t>
                                  </m:r>
                                </m:sub>
                              </m:sSub>
                              <m:d>
                                <m:dPr>
                                  <m:ctrlPr>
                                    <a:rPr lang="zh-CN" altLang="en-US" sz="2500" i="1">
                                      <a:latin typeface="Cambria Math" panose="02040503050406030204" pitchFamily="18" charset="0"/>
                                    </a:rPr>
                                  </m:ctrlPr>
                                </m:dPr>
                                <m:e>
                                  <m:r>
                                    <a:rPr lang="zh-CN" altLang="en-US" sz="2500" i="1">
                                      <a:latin typeface="Cambria Math" panose="02040503050406030204" pitchFamily="18" charset="0"/>
                                    </a:rPr>
                                    <m:t>𝑇</m:t>
                                  </m:r>
                                  <m:r>
                                    <a:rPr lang="zh-CN" altLang="en-US" sz="2500" i="1">
                                      <a:latin typeface="Cambria Math" panose="02040503050406030204" pitchFamily="18" charset="0"/>
                                    </a:rPr>
                                    <m:t>2</m:t>
                                  </m:r>
                                </m:e>
                              </m:d>
                            </m:e>
                          </m:d>
                        </m:num>
                        <m:den>
                          <m:r>
                            <a:rPr lang="zh-CN" altLang="en-US" sz="2500" i="1">
                              <a:latin typeface="Cambria Math" panose="02040503050406030204" pitchFamily="18" charset="0"/>
                            </a:rPr>
                            <m:t>𝑇</m:t>
                          </m:r>
                          <m:r>
                            <a:rPr lang="zh-CN" altLang="en-US" sz="2500" i="1">
                              <a:latin typeface="Cambria Math" panose="02040503050406030204" pitchFamily="18" charset="0"/>
                            </a:rPr>
                            <m:t>2−</m:t>
                          </m:r>
                          <m:r>
                            <a:rPr lang="zh-CN" altLang="en-US" sz="2500" i="1">
                              <a:latin typeface="Cambria Math" panose="02040503050406030204" pitchFamily="18" charset="0"/>
                            </a:rPr>
                            <m:t>𝑇</m:t>
                          </m:r>
                          <m:r>
                            <a:rPr lang="zh-CN" altLang="en-US" sz="2500" i="1">
                              <a:latin typeface="Cambria Math" panose="02040503050406030204" pitchFamily="18" charset="0"/>
                            </a:rPr>
                            <m:t>1</m:t>
                          </m:r>
                        </m:den>
                      </m:f>
                      <m:r>
                        <a:rPr lang="zh-CN" altLang="en-US" sz="2500" i="1">
                          <a:latin typeface="Cambria Math" panose="02040503050406030204" pitchFamily="18" charset="0"/>
                        </a:rPr>
                        <m:t>−</m:t>
                      </m:r>
                      <m:f>
                        <m:fPr>
                          <m:ctrlPr>
                            <a:rPr lang="zh-CN" altLang="en-US" sz="2500" i="1">
                              <a:latin typeface="Cambria Math" panose="02040503050406030204" pitchFamily="18" charset="0"/>
                            </a:rPr>
                          </m:ctrlPr>
                        </m:fPr>
                        <m:num>
                          <m:d>
                            <m:dPr>
                              <m:begChr m:val=""/>
                              <m:ctrlPr>
                                <a:rPr lang="zh-CN" altLang="en-US" sz="2500" i="1">
                                  <a:latin typeface="Cambria Math" panose="02040503050406030204" pitchFamily="18" charset="0"/>
                                </a:rPr>
                              </m:ctrlPr>
                            </m:dPr>
                            <m:e>
                              <m:r>
                                <a:rPr lang="zh-CN" altLang="en-US" sz="2500" i="1">
                                  <a:latin typeface="Cambria Math" panose="02040503050406030204" pitchFamily="18" charset="0"/>
                                </a:rPr>
                                <m:t>𝑙𝑛</m:t>
                              </m:r>
                              <m:r>
                                <a:rPr lang="zh-CN" altLang="en-US" sz="2500" i="1">
                                  <a:latin typeface="Cambria Math" panose="02040503050406030204" pitchFamily="18" charset="0"/>
                                </a:rPr>
                                <m:t>(</m:t>
                              </m:r>
                              <m:sSub>
                                <m:sSubPr>
                                  <m:ctrlPr>
                                    <a:rPr lang="zh-CN" altLang="en-US" sz="2500" i="1">
                                      <a:latin typeface="Cambria Math" panose="02040503050406030204" pitchFamily="18" charset="0"/>
                                    </a:rPr>
                                  </m:ctrlPr>
                                </m:sSubPr>
                                <m:e>
                                  <m:r>
                                    <a:rPr lang="zh-CN" altLang="en-US" sz="2500" i="1">
                                      <a:latin typeface="Cambria Math" panose="02040503050406030204" pitchFamily="18" charset="0"/>
                                    </a:rPr>
                                    <m:t>𝐹</m:t>
                                  </m:r>
                                </m:e>
                                <m:sub>
                                  <m:r>
                                    <a:rPr lang="zh-CN" altLang="en-US" sz="2500" i="1">
                                      <a:latin typeface="Cambria Math" panose="02040503050406030204" pitchFamily="18" charset="0"/>
                                    </a:rPr>
                                    <m:t>𝑖</m:t>
                                  </m:r>
                                  <m:r>
                                    <a:rPr lang="zh-CN" altLang="en-US" sz="2500" i="1">
                                      <a:latin typeface="Cambria Math" panose="02040503050406030204" pitchFamily="18" charset="0"/>
                                    </a:rPr>
                                    <m:t>,</m:t>
                                  </m:r>
                                  <m:r>
                                    <a:rPr lang="zh-CN" altLang="en-US" sz="2500" i="1">
                                      <a:latin typeface="Cambria Math" panose="02040503050406030204" pitchFamily="18" charset="0"/>
                                    </a:rPr>
                                    <m:t>𝑡</m:t>
                                  </m:r>
                                </m:sub>
                              </m:sSub>
                              <m:d>
                                <m:dPr>
                                  <m:ctrlPr>
                                    <a:rPr lang="zh-CN" altLang="en-US" sz="2500" i="1">
                                      <a:latin typeface="Cambria Math" panose="02040503050406030204" pitchFamily="18" charset="0"/>
                                    </a:rPr>
                                  </m:ctrlPr>
                                </m:dPr>
                                <m:e>
                                  <m:r>
                                    <a:rPr lang="zh-CN" altLang="en-US" sz="2500" i="1">
                                      <a:latin typeface="Cambria Math" panose="02040503050406030204" pitchFamily="18" charset="0"/>
                                    </a:rPr>
                                    <m:t>𝑇</m:t>
                                  </m:r>
                                  <m:r>
                                    <a:rPr lang="zh-CN" altLang="en-US" sz="2500" i="1">
                                      <a:latin typeface="Cambria Math" panose="02040503050406030204" pitchFamily="18" charset="0"/>
                                    </a:rPr>
                                    <m:t>2</m:t>
                                  </m:r>
                                </m:e>
                              </m:d>
                              <m:r>
                                <a:rPr lang="zh-CN" altLang="en-US" sz="2500" i="1">
                                  <a:latin typeface="Cambria Math" panose="02040503050406030204" pitchFamily="18" charset="0"/>
                                </a:rPr>
                                <m:t>)−</m:t>
                              </m:r>
                              <m:r>
                                <a:rPr lang="zh-CN" altLang="en-US" sz="2500" i="1">
                                  <a:latin typeface="Cambria Math" panose="02040503050406030204" pitchFamily="18" charset="0"/>
                                </a:rPr>
                                <m:t>𝑙𝑛</m:t>
                              </m:r>
                              <m:r>
                                <a:rPr lang="zh-CN" altLang="en-US" sz="2500" i="1">
                                  <a:latin typeface="Cambria Math" panose="02040503050406030204" pitchFamily="18" charset="0"/>
                                </a:rPr>
                                <m:t>(</m:t>
                              </m:r>
                              <m:sSub>
                                <m:sSubPr>
                                  <m:ctrlPr>
                                    <a:rPr lang="zh-CN" altLang="en-US" sz="2500" i="1">
                                      <a:latin typeface="Cambria Math" panose="02040503050406030204" pitchFamily="18" charset="0"/>
                                    </a:rPr>
                                  </m:ctrlPr>
                                </m:sSubPr>
                                <m:e>
                                  <m:r>
                                    <a:rPr lang="zh-CN" altLang="en-US" sz="2500" i="1">
                                      <a:latin typeface="Cambria Math" panose="02040503050406030204" pitchFamily="18" charset="0"/>
                                    </a:rPr>
                                    <m:t>𝐹</m:t>
                                  </m:r>
                                </m:e>
                                <m:sub>
                                  <m:r>
                                    <a:rPr lang="zh-CN" altLang="en-US" sz="2500" i="1">
                                      <a:latin typeface="Cambria Math" panose="02040503050406030204" pitchFamily="18" charset="0"/>
                                    </a:rPr>
                                    <m:t>𝑖</m:t>
                                  </m:r>
                                  <m:r>
                                    <a:rPr lang="zh-CN" altLang="en-US" sz="2500" i="1">
                                      <a:latin typeface="Cambria Math" panose="02040503050406030204" pitchFamily="18" charset="0"/>
                                    </a:rPr>
                                    <m:t>,</m:t>
                                  </m:r>
                                  <m:r>
                                    <a:rPr lang="zh-CN" altLang="en-US" sz="2500" i="1">
                                      <a:latin typeface="Cambria Math" panose="02040503050406030204" pitchFamily="18" charset="0"/>
                                    </a:rPr>
                                    <m:t>𝑡</m:t>
                                  </m:r>
                                </m:sub>
                              </m:sSub>
                              <m:d>
                                <m:dPr>
                                  <m:ctrlPr>
                                    <a:rPr lang="zh-CN" altLang="en-US" sz="2500" i="1">
                                      <a:latin typeface="Cambria Math" panose="02040503050406030204" pitchFamily="18" charset="0"/>
                                    </a:rPr>
                                  </m:ctrlPr>
                                </m:dPr>
                                <m:e>
                                  <m:r>
                                    <a:rPr lang="zh-CN" altLang="en-US" sz="2500" i="1">
                                      <a:latin typeface="Cambria Math" panose="02040503050406030204" pitchFamily="18" charset="0"/>
                                    </a:rPr>
                                    <m:t>𝑇</m:t>
                                  </m:r>
                                  <m:r>
                                    <a:rPr lang="zh-CN" altLang="en-US" sz="2500" i="1">
                                      <a:latin typeface="Cambria Math" panose="02040503050406030204" pitchFamily="18" charset="0"/>
                                    </a:rPr>
                                    <m:t>3</m:t>
                                  </m:r>
                                </m:e>
                              </m:d>
                            </m:e>
                          </m:d>
                        </m:num>
                        <m:den>
                          <m:r>
                            <a:rPr lang="zh-CN" altLang="en-US" sz="2500" i="1">
                              <a:latin typeface="Cambria Math" panose="02040503050406030204" pitchFamily="18" charset="0"/>
                            </a:rPr>
                            <m:t>𝑇</m:t>
                          </m:r>
                          <m:r>
                            <a:rPr lang="zh-CN" altLang="en-US" sz="2500" i="1">
                              <a:latin typeface="Cambria Math" panose="02040503050406030204" pitchFamily="18" charset="0"/>
                            </a:rPr>
                            <m:t>3−</m:t>
                          </m:r>
                          <m:r>
                            <a:rPr lang="zh-CN" altLang="en-US" sz="2500" i="1">
                              <a:latin typeface="Cambria Math" panose="02040503050406030204" pitchFamily="18" charset="0"/>
                            </a:rPr>
                            <m:t>𝑇</m:t>
                          </m:r>
                          <m:r>
                            <a:rPr lang="zh-CN" altLang="en-US" sz="2500" i="1">
                              <a:latin typeface="Cambria Math" panose="02040503050406030204" pitchFamily="18" charset="0"/>
                            </a:rPr>
                            <m:t>2</m:t>
                          </m:r>
                        </m:den>
                      </m:f>
                    </m:oMath>
                  </m:oMathPara>
                </a14:m>
                <a:endParaRPr lang="zh-CN" altLang="en-US" sz="2500" i="1" dirty="0">
                  <a:latin typeface="Cambria Math" panose="02040503050406030204" pitchFamily="18" charset="0"/>
                </a:endParaRPr>
              </a:p>
            </p:txBody>
          </p:sp>
        </mc:Choice>
        <mc:Fallback>
          <p:sp>
            <p:nvSpPr>
              <p:cNvPr id="6" name="矩形 5"/>
              <p:cNvSpPr>
                <a:spLocks noRot="1" noChangeAspect="1" noMove="1" noResize="1" noEditPoints="1" noAdjustHandles="1" noChangeArrowheads="1" noChangeShapeType="1" noTextEdit="1"/>
              </p:cNvSpPr>
              <p:nvPr/>
            </p:nvSpPr>
            <p:spPr>
              <a:xfrm>
                <a:off x="892086" y="4620389"/>
                <a:ext cx="8208723" cy="1429366"/>
              </a:xfrm>
              <a:prstGeom prst="rect">
                <a:avLst/>
              </a:prstGeom>
              <a:blipFill rotWithShape="0">
                <a:blip r:embed="rId4" cstate="print"/>
                <a:stretch>
                  <a:fillRect/>
                </a:stretch>
              </a:blipFill>
            </p:spPr>
            <p:txBody>
              <a:bodyPr/>
              <a:lstStyle/>
              <a:p>
                <a:r>
                  <a:rPr lang="zh-CN" altLang="en-US">
                    <a:noFill/>
                  </a:rPr>
                  <a:t> </a:t>
                </a:r>
              </a:p>
            </p:txBody>
          </p:sp>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标题 1"/>
          <p:cNvSpPr>
            <a:spLocks noGrp="1"/>
          </p:cNvSpPr>
          <p:nvPr>
            <p:ph type="title"/>
          </p:nvPr>
        </p:nvSpPr>
        <p:spPr>
          <a:xfrm>
            <a:off x="511228" y="154429"/>
            <a:ext cx="7772400" cy="662186"/>
          </a:xfrm>
        </p:spPr>
        <p:txBody>
          <a:bodyPr>
            <a:normAutofit/>
          </a:bodyPr>
          <a:lstStyle/>
          <a:p>
            <a:pPr algn="ctr"/>
            <a:r>
              <a:rPr lang="en-US" altLang="zh-CN" sz="3600" dirty="0">
                <a:latin typeface="Times New Roman" panose="02020603050405020304" pitchFamily="18" charset="0"/>
                <a:cs typeface="Times New Roman" panose="02020603050405020304" pitchFamily="18" charset="0"/>
              </a:rPr>
              <a:t>Our Relative Basis Measure </a:t>
            </a:r>
            <a:endParaRPr lang="zh-CN" altLang="en-US" sz="3600" dirty="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2"/>
          </p:nvPr>
        </p:nvSpPr>
        <p:spPr/>
        <p:txBody>
          <a:bodyPr/>
          <a:lstStyle/>
          <a:p>
            <a:fld id="{9BA9BC8D-FBDF-4D4C-9663-D407DFA0A604}" type="slidenum">
              <a:rPr lang="en-US" smtClean="0"/>
              <a:pPr/>
              <a:t>9</a:t>
            </a:fld>
            <a:endParaRPr lang="en-US"/>
          </a:p>
        </p:txBody>
      </p:sp>
      <p:sp>
        <p:nvSpPr>
          <p:cNvPr id="13" name="椭圆 12">
            <a:extLst>
              <a:ext uri="{FF2B5EF4-FFF2-40B4-BE49-F238E27FC236}">
                <a16:creationId xmlns:a16="http://schemas.microsoft.com/office/drawing/2014/main" xmlns="" id="{55C8CD58-27D5-4E11-824E-89CDC105C01E}"/>
              </a:ext>
            </a:extLst>
          </p:cNvPr>
          <p:cNvSpPr/>
          <p:nvPr/>
        </p:nvSpPr>
        <p:spPr>
          <a:xfrm>
            <a:off x="4864100" y="1976629"/>
            <a:ext cx="1447800" cy="1905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4" name="椭圆 13">
            <a:extLst>
              <a:ext uri="{FF2B5EF4-FFF2-40B4-BE49-F238E27FC236}">
                <a16:creationId xmlns:a16="http://schemas.microsoft.com/office/drawing/2014/main" xmlns="" id="{807E9222-07E3-49FB-8488-1C77FD7AB188}"/>
              </a:ext>
            </a:extLst>
          </p:cNvPr>
          <p:cNvSpPr/>
          <p:nvPr/>
        </p:nvSpPr>
        <p:spPr>
          <a:xfrm>
            <a:off x="6477000" y="1982979"/>
            <a:ext cx="1447800" cy="1905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355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356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356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mc:AlternateContent xmlns:mc="http://schemas.openxmlformats.org/markup-compatibility/2006">
        <mc:Choice xmlns:a14="http://schemas.microsoft.com/office/drawing/2010/main" xmlns="" Requires="a14">
          <p:sp>
            <p:nvSpPr>
              <p:cNvPr id="5" name="矩形 4"/>
              <p:cNvSpPr/>
              <p:nvPr/>
            </p:nvSpPr>
            <p:spPr>
              <a:xfrm>
                <a:off x="228600" y="1354272"/>
                <a:ext cx="9067800" cy="55072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d>
                        <m:dPr>
                          <m:begChr m:val=""/>
                          <m:endChr m:val="]"/>
                          <m:ctrlPr>
                            <a:rPr lang="zh-CN" altLang="en-US" sz="2000" i="1" smtClean="0">
                              <a:latin typeface="Cambria Math" panose="02040503050406030204" pitchFamily="18" charset="0"/>
                            </a:rPr>
                          </m:ctrlPr>
                        </m:dPr>
                        <m:e>
                          <m:sSub>
                            <m:sSubPr>
                              <m:ctrlPr>
                                <a:rPr lang="zh-CN" altLang="en-US" sz="2000" i="1">
                                  <a:latin typeface="Cambria Math" panose="02040503050406030204" pitchFamily="18" charset="0"/>
                                </a:rPr>
                              </m:ctrlPr>
                            </m:sSubPr>
                            <m:e>
                              <m:r>
                                <a:rPr lang="zh-CN" altLang="en-US" sz="2000" i="1">
                                  <a:latin typeface="Cambria Math" panose="02040503050406030204" pitchFamily="18" charset="0"/>
                                </a:rPr>
                                <m:t>𝐹</m:t>
                              </m:r>
                            </m:e>
                            <m:sub>
                              <m:r>
                                <a:rPr lang="zh-CN" altLang="en-US" sz="2000" i="1">
                                  <a:latin typeface="Cambria Math" panose="02040503050406030204" pitchFamily="18" charset="0"/>
                                </a:rPr>
                                <m:t>𝑖</m:t>
                              </m:r>
                              <m:r>
                                <a:rPr lang="zh-CN" altLang="en-US" sz="2000" i="0">
                                  <a:latin typeface="Cambria Math" panose="02040503050406030204" pitchFamily="18" charset="0"/>
                                </a:rPr>
                                <m:t>,</m:t>
                              </m:r>
                              <m:r>
                                <a:rPr lang="zh-CN" altLang="en-US" sz="2000" i="1">
                                  <a:latin typeface="Cambria Math" panose="02040503050406030204" pitchFamily="18" charset="0"/>
                                </a:rPr>
                                <m:t>𝑡</m:t>
                              </m:r>
                            </m:sub>
                          </m:sSub>
                          <m:d>
                            <m:dPr>
                              <m:ctrlPr>
                                <a:rPr lang="zh-CN" altLang="en-US" sz="2000" i="1">
                                  <a:latin typeface="Cambria Math" panose="02040503050406030204" pitchFamily="18" charset="0"/>
                                </a:rPr>
                              </m:ctrlPr>
                            </m:dPr>
                            <m:e>
                              <m:r>
                                <a:rPr lang="zh-CN" altLang="en-US" sz="2000" i="1">
                                  <a:latin typeface="Cambria Math" panose="02040503050406030204" pitchFamily="18" charset="0"/>
                                </a:rPr>
                                <m:t>𝑇</m:t>
                              </m:r>
                            </m:e>
                          </m:d>
                          <m:r>
                            <a:rPr lang="zh-CN" altLang="en-US" sz="2000" i="0">
                              <a:latin typeface="Cambria Math" panose="02040503050406030204" pitchFamily="18" charset="0"/>
                            </a:rPr>
                            <m:t>=</m:t>
                          </m:r>
                          <m:sSub>
                            <m:sSubPr>
                              <m:ctrlPr>
                                <a:rPr lang="zh-CN" altLang="en-US" sz="2000" i="1">
                                  <a:latin typeface="Cambria Math" panose="02040503050406030204" pitchFamily="18" charset="0"/>
                                </a:rPr>
                              </m:ctrlPr>
                            </m:sSubPr>
                            <m:e>
                              <m:r>
                                <a:rPr lang="zh-CN" altLang="en-US" sz="2000" i="1">
                                  <a:latin typeface="Cambria Math" panose="02040503050406030204" pitchFamily="18" charset="0"/>
                                </a:rPr>
                                <m:t>𝑆</m:t>
                              </m:r>
                            </m:e>
                            <m:sub>
                              <m:r>
                                <a:rPr lang="zh-CN" altLang="en-US" sz="2000" i="1">
                                  <a:latin typeface="Cambria Math" panose="02040503050406030204" pitchFamily="18" charset="0"/>
                                </a:rPr>
                                <m:t>𝑖</m:t>
                              </m:r>
                              <m:r>
                                <a:rPr lang="zh-CN" altLang="en-US" sz="2000" i="0">
                                  <a:latin typeface="Cambria Math" panose="02040503050406030204" pitchFamily="18" charset="0"/>
                                </a:rPr>
                                <m:t>,</m:t>
                              </m:r>
                              <m:r>
                                <a:rPr lang="zh-CN" altLang="en-US" sz="2000" i="1">
                                  <a:latin typeface="Cambria Math" panose="02040503050406030204" pitchFamily="18" charset="0"/>
                                </a:rPr>
                                <m:t>𝑡</m:t>
                              </m:r>
                            </m:sub>
                          </m:sSub>
                          <m:r>
                            <m:rPr>
                              <m:sty m:val="p"/>
                            </m:rPr>
                            <a:rPr lang="zh-CN" altLang="en-US" sz="2000" i="0">
                              <a:latin typeface="Cambria Math" panose="02040503050406030204" pitchFamily="18" charset="0"/>
                            </a:rPr>
                            <m:t>ex</m:t>
                          </m:r>
                          <m:func>
                            <m:funcPr>
                              <m:ctrlPr>
                                <a:rPr lang="zh-CN" altLang="en-US" sz="2000" i="1">
                                  <a:latin typeface="Cambria Math" panose="02040503050406030204" pitchFamily="18" charset="0"/>
                                </a:rPr>
                              </m:ctrlPr>
                            </m:funcPr>
                            <m:fName>
                              <m:r>
                                <m:rPr>
                                  <m:sty m:val="p"/>
                                </m:rPr>
                                <a:rPr lang="zh-CN" altLang="en-US" sz="2000" i="0">
                                  <a:latin typeface="Cambria Math" panose="02040503050406030204" pitchFamily="18" charset="0"/>
                                </a:rPr>
                                <m:t>p</m:t>
                              </m:r>
                            </m:fName>
                            <m:e>
                              <m:r>
                                <a:rPr lang="zh-CN" altLang="en-US" sz="2000" i="0">
                                  <a:latin typeface="Cambria Math" panose="02040503050406030204" pitchFamily="18" charset="0"/>
                                </a:rPr>
                                <m:t>[</m:t>
                              </m:r>
                            </m:e>
                          </m:func>
                          <m:sSubSup>
                            <m:sSubSupPr>
                              <m:ctrlPr>
                                <a:rPr lang="zh-CN" altLang="en-US" sz="2000" i="1">
                                  <a:latin typeface="Cambria Math" panose="02040503050406030204" pitchFamily="18" charset="0"/>
                                </a:rPr>
                              </m:ctrlPr>
                            </m:sSubSupPr>
                            <m:e>
                              <m:r>
                                <a:rPr lang="zh-CN" altLang="en-US" sz="2000" i="1">
                                  <a:latin typeface="Cambria Math" panose="02040503050406030204" pitchFamily="18" charset="0"/>
                                </a:rPr>
                                <m:t>𝑟</m:t>
                              </m:r>
                            </m:e>
                            <m:sub>
                              <m:r>
                                <a:rPr lang="zh-CN" altLang="en-US" sz="2000" i="1">
                                  <a:latin typeface="Cambria Math" panose="02040503050406030204" pitchFamily="18" charset="0"/>
                                </a:rPr>
                                <m:t>𝑡</m:t>
                              </m:r>
                            </m:sub>
                            <m:sup>
                              <m:r>
                                <a:rPr lang="zh-CN" altLang="en-US" sz="2000" i="1">
                                  <a:latin typeface="Cambria Math" panose="02040503050406030204" pitchFamily="18" charset="0"/>
                                </a:rPr>
                                <m:t>𝑓</m:t>
                              </m:r>
                            </m:sup>
                          </m:sSubSup>
                          <m:r>
                            <a:rPr lang="zh-CN" altLang="en-US" sz="2000" i="0">
                              <a:latin typeface="Cambria Math" panose="02040503050406030204" pitchFamily="18" charset="0"/>
                            </a:rPr>
                            <m:t>(</m:t>
                          </m:r>
                          <m:r>
                            <a:rPr lang="zh-CN" altLang="en-US" sz="2000" i="1">
                              <a:latin typeface="Cambria Math" panose="02040503050406030204" pitchFamily="18" charset="0"/>
                            </a:rPr>
                            <m:t>𝑡</m:t>
                          </m:r>
                          <m:r>
                            <a:rPr lang="zh-CN" altLang="en-US" sz="2000" i="0">
                              <a:latin typeface="Cambria Math" panose="02040503050406030204" pitchFamily="18" charset="0"/>
                            </a:rPr>
                            <m:t>,</m:t>
                          </m:r>
                          <m:r>
                            <a:rPr lang="zh-CN" altLang="en-US" sz="2000" i="1">
                              <a:latin typeface="Cambria Math" panose="02040503050406030204" pitchFamily="18" charset="0"/>
                            </a:rPr>
                            <m:t>𝑇</m:t>
                          </m:r>
                          <m:r>
                            <a:rPr lang="zh-CN" altLang="en-US" sz="2000" i="0">
                              <a:latin typeface="Cambria Math" panose="02040503050406030204" pitchFamily="18" charset="0"/>
                            </a:rPr>
                            <m:t>)×</m:t>
                          </m:r>
                          <m:d>
                            <m:dPr>
                              <m:ctrlPr>
                                <a:rPr lang="zh-CN" altLang="en-US" sz="2000" i="1">
                                  <a:latin typeface="Cambria Math" panose="02040503050406030204" pitchFamily="18" charset="0"/>
                                </a:rPr>
                              </m:ctrlPr>
                            </m:dPr>
                            <m:e>
                              <m:r>
                                <a:rPr lang="zh-CN" altLang="en-US" sz="2000" i="1">
                                  <a:latin typeface="Cambria Math" panose="02040503050406030204" pitchFamily="18" charset="0"/>
                                </a:rPr>
                                <m:t>𝑇</m:t>
                              </m:r>
                              <m:r>
                                <a:rPr lang="zh-CN" altLang="en-US" sz="2000" i="0">
                                  <a:latin typeface="Cambria Math" panose="02040503050406030204" pitchFamily="18" charset="0"/>
                                </a:rPr>
                                <m:t>−</m:t>
                              </m:r>
                              <m:r>
                                <a:rPr lang="zh-CN" altLang="en-US" sz="2000" i="1">
                                  <a:latin typeface="Cambria Math" panose="02040503050406030204" pitchFamily="18" charset="0"/>
                                </a:rPr>
                                <m:t>𝑡</m:t>
                              </m:r>
                            </m:e>
                          </m:d>
                          <m:r>
                            <a:rPr lang="zh-CN" altLang="en-US" sz="2000" i="0">
                              <a:latin typeface="Cambria Math" panose="02040503050406030204" pitchFamily="18" charset="0"/>
                            </a:rPr>
                            <m:t>−</m:t>
                          </m:r>
                          <m:sSub>
                            <m:sSubPr>
                              <m:ctrlPr>
                                <a:rPr lang="zh-CN" altLang="en-US" sz="2000" i="1">
                                  <a:latin typeface="Cambria Math" panose="02040503050406030204" pitchFamily="18" charset="0"/>
                                </a:rPr>
                              </m:ctrlPr>
                            </m:sSubPr>
                            <m:e>
                              <m:r>
                                <a:rPr lang="zh-CN" altLang="en-US" sz="2000" i="1">
                                  <a:latin typeface="Cambria Math" panose="02040503050406030204" pitchFamily="18" charset="0"/>
                                </a:rPr>
                                <m:t>𝛿</m:t>
                              </m:r>
                            </m:e>
                            <m:sub>
                              <m:r>
                                <a:rPr lang="zh-CN" altLang="en-US" sz="2000" i="1">
                                  <a:latin typeface="Cambria Math" panose="02040503050406030204" pitchFamily="18" charset="0"/>
                                </a:rPr>
                                <m:t>𝑖</m:t>
                              </m:r>
                              <m:r>
                                <a:rPr lang="zh-CN" altLang="en-US" sz="2000" i="0">
                                  <a:latin typeface="Cambria Math" panose="02040503050406030204" pitchFamily="18" charset="0"/>
                                </a:rPr>
                                <m:t>,</m:t>
                              </m:r>
                              <m:r>
                                <a:rPr lang="zh-CN" altLang="en-US" sz="2000" i="1">
                                  <a:latin typeface="Cambria Math" panose="02040503050406030204" pitchFamily="18" charset="0"/>
                                </a:rPr>
                                <m:t>𝑡</m:t>
                              </m:r>
                            </m:sub>
                          </m:sSub>
                          <m:d>
                            <m:dPr>
                              <m:ctrlPr>
                                <a:rPr lang="zh-CN" altLang="en-US" sz="2000" i="1">
                                  <a:latin typeface="Cambria Math" panose="02040503050406030204" pitchFamily="18" charset="0"/>
                                </a:rPr>
                              </m:ctrlPr>
                            </m:dPr>
                            <m:e>
                              <m:r>
                                <a:rPr lang="zh-CN" altLang="en-US" sz="2000" i="1">
                                  <a:latin typeface="Cambria Math" panose="02040503050406030204" pitchFamily="18" charset="0"/>
                                </a:rPr>
                                <m:t>𝑡</m:t>
                              </m:r>
                              <m:r>
                                <a:rPr lang="zh-CN" altLang="en-US" sz="2000" i="0">
                                  <a:latin typeface="Cambria Math" panose="02040503050406030204" pitchFamily="18" charset="0"/>
                                </a:rPr>
                                <m:t>,</m:t>
                              </m:r>
                              <m:r>
                                <a:rPr lang="zh-CN" altLang="en-US" sz="2000" i="1">
                                  <a:latin typeface="Cambria Math" panose="02040503050406030204" pitchFamily="18" charset="0"/>
                                </a:rPr>
                                <m:t>𝑇</m:t>
                              </m:r>
                            </m:e>
                          </m:d>
                          <m:r>
                            <a:rPr lang="zh-CN" altLang="en-US" sz="2000" i="0">
                              <a:latin typeface="Cambria Math" panose="02040503050406030204" pitchFamily="18" charset="0"/>
                            </a:rPr>
                            <m:t>×</m:t>
                          </m:r>
                          <m:d>
                            <m:dPr>
                              <m:ctrlPr>
                                <a:rPr lang="zh-CN" altLang="en-US" sz="2000" i="1">
                                  <a:latin typeface="Cambria Math" panose="02040503050406030204" pitchFamily="18" charset="0"/>
                                </a:rPr>
                              </m:ctrlPr>
                            </m:dPr>
                            <m:e>
                              <m:r>
                                <a:rPr lang="zh-CN" altLang="en-US" sz="2000" i="1">
                                  <a:latin typeface="Cambria Math" panose="02040503050406030204" pitchFamily="18" charset="0"/>
                                </a:rPr>
                                <m:t>𝑇</m:t>
                              </m:r>
                              <m:r>
                                <a:rPr lang="zh-CN" altLang="en-US" sz="2000" i="0">
                                  <a:latin typeface="Cambria Math" panose="02040503050406030204" pitchFamily="18" charset="0"/>
                                </a:rPr>
                                <m:t>−</m:t>
                              </m:r>
                              <m:r>
                                <a:rPr lang="zh-CN" altLang="en-US" sz="2000" i="1">
                                  <a:latin typeface="Cambria Math" panose="02040503050406030204" pitchFamily="18" charset="0"/>
                                </a:rPr>
                                <m:t>𝑡</m:t>
                              </m:r>
                            </m:e>
                          </m:d>
                          <m:r>
                            <a:rPr lang="zh-CN" altLang="en-US" sz="2000" i="0">
                              <a:latin typeface="Cambria Math" panose="02040503050406030204" pitchFamily="18" charset="0"/>
                            </a:rPr>
                            <m:t>+</m:t>
                          </m:r>
                          <m:sSub>
                            <m:sSubPr>
                              <m:ctrlPr>
                                <a:rPr lang="zh-CN" altLang="en-US" sz="2000" i="1">
                                  <a:latin typeface="Cambria Math" panose="02040503050406030204" pitchFamily="18" charset="0"/>
                                </a:rPr>
                              </m:ctrlPr>
                            </m:sSubPr>
                            <m:e>
                              <m:r>
                                <a:rPr lang="zh-CN" altLang="en-US" sz="2000" i="1">
                                  <a:latin typeface="Cambria Math" panose="02040503050406030204" pitchFamily="18" charset="0"/>
                                </a:rPr>
                                <m:t>𝑤</m:t>
                              </m:r>
                            </m:e>
                            <m:sub>
                              <m:r>
                                <a:rPr lang="zh-CN" altLang="en-US" sz="2000" i="1">
                                  <a:latin typeface="Cambria Math" panose="02040503050406030204" pitchFamily="18" charset="0"/>
                                </a:rPr>
                                <m:t>𝑖</m:t>
                              </m:r>
                              <m:r>
                                <a:rPr lang="zh-CN" altLang="en-US" sz="2000" i="0">
                                  <a:latin typeface="Cambria Math" panose="02040503050406030204" pitchFamily="18" charset="0"/>
                                </a:rPr>
                                <m:t>,</m:t>
                              </m:r>
                              <m:r>
                                <a:rPr lang="zh-CN" altLang="en-US" sz="2000" i="1">
                                  <a:latin typeface="Cambria Math" panose="02040503050406030204" pitchFamily="18" charset="0"/>
                                </a:rPr>
                                <m:t>𝑡</m:t>
                              </m:r>
                            </m:sub>
                          </m:sSub>
                          <m:d>
                            <m:dPr>
                              <m:ctrlPr>
                                <a:rPr lang="zh-CN" altLang="en-US" sz="2000" i="1">
                                  <a:latin typeface="Cambria Math" panose="02040503050406030204" pitchFamily="18" charset="0"/>
                                </a:rPr>
                              </m:ctrlPr>
                            </m:dPr>
                            <m:e>
                              <m:r>
                                <a:rPr lang="zh-CN" altLang="en-US" sz="2000" i="1">
                                  <a:latin typeface="Cambria Math" panose="02040503050406030204" pitchFamily="18" charset="0"/>
                                </a:rPr>
                                <m:t>𝑡</m:t>
                              </m:r>
                              <m:r>
                                <a:rPr lang="zh-CN" altLang="en-US" sz="2000" i="0">
                                  <a:latin typeface="Cambria Math" panose="02040503050406030204" pitchFamily="18" charset="0"/>
                                </a:rPr>
                                <m:t>,</m:t>
                              </m:r>
                              <m:r>
                                <a:rPr lang="zh-CN" altLang="en-US" sz="2000" i="1">
                                  <a:latin typeface="Cambria Math" panose="02040503050406030204" pitchFamily="18" charset="0"/>
                                </a:rPr>
                                <m:t>𝑇</m:t>
                              </m:r>
                              <m:r>
                                <a:rPr lang="zh-CN" altLang="en-US" sz="2000" i="0">
                                  <a:latin typeface="Cambria Math" panose="02040503050406030204" pitchFamily="18" charset="0"/>
                                </a:rPr>
                                <m:t>2</m:t>
                              </m:r>
                            </m:e>
                          </m:d>
                          <m:r>
                            <a:rPr lang="zh-CN" altLang="en-US" sz="2000" i="0">
                              <a:latin typeface="Cambria Math" panose="02040503050406030204" pitchFamily="18" charset="0"/>
                            </a:rPr>
                            <m:t>×</m:t>
                          </m:r>
                          <m:d>
                            <m:dPr>
                              <m:ctrlPr>
                                <a:rPr lang="zh-CN" altLang="en-US" sz="2000" i="1">
                                  <a:latin typeface="Cambria Math" panose="02040503050406030204" pitchFamily="18" charset="0"/>
                                </a:rPr>
                              </m:ctrlPr>
                            </m:dPr>
                            <m:e>
                              <m:r>
                                <a:rPr lang="zh-CN" altLang="en-US" sz="2000" i="1">
                                  <a:latin typeface="Cambria Math" panose="02040503050406030204" pitchFamily="18" charset="0"/>
                                </a:rPr>
                                <m:t>𝑇</m:t>
                              </m:r>
                              <m:r>
                                <a:rPr lang="zh-CN" altLang="en-US" sz="2000" i="0">
                                  <a:latin typeface="Cambria Math" panose="02040503050406030204" pitchFamily="18" charset="0"/>
                                </a:rPr>
                                <m:t>−</m:t>
                              </m:r>
                              <m:r>
                                <a:rPr lang="zh-CN" altLang="en-US" sz="2000" i="1">
                                  <a:latin typeface="Cambria Math" panose="02040503050406030204" pitchFamily="18" charset="0"/>
                                </a:rPr>
                                <m:t>𝑡</m:t>
                              </m:r>
                            </m:e>
                          </m:d>
                        </m:e>
                      </m:d>
                    </m:oMath>
                  </m:oMathPara>
                </a14:m>
                <a:endParaRPr lang="zh-CN" altLang="en-US" sz="2000" dirty="0"/>
              </a:p>
            </p:txBody>
          </p:sp>
        </mc:Choice>
        <mc:Fallback>
          <p:sp>
            <p:nvSpPr>
              <p:cNvPr id="5" name="矩形 4"/>
              <p:cNvSpPr>
                <a:spLocks noRot="1" noChangeAspect="1" noMove="1" noResize="1" noEditPoints="1" noAdjustHandles="1" noChangeArrowheads="1" noChangeShapeType="1" noTextEdit="1"/>
              </p:cNvSpPr>
              <p:nvPr/>
            </p:nvSpPr>
            <p:spPr>
              <a:xfrm>
                <a:off x="228600" y="1354272"/>
                <a:ext cx="9067800" cy="550728"/>
              </a:xfrm>
              <a:prstGeom prst="rect">
                <a:avLst/>
              </a:prstGeom>
              <a:blipFill rotWithShape="0">
                <a:blip r:embed="rId3" cstate="print"/>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xmlns="" Requires="a14">
          <p:sp>
            <p:nvSpPr>
              <p:cNvPr id="7" name="矩形 6"/>
              <p:cNvSpPr/>
              <p:nvPr/>
            </p:nvSpPr>
            <p:spPr>
              <a:xfrm>
                <a:off x="876300" y="2290870"/>
                <a:ext cx="7962900" cy="467436"/>
              </a:xfrm>
              <a:prstGeom prst="rect">
                <a:avLst/>
              </a:prstGeom>
            </p:spPr>
            <p:txBody>
              <a:bodyPr wrap="square">
                <a:spAutoFit/>
              </a:bodyPr>
              <a:lstStyle/>
              <a:p>
                <a14:m>
                  <m:oMath xmlns:m="http://schemas.openxmlformats.org/officeDocument/2006/math">
                    <m:sSub>
                      <m:sSubPr>
                        <m:ctrlPr>
                          <a:rPr lang="zh-CN" altLang="zh-CN" sz="2000" i="1" smtClean="0">
                            <a:latin typeface="Cambria Math" panose="02040503050406030204" pitchFamily="18" charset="0"/>
                            <a:ea typeface="Cambria Math" panose="02040503050406030204" pitchFamily="18" charset="0"/>
                          </a:rPr>
                        </m:ctrlPr>
                      </m:sSubPr>
                      <m:e>
                        <m:r>
                          <m:rPr>
                            <m:nor/>
                          </m:rP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TradtBasis</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𝑖</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𝑡</m:t>
                        </m:r>
                      </m:sub>
                    </m:sSub>
                    <m:d>
                      <m:dPr>
                        <m:ctrlPr>
                          <a:rPr lang="zh-CN" altLang="zh-CN" sz="2000" i="1">
                            <a:effectLst/>
                            <a:latin typeface="Cambria Math" panose="02040503050406030204" pitchFamily="18" charset="0"/>
                            <a:ea typeface="Cambria Math" panose="02040503050406030204" pitchFamily="18" charset="0"/>
                          </a:rPr>
                        </m:ctrlPr>
                      </m:d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1,</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e>
                    </m:d>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𝛿</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𝑖</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𝑡</m:t>
                        </m:r>
                      </m:sub>
                    </m:sSub>
                    <m:d>
                      <m:dPr>
                        <m:ctrlPr>
                          <a:rPr lang="zh-CN" altLang="zh-CN" sz="2000" i="1">
                            <a:effectLst/>
                            <a:latin typeface="Cambria Math" panose="02040503050406030204" pitchFamily="18" charset="0"/>
                            <a:ea typeface="Cambria Math" panose="02040503050406030204" pitchFamily="18" charset="0"/>
                          </a:rPr>
                        </m:ctrlPr>
                      </m:d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1,</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e>
                    </m:d>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sSubSup>
                      <m:sSubSupPr>
                        <m:ctrlPr>
                          <a:rPr lang="zh-CN" altLang="zh-CN" sz="2000" i="1">
                            <a:effectLst/>
                            <a:latin typeface="Cambria Math" panose="02040503050406030204" pitchFamily="18" charset="0"/>
                            <a:ea typeface="Cambria Math" panose="02040503050406030204" pitchFamily="18" charset="0"/>
                          </a:rPr>
                        </m:ctrlPr>
                      </m:sSubSup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𝑟</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𝑡</m:t>
                        </m:r>
                      </m:sub>
                      <m:sup>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𝑓</m:t>
                        </m:r>
                      </m:sup>
                    </m:sSubSup>
                    <m:d>
                      <m:dPr>
                        <m:ctrlPr>
                          <a:rPr lang="zh-CN" altLang="zh-CN" sz="2000" i="1">
                            <a:effectLst/>
                            <a:latin typeface="Cambria Math" panose="02040503050406030204" pitchFamily="18" charset="0"/>
                            <a:ea typeface="Cambria Math" panose="02040503050406030204" pitchFamily="18" charset="0"/>
                          </a:rPr>
                        </m:ctrlPr>
                      </m:d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1,</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e>
                    </m:d>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𝑤</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𝑖</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𝑡</m:t>
                        </m:r>
                      </m:sub>
                    </m:sSub>
                    <m:d>
                      <m:dPr>
                        <m:ctrlPr>
                          <a:rPr lang="zh-CN" altLang="zh-CN" sz="2000" i="1">
                            <a:effectLst/>
                            <a:latin typeface="Cambria Math" panose="02040503050406030204" pitchFamily="18" charset="0"/>
                            <a:ea typeface="Cambria Math" panose="02040503050406030204" pitchFamily="18" charset="0"/>
                          </a:rPr>
                        </m:ctrlPr>
                      </m:d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1,</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e>
                    </m:d>
                  </m:oMath>
                </a14:m>
                <a:r>
                  <a:rPr lang="en-US" altLang="zh-CN" sz="2000" dirty="0">
                    <a:effectLst/>
                    <a:latin typeface="dcr10"/>
                    <a:ea typeface="宋体" panose="02010600030101010101" pitchFamily="2" charset="-122"/>
                    <a:cs typeface="Times New Roman" panose="02020603050405020304" pitchFamily="18" charset="0"/>
                  </a:rPr>
                  <a:t> </a:t>
                </a:r>
                <a:endParaRPr lang="zh-CN" altLang="en-US" sz="2000" dirty="0"/>
              </a:p>
            </p:txBody>
          </p:sp>
        </mc:Choice>
        <mc:Fallback>
          <p:sp>
            <p:nvSpPr>
              <p:cNvPr id="7" name="矩形 6"/>
              <p:cNvSpPr>
                <a:spLocks noRot="1" noChangeAspect="1" noMove="1" noResize="1" noEditPoints="1" noAdjustHandles="1" noChangeArrowheads="1" noChangeShapeType="1" noTextEdit="1"/>
              </p:cNvSpPr>
              <p:nvPr/>
            </p:nvSpPr>
            <p:spPr>
              <a:xfrm>
                <a:off x="876300" y="2290870"/>
                <a:ext cx="7962900" cy="467436"/>
              </a:xfrm>
              <a:prstGeom prst="rect">
                <a:avLst/>
              </a:prstGeom>
              <a:blipFill rotWithShape="0">
                <a:blip r:embed="rId4" cstate="print"/>
                <a:stretch>
                  <a:fillRect b="-2632"/>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xmlns="" Requires="a14">
          <p:sp>
            <p:nvSpPr>
              <p:cNvPr id="8" name="矩形 7"/>
              <p:cNvSpPr/>
              <p:nvPr/>
            </p:nvSpPr>
            <p:spPr>
              <a:xfrm>
                <a:off x="558853" y="3028622"/>
                <a:ext cx="7677150" cy="46743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zh-CN" altLang="en-US" sz="2000" i="1">
                              <a:latin typeface="Cambria Math" panose="02040503050406030204" pitchFamily="18" charset="0"/>
                            </a:rPr>
                          </m:ctrlPr>
                        </m:sSubPr>
                        <m:e>
                          <m:r>
                            <m:rPr>
                              <m:nor/>
                            </m:rPr>
                            <a:rPr lang="zh-CN" altLang="en-US" sz="2000" i="1">
                              <a:latin typeface="Cambria Math" panose="02040503050406030204" pitchFamily="18" charset="0"/>
                            </a:rPr>
                            <m:t>TradtBasis</m:t>
                          </m:r>
                        </m:e>
                        <m:sub>
                          <m:r>
                            <a:rPr lang="zh-CN" altLang="en-US" sz="2000" i="1">
                              <a:latin typeface="Cambria Math" panose="02040503050406030204" pitchFamily="18" charset="0"/>
                            </a:rPr>
                            <m:t>𝑖</m:t>
                          </m:r>
                          <m:r>
                            <a:rPr lang="zh-CN" altLang="en-US" sz="2000" i="0">
                              <a:latin typeface="Cambria Math" panose="02040503050406030204" pitchFamily="18" charset="0"/>
                            </a:rPr>
                            <m:t>,</m:t>
                          </m:r>
                          <m:r>
                            <a:rPr lang="zh-CN" altLang="en-US" sz="2000" i="1">
                              <a:latin typeface="Cambria Math" panose="02040503050406030204" pitchFamily="18" charset="0"/>
                            </a:rPr>
                            <m:t>𝑡</m:t>
                          </m:r>
                        </m:sub>
                      </m:sSub>
                      <m:d>
                        <m:dPr>
                          <m:ctrlPr>
                            <a:rPr lang="zh-CN" altLang="en-US" sz="2000" i="1">
                              <a:latin typeface="Cambria Math" panose="02040503050406030204" pitchFamily="18" charset="0"/>
                            </a:rPr>
                          </m:ctrlPr>
                        </m:dPr>
                        <m:e>
                          <m:r>
                            <a:rPr lang="zh-CN" altLang="en-US" sz="2000" i="1">
                              <a:latin typeface="Cambria Math" panose="02040503050406030204" pitchFamily="18" charset="0"/>
                            </a:rPr>
                            <m:t>𝑇</m:t>
                          </m:r>
                          <m:r>
                            <a:rPr lang="zh-CN" altLang="en-US" sz="2000" i="0">
                              <a:latin typeface="Cambria Math" panose="02040503050406030204" pitchFamily="18" charset="0"/>
                            </a:rPr>
                            <m:t>2,</m:t>
                          </m:r>
                          <m:r>
                            <a:rPr lang="zh-CN" altLang="en-US" sz="2000" i="1">
                              <a:latin typeface="Cambria Math" panose="02040503050406030204" pitchFamily="18" charset="0"/>
                            </a:rPr>
                            <m:t>𝑇</m:t>
                          </m:r>
                          <m:r>
                            <a:rPr lang="zh-CN" altLang="en-US" sz="2000" i="0">
                              <a:latin typeface="Cambria Math" panose="02040503050406030204" pitchFamily="18" charset="0"/>
                            </a:rPr>
                            <m:t>3</m:t>
                          </m:r>
                        </m:e>
                      </m:d>
                      <m:r>
                        <a:rPr lang="zh-CN" altLang="en-US" sz="2000" i="0">
                          <a:latin typeface="Cambria Math" panose="02040503050406030204" pitchFamily="18" charset="0"/>
                        </a:rPr>
                        <m:t>=</m:t>
                      </m:r>
                      <m:sSub>
                        <m:sSubPr>
                          <m:ctrlPr>
                            <a:rPr lang="zh-CN" altLang="en-US" sz="2000" i="1">
                              <a:latin typeface="Cambria Math" panose="02040503050406030204" pitchFamily="18" charset="0"/>
                            </a:rPr>
                          </m:ctrlPr>
                        </m:sSubPr>
                        <m:e>
                          <m:r>
                            <a:rPr lang="zh-CN" altLang="en-US" sz="2000" i="1">
                              <a:latin typeface="Cambria Math" panose="02040503050406030204" pitchFamily="18" charset="0"/>
                            </a:rPr>
                            <m:t>𝛿</m:t>
                          </m:r>
                        </m:e>
                        <m:sub>
                          <m:r>
                            <a:rPr lang="zh-CN" altLang="en-US" sz="2000" i="1">
                              <a:latin typeface="Cambria Math" panose="02040503050406030204" pitchFamily="18" charset="0"/>
                            </a:rPr>
                            <m:t>𝑖</m:t>
                          </m:r>
                          <m:r>
                            <a:rPr lang="zh-CN" altLang="en-US" sz="2000" i="0">
                              <a:latin typeface="Cambria Math" panose="02040503050406030204" pitchFamily="18" charset="0"/>
                            </a:rPr>
                            <m:t>,</m:t>
                          </m:r>
                          <m:r>
                            <a:rPr lang="zh-CN" altLang="en-US" sz="2000" i="1">
                              <a:latin typeface="Cambria Math" panose="02040503050406030204" pitchFamily="18" charset="0"/>
                            </a:rPr>
                            <m:t>𝑡</m:t>
                          </m:r>
                        </m:sub>
                      </m:sSub>
                      <m:d>
                        <m:dPr>
                          <m:ctrlPr>
                            <a:rPr lang="zh-CN" altLang="en-US" sz="2000" i="1">
                              <a:latin typeface="Cambria Math" panose="02040503050406030204" pitchFamily="18" charset="0"/>
                            </a:rPr>
                          </m:ctrlPr>
                        </m:dPr>
                        <m:e>
                          <m:r>
                            <a:rPr lang="zh-CN" altLang="en-US" sz="2000" i="1">
                              <a:latin typeface="Cambria Math" panose="02040503050406030204" pitchFamily="18" charset="0"/>
                            </a:rPr>
                            <m:t>𝑇</m:t>
                          </m:r>
                          <m:r>
                            <a:rPr lang="zh-CN" altLang="en-US" sz="2000" i="0">
                              <a:latin typeface="Cambria Math" panose="02040503050406030204" pitchFamily="18" charset="0"/>
                            </a:rPr>
                            <m:t>2,</m:t>
                          </m:r>
                          <m:r>
                            <a:rPr lang="zh-CN" altLang="en-US" sz="2000" i="1">
                              <a:latin typeface="Cambria Math" panose="02040503050406030204" pitchFamily="18" charset="0"/>
                            </a:rPr>
                            <m:t>𝑇</m:t>
                          </m:r>
                          <m:r>
                            <a:rPr lang="zh-CN" altLang="en-US" sz="2000" i="0">
                              <a:latin typeface="Cambria Math" panose="02040503050406030204" pitchFamily="18" charset="0"/>
                            </a:rPr>
                            <m:t>3</m:t>
                          </m:r>
                        </m:e>
                      </m:d>
                      <m:r>
                        <a:rPr lang="zh-CN" altLang="en-US" sz="2000" i="0">
                          <a:latin typeface="Cambria Math" panose="02040503050406030204" pitchFamily="18" charset="0"/>
                        </a:rPr>
                        <m:t>−</m:t>
                      </m:r>
                      <m:sSubSup>
                        <m:sSubSupPr>
                          <m:ctrlPr>
                            <a:rPr lang="zh-CN" altLang="en-US" sz="2000" i="1">
                              <a:latin typeface="Cambria Math" panose="02040503050406030204" pitchFamily="18" charset="0"/>
                            </a:rPr>
                          </m:ctrlPr>
                        </m:sSubSupPr>
                        <m:e>
                          <m:r>
                            <a:rPr lang="zh-CN" altLang="en-US" sz="2000" i="1">
                              <a:latin typeface="Cambria Math" panose="02040503050406030204" pitchFamily="18" charset="0"/>
                            </a:rPr>
                            <m:t>𝑟</m:t>
                          </m:r>
                        </m:e>
                        <m:sub>
                          <m:r>
                            <a:rPr lang="zh-CN" altLang="en-US" sz="2000" i="1">
                              <a:latin typeface="Cambria Math" panose="02040503050406030204" pitchFamily="18" charset="0"/>
                            </a:rPr>
                            <m:t>𝑡</m:t>
                          </m:r>
                        </m:sub>
                        <m:sup>
                          <m:r>
                            <a:rPr lang="zh-CN" altLang="en-US" sz="2000" i="1">
                              <a:latin typeface="Cambria Math" panose="02040503050406030204" pitchFamily="18" charset="0"/>
                            </a:rPr>
                            <m:t>𝑓</m:t>
                          </m:r>
                        </m:sup>
                      </m:sSubSup>
                      <m:d>
                        <m:dPr>
                          <m:ctrlPr>
                            <a:rPr lang="zh-CN" altLang="en-US" sz="2000" i="1">
                              <a:latin typeface="Cambria Math" panose="02040503050406030204" pitchFamily="18" charset="0"/>
                            </a:rPr>
                          </m:ctrlPr>
                        </m:dPr>
                        <m:e>
                          <m:r>
                            <a:rPr lang="zh-CN" altLang="en-US" sz="2000" i="1">
                              <a:latin typeface="Cambria Math" panose="02040503050406030204" pitchFamily="18" charset="0"/>
                            </a:rPr>
                            <m:t>𝑇</m:t>
                          </m:r>
                          <m:r>
                            <a:rPr lang="zh-CN" altLang="en-US" sz="2000" i="0">
                              <a:latin typeface="Cambria Math" panose="02040503050406030204" pitchFamily="18" charset="0"/>
                            </a:rPr>
                            <m:t>2,</m:t>
                          </m:r>
                          <m:r>
                            <a:rPr lang="zh-CN" altLang="en-US" sz="2000" i="1">
                              <a:latin typeface="Cambria Math" panose="02040503050406030204" pitchFamily="18" charset="0"/>
                            </a:rPr>
                            <m:t>𝑇</m:t>
                          </m:r>
                          <m:r>
                            <a:rPr lang="zh-CN" altLang="en-US" sz="2000" i="0">
                              <a:latin typeface="Cambria Math" panose="02040503050406030204" pitchFamily="18" charset="0"/>
                            </a:rPr>
                            <m:t>3</m:t>
                          </m:r>
                        </m:e>
                      </m:d>
                      <m:r>
                        <a:rPr lang="zh-CN" altLang="en-US" sz="2000" i="0">
                          <a:latin typeface="Cambria Math" panose="02040503050406030204" pitchFamily="18" charset="0"/>
                        </a:rPr>
                        <m:t>−</m:t>
                      </m:r>
                      <m:sSub>
                        <m:sSubPr>
                          <m:ctrlPr>
                            <a:rPr lang="zh-CN" altLang="en-US" sz="2000" i="1">
                              <a:latin typeface="Cambria Math" panose="02040503050406030204" pitchFamily="18" charset="0"/>
                            </a:rPr>
                          </m:ctrlPr>
                        </m:sSubPr>
                        <m:e>
                          <m:r>
                            <a:rPr lang="zh-CN" altLang="en-US" sz="2000" i="1">
                              <a:latin typeface="Cambria Math" panose="02040503050406030204" pitchFamily="18" charset="0"/>
                            </a:rPr>
                            <m:t>𝑤</m:t>
                          </m:r>
                        </m:e>
                        <m:sub>
                          <m:r>
                            <a:rPr lang="zh-CN" altLang="en-US" sz="2000" i="1">
                              <a:latin typeface="Cambria Math" panose="02040503050406030204" pitchFamily="18" charset="0"/>
                            </a:rPr>
                            <m:t>𝑖</m:t>
                          </m:r>
                          <m:r>
                            <a:rPr lang="zh-CN" altLang="en-US" sz="2000" i="0">
                              <a:latin typeface="Cambria Math" panose="02040503050406030204" pitchFamily="18" charset="0"/>
                            </a:rPr>
                            <m:t>,</m:t>
                          </m:r>
                          <m:r>
                            <a:rPr lang="zh-CN" altLang="en-US" sz="2000" i="1">
                              <a:latin typeface="Cambria Math" panose="02040503050406030204" pitchFamily="18" charset="0"/>
                            </a:rPr>
                            <m:t>𝑡</m:t>
                          </m:r>
                        </m:sub>
                      </m:sSub>
                      <m:d>
                        <m:dPr>
                          <m:ctrlPr>
                            <a:rPr lang="zh-CN" altLang="en-US" sz="2000" i="1">
                              <a:latin typeface="Cambria Math" panose="02040503050406030204" pitchFamily="18" charset="0"/>
                            </a:rPr>
                          </m:ctrlPr>
                        </m:dPr>
                        <m:e>
                          <m:r>
                            <a:rPr lang="zh-CN" altLang="en-US" sz="2000" i="1">
                              <a:latin typeface="Cambria Math" panose="02040503050406030204" pitchFamily="18" charset="0"/>
                            </a:rPr>
                            <m:t>𝑇</m:t>
                          </m:r>
                          <m:r>
                            <a:rPr lang="zh-CN" altLang="en-US" sz="2000" i="0">
                              <a:latin typeface="Cambria Math" panose="02040503050406030204" pitchFamily="18" charset="0"/>
                            </a:rPr>
                            <m:t>2,</m:t>
                          </m:r>
                          <m:r>
                            <a:rPr lang="zh-CN" altLang="en-US" sz="2000" i="1">
                              <a:latin typeface="Cambria Math" panose="02040503050406030204" pitchFamily="18" charset="0"/>
                            </a:rPr>
                            <m:t>𝑇</m:t>
                          </m:r>
                          <m:r>
                            <a:rPr lang="zh-CN" altLang="en-US" sz="2000" i="0">
                              <a:latin typeface="Cambria Math" panose="02040503050406030204" pitchFamily="18" charset="0"/>
                            </a:rPr>
                            <m:t>3</m:t>
                          </m:r>
                        </m:e>
                      </m:d>
                    </m:oMath>
                  </m:oMathPara>
                </a14:m>
                <a:endParaRPr lang="zh-CN" altLang="en-US" sz="2000" dirty="0">
                  <a:latin typeface="Cambria Math" panose="02040503050406030204" pitchFamily="18" charset="0"/>
                </a:endParaRPr>
              </a:p>
            </p:txBody>
          </p:sp>
        </mc:Choice>
        <mc:Fallback>
          <p:sp>
            <p:nvSpPr>
              <p:cNvPr id="8" name="矩形 7"/>
              <p:cNvSpPr>
                <a:spLocks noRot="1" noChangeAspect="1" noMove="1" noResize="1" noEditPoints="1" noAdjustHandles="1" noChangeArrowheads="1" noChangeShapeType="1" noTextEdit="1"/>
              </p:cNvSpPr>
              <p:nvPr/>
            </p:nvSpPr>
            <p:spPr>
              <a:xfrm>
                <a:off x="558853" y="3028622"/>
                <a:ext cx="7677150" cy="467436"/>
              </a:xfrm>
              <a:prstGeom prst="rect">
                <a:avLst/>
              </a:prstGeom>
              <a:blipFill rotWithShape="0">
                <a:blip r:embed="rId5" cstate="print"/>
                <a:stretch>
                  <a:fillRect b="-1299"/>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xmlns="" Requires="a14">
          <p:sp>
            <p:nvSpPr>
              <p:cNvPr id="9" name="矩形 8"/>
              <p:cNvSpPr/>
              <p:nvPr/>
            </p:nvSpPr>
            <p:spPr>
              <a:xfrm>
                <a:off x="1219200" y="4038600"/>
                <a:ext cx="7543800" cy="1035348"/>
              </a:xfrm>
              <a:prstGeom prst="rect">
                <a:avLst/>
              </a:prstGeom>
            </p:spPr>
            <p:txBody>
              <a:bodyPr wrap="square">
                <a:spAutoFit/>
              </a:bodyPr>
              <a:lstStyle/>
              <a:p>
                <a:pPr indent="270510" algn="ctr">
                  <a:lnSpc>
                    <a:spcPct val="200000"/>
                  </a:lnSpc>
                  <a:spcAft>
                    <a:spcPts val="0"/>
                  </a:spcAft>
                </a:pPr>
                <a14:m>
                  <m:oMath xmlns:m="http://schemas.openxmlformats.org/officeDocument/2006/math">
                    <m:sSub>
                      <m:sSubPr>
                        <m:ctrlPr>
                          <a:rPr lang="zh-CN" altLang="zh-CN" sz="2000" i="1">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rPr>
                          <m:t>𝑅𝑒𝑙𝑎𝑡𝐵𝑎𝑠𝑖𝑠</m:t>
                        </m:r>
                      </m:e>
                      <m:sub>
                        <m:r>
                          <a:rPr lang="en-US" altLang="zh-CN" sz="2000" i="1">
                            <a:effectLst/>
                            <a:latin typeface="Cambria Math" panose="02040503050406030204" pitchFamily="18" charset="0"/>
                            <a:ea typeface="宋体" panose="02010600030101010101" pitchFamily="2" charset="-122"/>
                          </a:rPr>
                          <m:t>𝑖</m:t>
                        </m:r>
                        <m:r>
                          <a:rPr lang="en-US" altLang="zh-CN" sz="2000" i="1">
                            <a:effectLst/>
                            <a:latin typeface="Cambria Math" panose="02040503050406030204" pitchFamily="18" charset="0"/>
                            <a:ea typeface="宋体" panose="02010600030101010101" pitchFamily="2" charset="-122"/>
                          </a:rPr>
                          <m:t>,</m:t>
                        </m:r>
                        <m:r>
                          <a:rPr lang="en-US" altLang="zh-CN" sz="2000" i="1">
                            <a:effectLst/>
                            <a:latin typeface="Cambria Math" panose="02040503050406030204" pitchFamily="18" charset="0"/>
                            <a:ea typeface="宋体" panose="02010600030101010101" pitchFamily="2" charset="-122"/>
                          </a:rPr>
                          <m:t>𝑡</m:t>
                        </m:r>
                      </m:sub>
                    </m:sSub>
                    <m:r>
                      <a:rPr lang="en-US" altLang="zh-CN" sz="2000" i="1">
                        <a:effectLst/>
                        <a:latin typeface="Cambria Math" panose="02040503050406030204" pitchFamily="18" charset="0"/>
                        <a:ea typeface="宋体" panose="02010600030101010101" pitchFamily="2" charset="-122"/>
                      </a:rPr>
                      <m:t>=</m:t>
                    </m:r>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rPr>
                          <m:t>𝑇𝑟𝑎𝑑𝑡𝐵𝑎𝑠𝑖𝑠</m:t>
                        </m:r>
                      </m:e>
                      <m:sub>
                        <m:r>
                          <a:rPr lang="en-US" altLang="zh-CN" sz="2000" i="1">
                            <a:effectLst/>
                            <a:latin typeface="Cambria Math" panose="02040503050406030204" pitchFamily="18" charset="0"/>
                            <a:ea typeface="宋体" panose="02010600030101010101" pitchFamily="2" charset="-122"/>
                          </a:rPr>
                          <m:t>𝑖</m:t>
                        </m:r>
                        <m:r>
                          <a:rPr lang="en-US" altLang="zh-CN" sz="2000" i="1">
                            <a:effectLst/>
                            <a:latin typeface="Cambria Math" panose="02040503050406030204" pitchFamily="18" charset="0"/>
                            <a:ea typeface="宋体" panose="02010600030101010101" pitchFamily="2" charset="-122"/>
                          </a:rPr>
                          <m:t>,</m:t>
                        </m:r>
                        <m:r>
                          <a:rPr lang="en-US" altLang="zh-CN" sz="2000" i="1">
                            <a:effectLst/>
                            <a:latin typeface="Cambria Math" panose="02040503050406030204" pitchFamily="18" charset="0"/>
                            <a:ea typeface="宋体" panose="02010600030101010101" pitchFamily="2" charset="-122"/>
                          </a:rPr>
                          <m:t>𝑡</m:t>
                        </m:r>
                      </m:sub>
                    </m:sSub>
                    <m:d>
                      <m:dPr>
                        <m:ctrlPr>
                          <a:rPr lang="zh-CN" altLang="zh-CN" sz="2000" i="1">
                            <a:effectLst/>
                            <a:latin typeface="Cambria Math" panose="02040503050406030204" pitchFamily="18" charset="0"/>
                            <a:ea typeface="Cambria Math" panose="02040503050406030204" pitchFamily="18" charset="0"/>
                          </a:rPr>
                        </m:ctrlPr>
                      </m:dPr>
                      <m:e>
                        <m:r>
                          <a:rPr lang="en-US" altLang="zh-CN" sz="2000" i="1">
                            <a:effectLst/>
                            <a:latin typeface="Cambria Math" panose="02040503050406030204" pitchFamily="18" charset="0"/>
                            <a:ea typeface="宋体" panose="02010600030101010101" pitchFamily="2" charset="-122"/>
                          </a:rPr>
                          <m:t>𝑇</m:t>
                        </m:r>
                        <m:r>
                          <a:rPr lang="en-US" altLang="zh-CN" sz="2000" i="1">
                            <a:effectLst/>
                            <a:latin typeface="Cambria Math" panose="02040503050406030204" pitchFamily="18" charset="0"/>
                            <a:ea typeface="宋体" panose="02010600030101010101" pitchFamily="2" charset="-122"/>
                          </a:rPr>
                          <m:t>1,</m:t>
                        </m:r>
                        <m:r>
                          <a:rPr lang="en-US" altLang="zh-CN" sz="2000" i="1">
                            <a:effectLst/>
                            <a:latin typeface="Cambria Math" panose="02040503050406030204" pitchFamily="18" charset="0"/>
                            <a:ea typeface="宋体" panose="02010600030101010101" pitchFamily="2" charset="-122"/>
                          </a:rPr>
                          <m:t>𝑇</m:t>
                        </m:r>
                        <m:r>
                          <a:rPr lang="en-US" altLang="zh-CN" sz="2000" i="1">
                            <a:effectLst/>
                            <a:latin typeface="Cambria Math" panose="02040503050406030204" pitchFamily="18" charset="0"/>
                            <a:ea typeface="宋体" panose="02010600030101010101" pitchFamily="2" charset="-122"/>
                          </a:rPr>
                          <m:t>2</m:t>
                        </m:r>
                      </m:e>
                    </m:d>
                    <m:r>
                      <a:rPr lang="en-US" altLang="zh-CN" sz="2000" i="1">
                        <a:effectLst/>
                        <a:latin typeface="Cambria Math" panose="02040503050406030204" pitchFamily="18" charset="0"/>
                        <a:ea typeface="宋体" panose="02010600030101010101" pitchFamily="2" charset="-122"/>
                      </a:rPr>
                      <m:t>−</m:t>
                    </m:r>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rPr>
                          <m:t>𝑇𝑟𝑎𝑑𝑡𝐵𝑎𝑠𝑖𝑠</m:t>
                        </m:r>
                      </m:e>
                      <m:sub>
                        <m:r>
                          <a:rPr lang="en-US" altLang="zh-CN" sz="2000" i="1">
                            <a:effectLst/>
                            <a:latin typeface="Cambria Math" panose="02040503050406030204" pitchFamily="18" charset="0"/>
                            <a:ea typeface="宋体" panose="02010600030101010101" pitchFamily="2" charset="-122"/>
                          </a:rPr>
                          <m:t>𝑖</m:t>
                        </m:r>
                        <m:r>
                          <a:rPr lang="en-US" altLang="zh-CN" sz="2000" i="1">
                            <a:effectLst/>
                            <a:latin typeface="Cambria Math" panose="02040503050406030204" pitchFamily="18" charset="0"/>
                            <a:ea typeface="宋体" panose="02010600030101010101" pitchFamily="2" charset="-122"/>
                          </a:rPr>
                          <m:t>,</m:t>
                        </m:r>
                        <m:r>
                          <a:rPr lang="en-US" altLang="zh-CN" sz="2000" i="1">
                            <a:effectLst/>
                            <a:latin typeface="Cambria Math" panose="02040503050406030204" pitchFamily="18" charset="0"/>
                            <a:ea typeface="宋体" panose="02010600030101010101" pitchFamily="2" charset="-122"/>
                          </a:rPr>
                          <m:t>𝑡</m:t>
                        </m:r>
                      </m:sub>
                    </m:sSub>
                    <m:d>
                      <m:dPr>
                        <m:ctrlPr>
                          <a:rPr lang="zh-CN" altLang="zh-CN" sz="2000" i="1">
                            <a:effectLst/>
                            <a:latin typeface="Cambria Math" panose="02040503050406030204" pitchFamily="18" charset="0"/>
                            <a:ea typeface="Cambria Math" panose="02040503050406030204" pitchFamily="18" charset="0"/>
                          </a:rPr>
                        </m:ctrlPr>
                      </m:dPr>
                      <m:e>
                        <m:r>
                          <a:rPr lang="en-US" altLang="zh-CN" sz="2000" i="1">
                            <a:effectLst/>
                            <a:latin typeface="Cambria Math" panose="02040503050406030204" pitchFamily="18" charset="0"/>
                            <a:ea typeface="宋体" panose="02010600030101010101" pitchFamily="2" charset="-122"/>
                          </a:rPr>
                          <m:t>𝑇</m:t>
                        </m:r>
                        <m:r>
                          <a:rPr lang="en-US" altLang="zh-CN" sz="2000" i="1">
                            <a:effectLst/>
                            <a:latin typeface="Cambria Math" panose="02040503050406030204" pitchFamily="18" charset="0"/>
                            <a:ea typeface="宋体" panose="02010600030101010101" pitchFamily="2" charset="-122"/>
                          </a:rPr>
                          <m:t>2,</m:t>
                        </m:r>
                        <m:r>
                          <a:rPr lang="en-US" altLang="zh-CN" sz="2000" i="1">
                            <a:effectLst/>
                            <a:latin typeface="Cambria Math" panose="02040503050406030204" pitchFamily="18" charset="0"/>
                            <a:ea typeface="宋体" panose="02010600030101010101" pitchFamily="2" charset="-122"/>
                          </a:rPr>
                          <m:t>𝑇</m:t>
                        </m:r>
                        <m:r>
                          <a:rPr lang="en-US" altLang="zh-CN" sz="2000" i="1">
                            <a:effectLst/>
                            <a:latin typeface="Cambria Math" panose="02040503050406030204" pitchFamily="18" charset="0"/>
                            <a:ea typeface="宋体" panose="02010600030101010101" pitchFamily="2" charset="-122"/>
                          </a:rPr>
                          <m:t>3</m:t>
                        </m:r>
                      </m:e>
                    </m:d>
                  </m:oMath>
                </a14:m>
                <a:r>
                  <a:rPr lang="en-US" altLang="zh-CN" sz="2000" dirty="0">
                    <a:effectLst/>
                    <a:latin typeface="dcr10"/>
                    <a:ea typeface="宋体" panose="02010600030101010101" pitchFamily="2" charset="-122"/>
                  </a:rPr>
                  <a:t> </a:t>
                </a:r>
                <a:endParaRPr lang="zh-CN" altLang="zh-CN" sz="2000" dirty="0">
                  <a:effectLst/>
                  <a:latin typeface="Times New Roman" panose="02020603050405020304" pitchFamily="18" charset="0"/>
                  <a:ea typeface="宋体" panose="02010600030101010101" pitchFamily="2" charset="-122"/>
                </a:endParaRPr>
              </a:p>
              <a:p>
                <a:pPr algn="ctr"/>
                <a14:m>
                  <m:oMath xmlns:m="http://schemas.openxmlformats.org/officeDocument/2006/math">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𝛿</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𝑡</m:t>
                        </m:r>
                      </m:sub>
                    </m:sSub>
                    <m:d>
                      <m:dPr>
                        <m:ctrlPr>
                          <a:rPr lang="zh-CN" altLang="zh-CN" sz="2000" i="1">
                            <a:effectLst/>
                            <a:latin typeface="Cambria Math" panose="02040503050406030204" pitchFamily="18" charset="0"/>
                            <a:ea typeface="Cambria Math" panose="02040503050406030204" pitchFamily="18" charset="0"/>
                          </a:rPr>
                        </m:ctrlPr>
                      </m:d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1,</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e>
                    </m:d>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2000" i="1">
                            <a:effectLst/>
                            <a:latin typeface="Cambria Math" panose="02040503050406030204" pitchFamily="18" charset="0"/>
                            <a:ea typeface="Cambria Math" panose="02040503050406030204" pitchFamily="18" charset="0"/>
                          </a:rPr>
                        </m:ctrlPr>
                      </m:sSub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𝛿</m:t>
                        </m:r>
                      </m:e>
                      <m:sub>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𝑡</m:t>
                        </m:r>
                      </m:sub>
                    </m:sSub>
                    <m:d>
                      <m:dPr>
                        <m:ctrlPr>
                          <a:rPr lang="zh-CN" altLang="zh-CN" sz="2000" i="1">
                            <a:effectLst/>
                            <a:latin typeface="Cambria Math" panose="02040503050406030204" pitchFamily="18" charset="0"/>
                            <a:ea typeface="Cambria Math" panose="02040503050406030204" pitchFamily="18" charset="0"/>
                          </a:rPr>
                        </m:ctrlPr>
                      </m:dPr>
                      <m:e>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2,</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𝑇</m:t>
                        </m:r>
                        <m:r>
                          <a:rPr lang="en-US" altLang="zh-CN" sz="2000" i="1">
                            <a:effectLst/>
                            <a:latin typeface="Cambria Math" panose="02040503050406030204" pitchFamily="18" charset="0"/>
                            <a:ea typeface="宋体" panose="02010600030101010101" pitchFamily="2" charset="-122"/>
                            <a:cs typeface="Times New Roman" panose="02020603050405020304" pitchFamily="18" charset="0"/>
                          </a:rPr>
                          <m:t>3</m:t>
                        </m:r>
                      </m:e>
                    </m:d>
                  </m:oMath>
                </a14:m>
                <a:r>
                  <a:rPr lang="en-US" altLang="zh-CN" dirty="0">
                    <a:effectLst/>
                    <a:latin typeface="dcr10"/>
                    <a:ea typeface="宋体" panose="02010600030101010101" pitchFamily="2" charset="-122"/>
                    <a:cs typeface="Times New Roman" panose="02020603050405020304" pitchFamily="18" charset="0"/>
                  </a:rPr>
                  <a:t>      	</a:t>
                </a:r>
                <a:endParaRPr lang="zh-CN" altLang="en-US" dirty="0"/>
              </a:p>
            </p:txBody>
          </p:sp>
        </mc:Choice>
        <mc:Fallback>
          <p:sp>
            <p:nvSpPr>
              <p:cNvPr id="9" name="矩形 8"/>
              <p:cNvSpPr>
                <a:spLocks noRot="1" noChangeAspect="1" noMove="1" noResize="1" noEditPoints="1" noAdjustHandles="1" noChangeArrowheads="1" noChangeShapeType="1" noTextEdit="1"/>
              </p:cNvSpPr>
              <p:nvPr/>
            </p:nvSpPr>
            <p:spPr>
              <a:xfrm>
                <a:off x="1219200" y="4038600"/>
                <a:ext cx="7543800" cy="1035348"/>
              </a:xfrm>
              <a:prstGeom prst="rect">
                <a:avLst/>
              </a:prstGeom>
              <a:blipFill rotWithShape="0">
                <a:blip r:embed="rId6" cstate="print"/>
                <a:stretch>
                  <a:fillRect b="-592"/>
                </a:stretch>
              </a:blipFill>
            </p:spPr>
            <p:txBody>
              <a:bodyPr/>
              <a:lstStyle/>
              <a:p>
                <a:r>
                  <a:rPr lang="zh-CN" altLang="en-US">
                    <a:noFill/>
                  </a:rPr>
                  <a:t> </a:t>
                </a:r>
              </a:p>
            </p:txBody>
          </p:sp>
        </mc:Fallback>
      </mc:AlternateContent>
    </p:spTree>
    <p:extLst>
      <p:ext uri="{BB962C8B-B14F-4D97-AF65-F5344CB8AC3E}">
        <p14:creationId xmlns:p14="http://schemas.microsoft.com/office/powerpoint/2010/main" xmlns="" val="264011846"/>
      </p:ext>
    </p:extLst>
  </p:cSld>
  <p:clrMapOvr>
    <a:masterClrMapping/>
  </p:clrMapOvr>
</p:sld>
</file>

<file path=ppt/theme/theme1.xml><?xml version="1.0" encoding="utf-8"?>
<a:theme xmlns:a="http://schemas.openxmlformats.org/drawingml/2006/main" name="Caribbean American Heritage Month presentation">
  <a:themeElements>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fontScheme name="AsianPacAmerHerMonth_TP10131490">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sianPacAmerHerMonth_TP10131490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AsianPacAmerHerMonth_TP10131490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AsianPacAmerHerMonth_TP10131490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AsianPacAmerHerMonth_TP10131490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AsianPacAmerHerMonth_TP10131490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19265</TotalTime>
  <Words>2523</Words>
  <Application>Microsoft Office PowerPoint</Application>
  <PresentationFormat>On-screen Show (4:3)</PresentationFormat>
  <Paragraphs>723</Paragraphs>
  <Slides>26</Slides>
  <Notes>16</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Caribbean American Heritage Month presentation</vt:lpstr>
      <vt:lpstr>Office Theme</vt:lpstr>
      <vt:lpstr>  Relative Basis and Risk Premia in Commodity Futures Markets</vt:lpstr>
      <vt:lpstr>Motivation: Theory of Storage</vt:lpstr>
      <vt:lpstr>Motivation: Theory of Storage</vt:lpstr>
      <vt:lpstr>Motivation: Theory of Storage</vt:lpstr>
      <vt:lpstr>Motivation: Theory of Storage</vt:lpstr>
      <vt:lpstr>Our Relative Basis Measure </vt:lpstr>
      <vt:lpstr>Data and Methodology </vt:lpstr>
      <vt:lpstr>Data and Methodology </vt:lpstr>
      <vt:lpstr>Our Relative Basis Measure </vt:lpstr>
      <vt:lpstr>Data and Methodology </vt:lpstr>
      <vt:lpstr>Data and Methodology </vt:lpstr>
      <vt:lpstr>Futures Return Predictability </vt:lpstr>
      <vt:lpstr>Futures Return Predictability </vt:lpstr>
      <vt:lpstr>Futures Return Predictability </vt:lpstr>
      <vt:lpstr>Futures Return Predictability </vt:lpstr>
      <vt:lpstr>Positive vs. Negative RelatBasis</vt:lpstr>
      <vt:lpstr>Inventory and Relative Basis </vt:lpstr>
      <vt:lpstr>Robustness Tests  </vt:lpstr>
      <vt:lpstr>Portfolio Sorting Analysis </vt:lpstr>
      <vt:lpstr>Portfolio Sorting Analysis </vt:lpstr>
      <vt:lpstr>Portfolio Sorting Analysis </vt:lpstr>
      <vt:lpstr>Portfolio Spanning Test</vt:lpstr>
      <vt:lpstr>Portfolio Spanning Test</vt:lpstr>
      <vt:lpstr>Strategy Portfolios Returns among Different Business Cycles</vt:lpstr>
      <vt:lpstr>Strategy Portfolios Returns among Different Business Cycles</vt:lpstr>
      <vt:lpstr>Conclusions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Caribbean American Heritage Month Presentation</dc:title>
  <dc:creator>xiong</dc:creator>
  <cp:lastModifiedBy>User</cp:lastModifiedBy>
  <cp:revision>2231</cp:revision>
  <dcterms:created xsi:type="dcterms:W3CDTF">2009-07-24T03:45:15Z</dcterms:created>
  <dcterms:modified xsi:type="dcterms:W3CDTF">2021-05-11T04:08:25Z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TC103694081033</vt:lpwstr>
  </property>
</Properties>
</file>