
<file path=[Content_Types].xml><?xml version="1.0" encoding="utf-8"?>
<Types xmlns="http://schemas.openxmlformats.org/package/2006/content-types">
  <Default Extension="tmp"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2.xml" ContentType="application/vnd.openxmlformats-officedocument.theme+xml"/>
  <Override PartName="/ppt/theme/themeOverride1.xml" ContentType="application/vnd.openxmlformats-officedocument.themeOverr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4.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notesSlides/notesSlide5.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notesSlides/notesSlide6.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7.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8.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9.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10.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11.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8" r:id="rId2"/>
    <p:sldId id="604" r:id="rId3"/>
    <p:sldId id="594" r:id="rId4"/>
    <p:sldId id="593" r:id="rId5"/>
    <p:sldId id="595" r:id="rId6"/>
    <p:sldId id="597" r:id="rId7"/>
    <p:sldId id="596" r:id="rId8"/>
    <p:sldId id="599" r:id="rId9"/>
    <p:sldId id="601" r:id="rId10"/>
    <p:sldId id="598" r:id="rId11"/>
    <p:sldId id="603" r:id="rId12"/>
    <p:sldId id="589" r:id="rId13"/>
    <p:sldId id="590" r:id="rId14"/>
    <p:sldId id="591" r:id="rId15"/>
    <p:sldId id="592" r:id="rId16"/>
  </p:sldIdLst>
  <p:sldSz cx="10688638" cy="7562850"/>
  <p:notesSz cx="6858000" cy="9144000"/>
  <p:custDataLst>
    <p:tags r:id="rId18"/>
  </p:custDataLst>
  <p:defaultTextStyle>
    <a:defPPr>
      <a:defRPr lang="fr-FR"/>
    </a:defPPr>
    <a:lvl1pPr marL="0" algn="l" defTabSz="914400" rtl="0" eaLnBrk="1" latinLnBrk="0" hangingPunct="1">
      <a:defRPr lang="en-US" sz="1100" kern="1200">
        <a:solidFill>
          <a:schemeClr val="tx1"/>
        </a:solidFill>
        <a:latin typeface="+mn-lt"/>
        <a:ea typeface="+mn-ea"/>
        <a:cs typeface="+mn-cs"/>
      </a:defRPr>
    </a:lvl1pPr>
    <a:lvl2pPr marL="457200" algn="l" defTabSz="914400" rtl="0" eaLnBrk="1" latinLnBrk="0" hangingPunct="1">
      <a:defRPr lang="en-US" sz="1100" kern="1200">
        <a:solidFill>
          <a:schemeClr val="tx1"/>
        </a:solidFill>
        <a:latin typeface="+mn-lt"/>
        <a:ea typeface="+mn-ea"/>
        <a:cs typeface="+mn-cs"/>
      </a:defRPr>
    </a:lvl2pPr>
    <a:lvl3pPr marL="914400" algn="l" defTabSz="914400" rtl="0" eaLnBrk="1" latinLnBrk="0" hangingPunct="1">
      <a:defRPr lang="en-US" sz="1100" kern="1200">
        <a:solidFill>
          <a:schemeClr val="tx1"/>
        </a:solidFill>
        <a:latin typeface="+mn-lt"/>
        <a:ea typeface="+mn-ea"/>
        <a:cs typeface="+mn-cs"/>
      </a:defRPr>
    </a:lvl3pPr>
    <a:lvl4pPr marL="1371600" algn="l" defTabSz="914400" rtl="0" eaLnBrk="1" latinLnBrk="0" hangingPunct="1">
      <a:defRPr lang="en-US" sz="1100" kern="1200">
        <a:solidFill>
          <a:schemeClr val="tx1"/>
        </a:solidFill>
        <a:latin typeface="+mn-lt"/>
        <a:ea typeface="+mn-ea"/>
        <a:cs typeface="+mn-cs"/>
      </a:defRPr>
    </a:lvl4pPr>
    <a:lvl5pPr marL="1828800" algn="l" defTabSz="914400" rtl="0" eaLnBrk="1" latinLnBrk="0" hangingPunct="1">
      <a:defRPr lang="en-US" sz="11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86DAFC0-FB77-4269-B10A-8558A0268CB3}">
          <p14:sldIdLst>
            <p14:sldId id="258"/>
            <p14:sldId id="604"/>
            <p14:sldId id="594"/>
            <p14:sldId id="593"/>
            <p14:sldId id="595"/>
            <p14:sldId id="597"/>
            <p14:sldId id="596"/>
            <p14:sldId id="599"/>
            <p14:sldId id="601"/>
            <p14:sldId id="598"/>
            <p14:sldId id="603"/>
            <p14:sldId id="589"/>
            <p14:sldId id="590"/>
            <p14:sldId id="591"/>
            <p14:sldId id="592"/>
          </p14:sldIdLst>
        </p14:section>
      </p14:sectionLst>
    </p:ext>
    <p:ext uri="{EFAFB233-063F-42B5-8137-9DF3F51BA10A}">
      <p15:sldGuideLst xmlns:p15="http://schemas.microsoft.com/office/powerpoint/2012/main">
        <p15:guide id="1" orient="horz" pos="1158">
          <p15:clr>
            <a:srgbClr val="A4A3A4"/>
          </p15:clr>
        </p15:guide>
        <p15:guide id="2" orient="horz" pos="2310">
          <p15:clr>
            <a:srgbClr val="A4A3A4"/>
          </p15:clr>
        </p15:guide>
        <p15:guide id="3" orient="horz" pos="2746">
          <p15:clr>
            <a:srgbClr val="A4A3A4"/>
          </p15:clr>
        </p15:guide>
        <p15:guide id="4" orient="horz" pos="3893">
          <p15:clr>
            <a:srgbClr val="A4A3A4"/>
          </p15:clr>
        </p15:guide>
        <p15:guide id="5" orient="horz" pos="4207">
          <p15:clr>
            <a:srgbClr val="A4A3A4"/>
          </p15:clr>
        </p15:guide>
        <p15:guide id="6" pos="967">
          <p15:clr>
            <a:srgbClr val="A4A3A4"/>
          </p15:clr>
        </p15:guide>
        <p15:guide id="7" pos="3460">
          <p15:clr>
            <a:srgbClr val="A4A3A4"/>
          </p15:clr>
        </p15:guide>
        <p15:guide id="8" pos="3557">
          <p15:clr>
            <a:srgbClr val="A4A3A4"/>
          </p15:clr>
        </p15:guide>
        <p15:guide id="9" pos="60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04" autoAdjust="0"/>
    <p:restoredTop sz="94660"/>
  </p:normalViewPr>
  <p:slideViewPr>
    <p:cSldViewPr>
      <p:cViewPr varScale="1">
        <p:scale>
          <a:sx n="64" d="100"/>
          <a:sy n="64" d="100"/>
        </p:scale>
        <p:origin x="72" y="2196"/>
      </p:cViewPr>
      <p:guideLst>
        <p:guide orient="horz" pos="1158"/>
        <p:guide orient="horz" pos="2310"/>
        <p:guide orient="horz" pos="2746"/>
        <p:guide orient="horz" pos="3893"/>
        <p:guide orient="horz" pos="4207"/>
        <p:guide pos="967"/>
        <p:guide pos="3460"/>
        <p:guide pos="3557"/>
        <p:guide pos="605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F7AB06-4ED2-41B5-8B03-7D5F16A5E6E3}" type="datetimeFigureOut">
              <a:rPr lang="en-GB" smtClean="0"/>
              <a:t>13/08/2021</a:t>
            </a:fld>
            <a:endParaRPr lang="en-GB"/>
          </a:p>
        </p:txBody>
      </p:sp>
      <p:sp>
        <p:nvSpPr>
          <p:cNvPr id="4" name="Slide Image Placeholder 3"/>
          <p:cNvSpPr>
            <a:spLocks noGrp="1" noRot="1" noChangeAspect="1"/>
          </p:cNvSpPr>
          <p:nvPr>
            <p:ph type="sldImg" idx="2"/>
          </p:nvPr>
        </p:nvSpPr>
        <p:spPr>
          <a:xfrm>
            <a:off x="1247775" y="1143000"/>
            <a:ext cx="436245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302BBF-716E-433C-8644-4988BEE6F716}" type="slidenum">
              <a:rPr lang="en-GB" smtClean="0"/>
              <a:t>‹#›</a:t>
            </a:fld>
            <a:endParaRPr lang="en-GB"/>
          </a:p>
        </p:txBody>
      </p:sp>
    </p:spTree>
    <p:extLst>
      <p:ext uri="{BB962C8B-B14F-4D97-AF65-F5344CB8AC3E}">
        <p14:creationId xmlns:p14="http://schemas.microsoft.com/office/powerpoint/2010/main" val="726445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ln w="9525"/>
        </p:spPr>
        <p:txBody>
          <a:bodyPr/>
          <a:lstStyle/>
          <a:p>
            <a:endParaRPr lang="en-US" dirty="0" smtClean="0"/>
          </a:p>
        </p:txBody>
      </p:sp>
    </p:spTree>
    <p:extLst>
      <p:ext uri="{BB962C8B-B14F-4D97-AF65-F5344CB8AC3E}">
        <p14:creationId xmlns:p14="http://schemas.microsoft.com/office/powerpoint/2010/main" val="2189873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076325" y="708025"/>
            <a:ext cx="4999038" cy="3538538"/>
          </a:xfrm>
          <a:ln/>
        </p:spPr>
      </p:sp>
      <p:sp>
        <p:nvSpPr>
          <p:cNvPr id="2078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978102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076325" y="708025"/>
            <a:ext cx="4999038" cy="3538538"/>
          </a:xfrm>
          <a:ln/>
        </p:spPr>
      </p:sp>
      <p:sp>
        <p:nvSpPr>
          <p:cNvPr id="2078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748433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076325" y="708025"/>
            <a:ext cx="4999038" cy="3538538"/>
          </a:xfrm>
          <a:ln/>
        </p:spPr>
      </p:sp>
      <p:sp>
        <p:nvSpPr>
          <p:cNvPr id="2078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472776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076325" y="708025"/>
            <a:ext cx="4999038" cy="3538538"/>
          </a:xfrm>
          <a:ln/>
        </p:spPr>
      </p:sp>
      <p:sp>
        <p:nvSpPr>
          <p:cNvPr id="2078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429314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076325" y="708025"/>
            <a:ext cx="4999038" cy="3538538"/>
          </a:xfrm>
          <a:ln/>
        </p:spPr>
      </p:sp>
      <p:sp>
        <p:nvSpPr>
          <p:cNvPr id="2078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279449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076325" y="708025"/>
            <a:ext cx="4999038" cy="3538538"/>
          </a:xfrm>
          <a:ln/>
        </p:spPr>
      </p:sp>
      <p:sp>
        <p:nvSpPr>
          <p:cNvPr id="2078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924066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076325" y="708025"/>
            <a:ext cx="4999038" cy="3538538"/>
          </a:xfrm>
          <a:ln/>
        </p:spPr>
      </p:sp>
      <p:sp>
        <p:nvSpPr>
          <p:cNvPr id="2078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4119944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076325" y="708025"/>
            <a:ext cx="4999038" cy="3538538"/>
          </a:xfrm>
          <a:ln/>
        </p:spPr>
      </p:sp>
      <p:sp>
        <p:nvSpPr>
          <p:cNvPr id="2078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06456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076325" y="708025"/>
            <a:ext cx="4999038" cy="3538538"/>
          </a:xfrm>
          <a:ln/>
        </p:spPr>
      </p:sp>
      <p:sp>
        <p:nvSpPr>
          <p:cNvPr id="2078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597683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076325" y="708025"/>
            <a:ext cx="4999038" cy="3538538"/>
          </a:xfrm>
          <a:ln/>
        </p:spPr>
      </p:sp>
      <p:sp>
        <p:nvSpPr>
          <p:cNvPr id="2078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601412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age">
    <p:spTree>
      <p:nvGrpSpPr>
        <p:cNvPr id="1" name=""/>
        <p:cNvGrpSpPr/>
        <p:nvPr/>
      </p:nvGrpSpPr>
      <p:grpSpPr>
        <a:xfrm>
          <a:off x="0" y="0"/>
          <a:ext cx="0" cy="0"/>
          <a:chOff x="0" y="0"/>
          <a:chExt cx="0" cy="0"/>
        </a:xfrm>
      </p:grpSpPr>
      <p:sp>
        <p:nvSpPr>
          <p:cNvPr id="4" name="PlaceholderTitle"/>
          <p:cNvSpPr>
            <a:spLocks noGrp="1"/>
          </p:cNvSpPr>
          <p:nvPr>
            <p:ph type="title" idx="10" hasCustomPrompt="1"/>
          </p:nvPr>
        </p:nvSpPr>
        <p:spPr>
          <a:xfrm>
            <a:off x="1024128" y="2926080"/>
            <a:ext cx="8586216" cy="402336"/>
          </a:xfrm>
          <a:solidFill>
            <a:schemeClr val="bg2"/>
          </a:solidFill>
        </p:spPr>
        <p:txBody>
          <a:bodyPr vert="horz" wrap="none" lIns="228600" tIns="228600" rIns="228600" bIns="228600" anchor="ctr">
            <a:noAutofit/>
          </a:bodyPr>
          <a:lstStyle>
            <a:lvl1pPr algn="l">
              <a:lnSpc>
                <a:spcPts val="1500"/>
              </a:lnSpc>
              <a:buFontTx/>
              <a:buNone/>
              <a:defRPr sz="1300" b="1" i="0" cap="all" spc="360">
                <a:solidFill>
                  <a:schemeClr val="bg1"/>
                </a:solidFill>
                <a:latin typeface="+mj-lt"/>
              </a:defRPr>
            </a:lvl1pPr>
          </a:lstStyle>
          <a:p>
            <a:r>
              <a:rPr lang="en-US" smtClean="0"/>
              <a:t>CLICK TO ADD TITLE</a:t>
            </a:r>
            <a:endParaRPr lang="en-US"/>
          </a:p>
        </p:txBody>
      </p:sp>
      <p:sp>
        <p:nvSpPr>
          <p:cNvPr id="5" name="PlaceholderSubtitle"/>
          <p:cNvSpPr>
            <a:spLocks noGrp="1"/>
          </p:cNvSpPr>
          <p:nvPr>
            <p:ph type="subTitle" idx="11" hasCustomPrompt="1"/>
          </p:nvPr>
        </p:nvSpPr>
        <p:spPr>
          <a:xfrm>
            <a:off x="1152144" y="3456432"/>
            <a:ext cx="6099048" cy="265176"/>
          </a:xfrm>
        </p:spPr>
        <p:txBody>
          <a:bodyPr vert="horz" wrap="square" lIns="91440" tIns="36576" rIns="36576" bIns="36576" anchor="t">
            <a:noAutofit/>
          </a:bodyPr>
          <a:lstStyle>
            <a:lvl1pPr marL="0" indent="0" algn="l">
              <a:lnSpc>
                <a:spcPct val="150000"/>
              </a:lnSpc>
              <a:buFontTx/>
              <a:buNone/>
              <a:defRPr sz="1100" b="0" i="0">
                <a:solidFill>
                  <a:schemeClr val="tx2"/>
                </a:solidFill>
                <a:latin typeface="+mn-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add subtitle</a:t>
            </a:r>
            <a:endParaRPr lang="en-US"/>
          </a:p>
        </p:txBody>
      </p:sp>
      <p:sp>
        <p:nvSpPr>
          <p:cNvPr id="6" name="PlaceholderDate"/>
          <p:cNvSpPr>
            <a:spLocks noGrp="1"/>
          </p:cNvSpPr>
          <p:nvPr>
            <p:ph type="body" sz="quarter" idx="12" hasCustomPrompt="1"/>
          </p:nvPr>
        </p:nvSpPr>
        <p:spPr>
          <a:xfrm>
            <a:off x="1152144" y="4059936"/>
            <a:ext cx="2743200" cy="228600"/>
          </a:xfrm>
          <a:prstGeom prst="rect">
            <a:avLst/>
          </a:prstGeom>
        </p:spPr>
        <p:txBody>
          <a:bodyPr vert="horz" wrap="none" lIns="91440" tIns="36576" rIns="36576" bIns="36576" anchor="t">
            <a:noAutofit/>
          </a:bodyPr>
          <a:lstStyle>
            <a:lvl1pPr algn="l">
              <a:lnSpc>
                <a:spcPct val="110000"/>
              </a:lnSpc>
              <a:spcBef>
                <a:spcPts val="840"/>
              </a:spcBef>
              <a:buFontTx/>
              <a:buNone/>
              <a:defRPr sz="1000" b="1" i="0">
                <a:solidFill>
                  <a:schemeClr val="tx2"/>
                </a:solidFill>
                <a:latin typeface="+mn-lt"/>
              </a:defRPr>
            </a:lvl1pPr>
            <a:lvl2pPr marL="0" indent="0" algn="l">
              <a:buFontTx/>
              <a:buNone/>
              <a:defRPr sz="1000" b="1" i="0">
                <a:solidFill>
                  <a:schemeClr val="tx2"/>
                </a:solidFill>
                <a:latin typeface="+mn-lt"/>
              </a:defRPr>
            </a:lvl2pPr>
            <a:lvl3pPr marL="155448" indent="0" algn="l">
              <a:buFontTx/>
              <a:buNone/>
              <a:defRPr sz="1000" b="1" i="0">
                <a:solidFill>
                  <a:schemeClr val="tx2"/>
                </a:solidFill>
                <a:latin typeface="+mn-lt"/>
              </a:defRPr>
            </a:lvl3pPr>
            <a:lvl4pPr marL="310896" indent="0" algn="l">
              <a:buFontTx/>
              <a:buNone/>
              <a:defRPr sz="1000" b="1" i="0">
                <a:solidFill>
                  <a:schemeClr val="tx2"/>
                </a:solidFill>
                <a:latin typeface="+mn-lt"/>
              </a:defRPr>
            </a:lvl4pPr>
            <a:lvl5pPr marL="466344" indent="0" algn="l">
              <a:buFontTx/>
              <a:buNone/>
              <a:defRPr sz="1000" b="1" i="0">
                <a:solidFill>
                  <a:schemeClr val="tx2"/>
                </a:solidFill>
                <a:latin typeface="+mn-lt"/>
              </a:defRPr>
            </a:lvl5pPr>
          </a:lstStyle>
          <a:p>
            <a:pPr lvl="0"/>
            <a:r>
              <a:rPr lang="en-US" smtClean="0"/>
              <a:t>[Date]</a:t>
            </a:r>
            <a:endParaRPr lang="en-US"/>
          </a:p>
        </p:txBody>
      </p:sp>
      <p:cxnSp>
        <p:nvCxnSpPr>
          <p:cNvPr id="7" name="Straight Connector 6"/>
          <p:cNvCxnSpPr/>
          <p:nvPr userDrawn="1"/>
        </p:nvCxnSpPr>
        <p:spPr>
          <a:xfrm>
            <a:off x="1024128" y="2926080"/>
            <a:ext cx="0" cy="4270248"/>
          </a:xfrm>
          <a:prstGeom prst="line">
            <a:avLst/>
          </a:prstGeom>
          <a:ln w="4445">
            <a:solidFill>
              <a:schemeClr val="tx2"/>
            </a:solidFill>
          </a:ln>
        </p:spPr>
        <p:style>
          <a:lnRef idx="1">
            <a:schemeClr val="accent1"/>
          </a:lnRef>
          <a:fillRef idx="0">
            <a:schemeClr val="accent1"/>
          </a:fillRef>
          <a:effectRef idx="0">
            <a:schemeClr val="accent1"/>
          </a:effectRef>
          <a:fontRef idx="minor">
            <a:schemeClr val="tx1"/>
          </a:fontRef>
        </p:style>
      </p:cxnSp>
      <p:sp>
        <p:nvSpPr>
          <p:cNvPr id="8" name="VerticalTextRunner"/>
          <p:cNvSpPr>
            <a:spLocks noGrp="1"/>
          </p:cNvSpPr>
          <p:nvPr>
            <p:ph type="body" orient="vert" sz="quarter" idx="13" hasCustomPrompt="1"/>
          </p:nvPr>
        </p:nvSpPr>
        <p:spPr>
          <a:xfrm rot="10800000">
            <a:off x="822960" y="3236976"/>
            <a:ext cx="137160" cy="3959352"/>
          </a:xfrm>
          <a:prstGeom prst="rect">
            <a:avLst/>
          </a:prstGeom>
        </p:spPr>
        <p:txBody>
          <a:bodyPr vert="eaVert" wrap="none" lIns="0" tIns="0" rIns="0" bIns="0" anchor="b">
            <a:noAutofit/>
          </a:bodyPr>
          <a:lstStyle>
            <a:lvl1pPr algn="l">
              <a:lnSpc>
                <a:spcPct val="110000"/>
              </a:lnSpc>
              <a:spcBef>
                <a:spcPts val="70"/>
              </a:spcBef>
              <a:buFontTx/>
              <a:buNone/>
              <a:defRPr sz="700" b="0" i="0" cap="all" spc="200">
                <a:solidFill>
                  <a:schemeClr val="tx2"/>
                </a:solidFill>
                <a:latin typeface="+mn-lt"/>
              </a:defRPr>
            </a:lvl1pPr>
            <a:lvl2pPr marL="0" indent="0" algn="l">
              <a:buFontTx/>
              <a:buNone/>
              <a:defRPr sz="700" b="0" i="0" cap="all">
                <a:solidFill>
                  <a:schemeClr val="tx2"/>
                </a:solidFill>
                <a:latin typeface="+mn-lt"/>
              </a:defRPr>
            </a:lvl2pPr>
            <a:lvl3pPr marL="155448" indent="0" algn="l">
              <a:buFontTx/>
              <a:buNone/>
              <a:defRPr sz="700" b="0" i="0" cap="all">
                <a:solidFill>
                  <a:schemeClr val="tx2"/>
                </a:solidFill>
                <a:latin typeface="+mn-lt"/>
              </a:defRPr>
            </a:lvl3pPr>
            <a:lvl4pPr marL="310896" indent="0" algn="l">
              <a:buFontTx/>
              <a:buNone/>
              <a:defRPr sz="700" b="0" i="0" cap="all">
                <a:solidFill>
                  <a:schemeClr val="tx2"/>
                </a:solidFill>
                <a:latin typeface="+mn-lt"/>
              </a:defRPr>
            </a:lvl4pPr>
            <a:lvl5pPr marL="466344" indent="0" algn="l">
              <a:buFontTx/>
              <a:buNone/>
              <a:defRPr sz="700" b="0" i="0" cap="all">
                <a:solidFill>
                  <a:schemeClr val="tx2"/>
                </a:solidFill>
                <a:latin typeface="+mn-lt"/>
              </a:defRPr>
            </a:lvl5pPr>
          </a:lstStyle>
          <a:p>
            <a:pPr lvl="0"/>
            <a:r>
              <a:rPr lang="en-US" smtClean="0"/>
              <a:t>STRICTLY PRIVATE AND CONFIDENTIAL</a:t>
            </a:r>
            <a:endParaRPr lang="en-US"/>
          </a:p>
        </p:txBody>
      </p:sp>
      <p:sp>
        <p:nvSpPr>
          <p:cNvPr id="9" name="BrandLogo"/>
          <p:cNvSpPr>
            <a:spLocks noGrp="1"/>
          </p:cNvSpPr>
          <p:nvPr>
            <p:ph type="clipArt" sz="quarter" idx="14" hasCustomPrompt="1"/>
          </p:nvPr>
        </p:nvSpPr>
        <p:spPr>
          <a:xfrm>
            <a:off x="8375904" y="6739128"/>
            <a:ext cx="1234440" cy="457200"/>
          </a:xfrm>
          <a:prstGeom prst="rect">
            <a:avLst/>
          </a:prstGeom>
        </p:spPr>
        <p:txBody>
          <a:bodyPr vert="horz" wrap="square" lIns="36576" tIns="36576" rIns="36576" bIns="36576" anchor="t">
            <a:noAutofit/>
          </a:bodyPr>
          <a:lstStyle>
            <a:lvl1pPr algn="l">
              <a:buFontTx/>
              <a:buNone/>
              <a:defRPr sz="1100" b="0" i="0">
                <a:solidFill>
                  <a:schemeClr val="tx2"/>
                </a:solidFill>
              </a:defRPr>
            </a:lvl1pPr>
          </a:lstStyle>
          <a:p>
            <a:r>
              <a:rPr lang="en-US" smtClean="0"/>
              <a:t>[JPM BRAND]</a:t>
            </a:r>
            <a:endParaRPr lang="en-US"/>
          </a:p>
        </p:txBody>
      </p:sp>
      <p:sp>
        <p:nvSpPr>
          <p:cNvPr id="10" name="JointPitchLogo"/>
          <p:cNvSpPr>
            <a:spLocks noGrp="1"/>
          </p:cNvSpPr>
          <p:nvPr>
            <p:ph type="media" sz="quarter" idx="15" hasCustomPrompt="1"/>
          </p:nvPr>
        </p:nvSpPr>
        <p:spPr>
          <a:xfrm>
            <a:off x="8970264" y="6830568"/>
            <a:ext cx="640080" cy="365760"/>
          </a:xfrm>
          <a:prstGeom prst="rect">
            <a:avLst/>
          </a:prstGeom>
        </p:spPr>
        <p:txBody>
          <a:bodyPr vert="horz" wrap="square" lIns="36576" tIns="36576" rIns="36576" bIns="36576" anchor="b">
            <a:noAutofit/>
          </a:bodyPr>
          <a:lstStyle>
            <a:lvl1pPr algn="l">
              <a:buFontTx/>
              <a:buNone/>
              <a:defRPr sz="1100" b="0" i="0">
                <a:solidFill>
                  <a:schemeClr val="tx2"/>
                </a:solidFill>
              </a:defRPr>
            </a:lvl1pPr>
          </a:lstStyle>
          <a:p>
            <a:r>
              <a:rPr lang="en-US" smtClean="0"/>
              <a:t>[JOINT BRAND]</a:t>
            </a:r>
            <a:endParaRPr lang="en-US"/>
          </a:p>
        </p:txBody>
      </p:sp>
      <p:sp>
        <p:nvSpPr>
          <p:cNvPr id="11" name="ClientLogo"/>
          <p:cNvSpPr>
            <a:spLocks noGrp="1"/>
          </p:cNvSpPr>
          <p:nvPr>
            <p:ph type="pic" sz="quarter" idx="16" hasCustomPrompt="1"/>
          </p:nvPr>
        </p:nvSpPr>
        <p:spPr>
          <a:xfrm>
            <a:off x="1243584" y="6281928"/>
            <a:ext cx="1490472" cy="914400"/>
          </a:xfrm>
          <a:prstGeom prst="rect">
            <a:avLst/>
          </a:prstGeom>
        </p:spPr>
        <p:txBody>
          <a:bodyPr vert="horz" wrap="square" lIns="91440" tIns="36576" rIns="36576" bIns="36576" anchor="t">
            <a:noAutofit/>
          </a:bodyPr>
          <a:lstStyle>
            <a:lvl1pPr algn="l">
              <a:buFontTx/>
              <a:buNone/>
              <a:defRPr sz="1100" b="0" i="0">
                <a:solidFill>
                  <a:schemeClr val="tx2"/>
                </a:solidFill>
              </a:defRPr>
            </a:lvl1pPr>
          </a:lstStyle>
          <a:p>
            <a:r>
              <a:rPr lang="en-US" smtClean="0"/>
              <a:t>[Client Logo]</a:t>
            </a:r>
            <a:endParaRPr lang="en-US"/>
          </a:p>
        </p:txBody>
      </p:sp>
    </p:spTree>
    <p:extLst>
      <p:ext uri="{BB962C8B-B14F-4D97-AF65-F5344CB8AC3E}">
        <p14:creationId xmlns:p14="http://schemas.microsoft.com/office/powerpoint/2010/main" val="1480160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and 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Content1"/>
          <p:cNvSpPr>
            <a:spLocks noGrp="1"/>
          </p:cNvSpPr>
          <p:nvPr>
            <p:ph idx="11"/>
          </p:nvPr>
        </p:nvSpPr>
        <p:spPr>
          <a:xfrm>
            <a:off x="1527048" y="1828800"/>
            <a:ext cx="3959352"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2"/>
          <p:cNvSpPr>
            <a:spLocks noGrp="1"/>
          </p:cNvSpPr>
          <p:nvPr>
            <p:ph sz="quarter" idx="12"/>
          </p:nvPr>
        </p:nvSpPr>
        <p:spPr>
          <a:xfrm>
            <a:off x="5641848" y="1828800"/>
            <a:ext cx="3959352" cy="1828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3"/>
          <p:cNvSpPr>
            <a:spLocks noGrp="1"/>
          </p:cNvSpPr>
          <p:nvPr>
            <p:ph sz="quarter" idx="13"/>
          </p:nvPr>
        </p:nvSpPr>
        <p:spPr>
          <a:xfrm>
            <a:off x="1527048" y="4343400"/>
            <a:ext cx="3959352" cy="1828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Content4"/>
          <p:cNvSpPr>
            <a:spLocks noGrp="1"/>
          </p:cNvSpPr>
          <p:nvPr>
            <p:ph sz="quarter" idx="14"/>
          </p:nvPr>
        </p:nvSpPr>
        <p:spPr>
          <a:xfrm>
            <a:off x="5641848" y="4343400"/>
            <a:ext cx="3959352" cy="1828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6873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and 6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Content1"/>
          <p:cNvSpPr>
            <a:spLocks noGrp="1"/>
          </p:cNvSpPr>
          <p:nvPr>
            <p:ph idx="11"/>
          </p:nvPr>
        </p:nvSpPr>
        <p:spPr>
          <a:xfrm>
            <a:off x="1527048" y="1828800"/>
            <a:ext cx="2587752"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2"/>
          <p:cNvSpPr>
            <a:spLocks noGrp="1"/>
          </p:cNvSpPr>
          <p:nvPr>
            <p:ph sz="quarter" idx="12"/>
          </p:nvPr>
        </p:nvSpPr>
        <p:spPr>
          <a:xfrm>
            <a:off x="4279392" y="1828800"/>
            <a:ext cx="2587752" cy="1828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3"/>
          <p:cNvSpPr>
            <a:spLocks noGrp="1"/>
          </p:cNvSpPr>
          <p:nvPr>
            <p:ph sz="quarter" idx="13"/>
          </p:nvPr>
        </p:nvSpPr>
        <p:spPr>
          <a:xfrm>
            <a:off x="7013448" y="1828800"/>
            <a:ext cx="2587752" cy="1828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Content4"/>
          <p:cNvSpPr>
            <a:spLocks noGrp="1"/>
          </p:cNvSpPr>
          <p:nvPr>
            <p:ph sz="quarter" idx="14"/>
          </p:nvPr>
        </p:nvSpPr>
        <p:spPr>
          <a:xfrm>
            <a:off x="1527048" y="4343400"/>
            <a:ext cx="2587752" cy="1828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Content5"/>
          <p:cNvSpPr>
            <a:spLocks noGrp="1"/>
          </p:cNvSpPr>
          <p:nvPr>
            <p:ph sz="quarter" idx="15"/>
          </p:nvPr>
        </p:nvSpPr>
        <p:spPr>
          <a:xfrm>
            <a:off x="4279392" y="4343400"/>
            <a:ext cx="2587752" cy="1828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Content6"/>
          <p:cNvSpPr>
            <a:spLocks noGrp="1"/>
          </p:cNvSpPr>
          <p:nvPr>
            <p:ph sz="quarter" idx="16"/>
          </p:nvPr>
        </p:nvSpPr>
        <p:spPr>
          <a:xfrm>
            <a:off x="7013448" y="4343400"/>
            <a:ext cx="2587752" cy="1828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5688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and 2 Wid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Content1"/>
          <p:cNvSpPr>
            <a:spLocks noGrp="1"/>
          </p:cNvSpPr>
          <p:nvPr>
            <p:ph idx="11"/>
          </p:nvPr>
        </p:nvSpPr>
        <p:spPr>
          <a:xfrm>
            <a:off x="1527048" y="1828800"/>
            <a:ext cx="8074152"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2"/>
          <p:cNvSpPr>
            <a:spLocks noGrp="1"/>
          </p:cNvSpPr>
          <p:nvPr>
            <p:ph sz="quarter" idx="12"/>
          </p:nvPr>
        </p:nvSpPr>
        <p:spPr>
          <a:xfrm>
            <a:off x="1527048" y="4343400"/>
            <a:ext cx="8074152" cy="1828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7915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and 3 Wid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Content1"/>
          <p:cNvSpPr>
            <a:spLocks noGrp="1"/>
          </p:cNvSpPr>
          <p:nvPr>
            <p:ph idx="11"/>
          </p:nvPr>
        </p:nvSpPr>
        <p:spPr>
          <a:xfrm>
            <a:off x="1527048" y="1828800"/>
            <a:ext cx="8074152" cy="12161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2"/>
          <p:cNvSpPr>
            <a:spLocks noGrp="1"/>
          </p:cNvSpPr>
          <p:nvPr>
            <p:ph sz="quarter" idx="12"/>
          </p:nvPr>
        </p:nvSpPr>
        <p:spPr>
          <a:xfrm>
            <a:off x="1527048" y="3593592"/>
            <a:ext cx="8074152" cy="121615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3"/>
          <p:cNvSpPr>
            <a:spLocks noGrp="1"/>
          </p:cNvSpPr>
          <p:nvPr>
            <p:ph sz="quarter" idx="13"/>
          </p:nvPr>
        </p:nvSpPr>
        <p:spPr>
          <a:xfrm>
            <a:off x="1527048" y="5349240"/>
            <a:ext cx="8074152" cy="121615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0412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and 4 Wid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Content1"/>
          <p:cNvSpPr>
            <a:spLocks noGrp="1"/>
          </p:cNvSpPr>
          <p:nvPr>
            <p:ph idx="11"/>
          </p:nvPr>
        </p:nvSpPr>
        <p:spPr>
          <a:xfrm>
            <a:off x="1527048" y="1828800"/>
            <a:ext cx="8074152" cy="9326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2"/>
          <p:cNvSpPr>
            <a:spLocks noGrp="1"/>
          </p:cNvSpPr>
          <p:nvPr>
            <p:ph sz="quarter" idx="12"/>
          </p:nvPr>
        </p:nvSpPr>
        <p:spPr>
          <a:xfrm>
            <a:off x="1527048" y="3191256"/>
            <a:ext cx="8074152" cy="9326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3"/>
          <p:cNvSpPr>
            <a:spLocks noGrp="1"/>
          </p:cNvSpPr>
          <p:nvPr>
            <p:ph sz="quarter" idx="13"/>
          </p:nvPr>
        </p:nvSpPr>
        <p:spPr>
          <a:xfrm>
            <a:off x="1527048" y="4553712"/>
            <a:ext cx="8074152" cy="9326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Content4"/>
          <p:cNvSpPr>
            <a:spLocks noGrp="1"/>
          </p:cNvSpPr>
          <p:nvPr>
            <p:ph sz="quarter" idx="14"/>
          </p:nvPr>
        </p:nvSpPr>
        <p:spPr>
          <a:xfrm>
            <a:off x="1527048" y="5916168"/>
            <a:ext cx="8074152" cy="9326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013369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orth P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Content1"/>
          <p:cNvSpPr>
            <a:spLocks noGrp="1"/>
          </p:cNvSpPr>
          <p:nvPr>
            <p:ph type="body" idx="11" hasCustomPrompt="1"/>
          </p:nvPr>
        </p:nvSpPr>
        <p:spPr>
          <a:xfrm>
            <a:off x="8586216" y="1188720"/>
            <a:ext cx="1298448" cy="292608"/>
          </a:xfrm>
        </p:spPr>
        <p:txBody>
          <a:bodyPr vert="horz" wrap="square" lIns="91440" tIns="36576" rIns="36576" bIns="36576" anchor="t">
            <a:noAutofit/>
          </a:bodyPr>
          <a:lstStyle>
            <a:lvl1pPr algn="l">
              <a:buFontTx/>
              <a:buNone/>
              <a:defRPr sz="1100" b="1" i="0">
                <a:solidFill>
                  <a:srgbClr val="000000"/>
                </a:solidFill>
              </a:defRPr>
            </a:lvl1pPr>
            <a:lvl2pPr marL="0" indent="0" algn="l">
              <a:buFontTx/>
              <a:buNone/>
              <a:defRPr sz="1100" b="1" i="0">
                <a:solidFill>
                  <a:srgbClr val="000000"/>
                </a:solidFill>
              </a:defRPr>
            </a:lvl2pPr>
            <a:lvl3pPr marL="155448" indent="0" algn="l">
              <a:buFontTx/>
              <a:buNone/>
              <a:defRPr sz="1100" b="1" i="0">
                <a:solidFill>
                  <a:srgbClr val="000000"/>
                </a:solidFill>
              </a:defRPr>
            </a:lvl3pPr>
            <a:lvl4pPr marL="310896" indent="0" algn="l">
              <a:buFontTx/>
              <a:buNone/>
              <a:defRPr sz="1100" b="1" i="0">
                <a:solidFill>
                  <a:srgbClr val="000000"/>
                </a:solidFill>
              </a:defRPr>
            </a:lvl4pPr>
            <a:lvl5pPr marL="466344" indent="0" algn="l">
              <a:buFontTx/>
              <a:buNone/>
              <a:defRPr sz="1100" b="1" i="0">
                <a:solidFill>
                  <a:srgbClr val="000000"/>
                </a:solidFill>
              </a:defRPr>
            </a:lvl5pPr>
          </a:lstStyle>
          <a:p>
            <a:pPr lvl="0"/>
            <a:r>
              <a:rPr lang="en-US" smtClean="0"/>
              <a:t>[North page]</a:t>
            </a:r>
            <a:endParaRPr lang="en-US"/>
          </a:p>
        </p:txBody>
      </p:sp>
    </p:spTree>
    <p:extLst>
      <p:ext uri="{BB962C8B-B14F-4D97-AF65-F5344CB8AC3E}">
        <p14:creationId xmlns:p14="http://schemas.microsoft.com/office/powerpoint/2010/main" val="1657737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Content1"/>
          <p:cNvSpPr>
            <a:spLocks noGrp="1"/>
          </p:cNvSpPr>
          <p:nvPr>
            <p:ph idx="11"/>
          </p:nvPr>
        </p:nvSpPr>
        <p:spPr>
          <a:xfrm>
            <a:off x="1527048" y="1828800"/>
            <a:ext cx="8074152"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2848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Section Heade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AgendaPage"/>
          <p:cNvSpPr txBox="1"/>
          <p:nvPr userDrawn="1">
            <p:custDataLst>
              <p:tags r:id="rId1"/>
            </p:custDataLst>
          </p:nvPr>
        </p:nvSpPr>
        <p:spPr>
          <a:xfrm>
            <a:off x="7635240" y="1316736"/>
            <a:ext cx="694944" cy="155448"/>
          </a:xfrm>
          <a:prstGeom prst="rect">
            <a:avLst/>
          </a:prstGeom>
          <a:noFill/>
        </p:spPr>
        <p:txBody>
          <a:bodyPr vert="horz" wrap="none" lIns="0" tIns="0" rIns="0" bIns="0" rtlCol="0" anchor="ctr">
            <a:noAutofit/>
          </a:bodyPr>
          <a:lstStyle/>
          <a:p>
            <a:pPr algn="r"/>
            <a:r>
              <a:rPr lang="en-GB" sz="1100" b="0" i="0" dirty="0" smtClean="0">
                <a:solidFill>
                  <a:schemeClr val="tx1"/>
                </a:solidFill>
                <a:latin typeface="Arial"/>
              </a:rPr>
              <a:t>Page</a:t>
            </a:r>
            <a:endParaRPr lang="en-GB" sz="1100" b="0" i="0" dirty="0">
              <a:solidFill>
                <a:schemeClr val="tx1"/>
              </a:solidFill>
              <a:latin typeface="Arial"/>
            </a:endParaRPr>
          </a:p>
        </p:txBody>
      </p:sp>
      <p:sp>
        <p:nvSpPr>
          <p:cNvPr id="5" name="AgendaLabel"/>
          <p:cNvSpPr txBox="1"/>
          <p:nvPr userDrawn="1">
            <p:custDataLst>
              <p:tags r:id="rId2"/>
            </p:custDataLst>
          </p:nvPr>
        </p:nvSpPr>
        <p:spPr>
          <a:xfrm>
            <a:off x="1014984" y="811137"/>
            <a:ext cx="8229600" cy="276999"/>
          </a:xfrm>
          <a:prstGeom prst="rect">
            <a:avLst/>
          </a:prstGeom>
          <a:noFill/>
        </p:spPr>
        <p:txBody>
          <a:bodyPr vert="horz" wrap="square" lIns="0" tIns="0" rIns="0" bIns="0" rtlCol="0" anchor="b">
            <a:spAutoFit/>
          </a:bodyPr>
          <a:lstStyle/>
          <a:p>
            <a:pPr algn="l"/>
            <a:r>
              <a:rPr lang="en-GB" sz="1800" b="0" i="0" dirty="0" smtClean="0">
                <a:solidFill>
                  <a:schemeClr val="tx2"/>
                </a:solidFill>
                <a:latin typeface="Arial"/>
              </a:rPr>
              <a:t>Agenda</a:t>
            </a:r>
            <a:endParaRPr lang="en-GB" sz="1800" b="0" i="0" dirty="0">
              <a:solidFill>
                <a:schemeClr val="tx2"/>
              </a:solidFill>
              <a:latin typeface="Arial"/>
            </a:endParaRPr>
          </a:p>
        </p:txBody>
      </p:sp>
      <p:sp>
        <p:nvSpPr>
          <p:cNvPr id="6" name="AgendaSectionTitle"/>
          <p:cNvSpPr>
            <a:spLocks noGrp="1"/>
          </p:cNvSpPr>
          <p:nvPr>
            <p:ph type="title" idx="11" hasCustomPrompt="1"/>
          </p:nvPr>
        </p:nvSpPr>
        <p:spPr>
          <a:xfrm>
            <a:off x="2386584" y="1554480"/>
            <a:ext cx="5943600" cy="274320"/>
          </a:xfrm>
          <a:solidFill>
            <a:schemeClr val="bg2"/>
          </a:solidFill>
        </p:spPr>
        <p:txBody>
          <a:bodyPr vert="horz" wrap="square" lIns="91440" tIns="45720" rIns="91440" bIns="45720" anchor="t">
            <a:noAutofit/>
          </a:bodyPr>
          <a:lstStyle>
            <a:lvl1pPr algn="l" defTabSz="1024128">
              <a:lnSpc>
                <a:spcPct val="100000"/>
              </a:lnSpc>
              <a:buFontTx/>
              <a:buNone/>
              <a:defRPr sz="1100" b="1" i="0">
                <a:solidFill>
                  <a:schemeClr val="bg1"/>
                </a:solidFill>
                <a:latin typeface="Arial"/>
              </a:defRPr>
            </a:lvl1pPr>
          </a:lstStyle>
          <a:p>
            <a:pPr marL="0" marR="0" lvl="0" indent="0" algn="l" defTabSz="1024128" rtl="0" eaLnBrk="1" fontAlgn="auto" latinLnBrk="0" hangingPunct="1">
              <a:lnSpc>
                <a:spcPct val="100000"/>
              </a:lnSpc>
              <a:spcBef>
                <a:spcPct val="0"/>
              </a:spcBef>
              <a:spcAft>
                <a:spcPts val="0"/>
              </a:spcAft>
              <a:buClrTx/>
              <a:buSzTx/>
              <a:buFontTx/>
              <a:buNone/>
              <a:tabLst>
                <a:tab pos="5760720" algn="r"/>
              </a:tabLst>
              <a:defRPr/>
            </a:pPr>
            <a:r>
              <a:rPr lang="en-US" smtClean="0"/>
              <a:t>Click to edit Agenda Section title</a:t>
            </a:r>
            <a:endParaRPr lang="en-US"/>
          </a:p>
        </p:txBody>
      </p:sp>
      <p:sp>
        <p:nvSpPr>
          <p:cNvPr id="7" name="AgendaSubTitle"/>
          <p:cNvSpPr>
            <a:spLocks noGrp="1"/>
          </p:cNvSpPr>
          <p:nvPr>
            <p:ph idx="12"/>
          </p:nvPr>
        </p:nvSpPr>
        <p:spPr>
          <a:xfrm>
            <a:off x="2386584" y="1828800"/>
            <a:ext cx="5943600" cy="274320"/>
          </a:xfrm>
        </p:spPr>
        <p:txBody>
          <a:bodyPr vert="horz" wrap="none" lIns="91440" tIns="0" rIns="0" bIns="0" anchor="t">
            <a:noAutofit/>
          </a:bodyPr>
          <a:lstStyle>
            <a:lvl1pPr marR="0" algn="l" defTabSz="1024128" rtl="0" eaLnBrk="1" fontAlgn="auto" latinLnBrk="0" hangingPunct="1">
              <a:lnSpc>
                <a:spcPct val="100000"/>
              </a:lnSpc>
              <a:spcBef>
                <a:spcPct val="0"/>
              </a:spcBef>
              <a:spcAft>
                <a:spcPct val="0"/>
              </a:spcAft>
              <a:tabLst>
                <a:tab pos="5760720" algn="r"/>
              </a:tabLst>
              <a:defRPr sz="1100" b="0" i="0">
                <a:solidFill>
                  <a:srgbClr val="000000"/>
                </a:solidFill>
                <a:latin typeface="Arial"/>
              </a:defRPr>
            </a:lvl1pPr>
            <a:lvl2pPr marR="0" algn="l" defTabSz="1024128" rtl="0" eaLnBrk="1" fontAlgn="auto" latinLnBrk="0" hangingPunct="1">
              <a:lnSpc>
                <a:spcPct val="100000"/>
              </a:lnSpc>
              <a:spcBef>
                <a:spcPct val="0"/>
              </a:spcBef>
              <a:spcAft>
                <a:spcPct val="0"/>
              </a:spcAft>
              <a:tabLst>
                <a:tab pos="5760720" algn="r"/>
              </a:tabLst>
              <a:defRPr sz="1100" b="0" i="0">
                <a:solidFill>
                  <a:srgbClr val="000000"/>
                </a:solidFill>
                <a:latin typeface="Arial"/>
              </a:defRPr>
            </a:lvl2pPr>
            <a:lvl3pPr marR="0" algn="l" defTabSz="1024128" rtl="0" eaLnBrk="1" fontAlgn="auto" latinLnBrk="0" hangingPunct="1">
              <a:lnSpc>
                <a:spcPct val="100000"/>
              </a:lnSpc>
              <a:spcBef>
                <a:spcPct val="0"/>
              </a:spcBef>
              <a:spcAft>
                <a:spcPct val="0"/>
              </a:spcAft>
              <a:tabLst>
                <a:tab pos="5760720" algn="r"/>
              </a:tabLst>
              <a:defRPr sz="1100" b="0" i="0">
                <a:solidFill>
                  <a:srgbClr val="000000"/>
                </a:solidFill>
                <a:latin typeface="Arial"/>
              </a:defRPr>
            </a:lvl3pPr>
            <a:lvl4pPr marR="0" algn="l" defTabSz="1024128" rtl="0" eaLnBrk="1" fontAlgn="auto" latinLnBrk="0" hangingPunct="1">
              <a:lnSpc>
                <a:spcPct val="100000"/>
              </a:lnSpc>
              <a:spcBef>
                <a:spcPct val="0"/>
              </a:spcBef>
              <a:spcAft>
                <a:spcPct val="0"/>
              </a:spcAft>
              <a:tabLst>
                <a:tab pos="5760720" algn="r"/>
              </a:tabLst>
              <a:defRPr sz="1100" b="0" i="0">
                <a:solidFill>
                  <a:srgbClr val="000000"/>
                </a:solidFill>
                <a:latin typeface="Arial"/>
              </a:defRPr>
            </a:lvl4pPr>
            <a:lvl5pPr marR="0" algn="l" defTabSz="1024128" rtl="0" eaLnBrk="1" fontAlgn="auto" latinLnBrk="0" hangingPunct="1">
              <a:lnSpc>
                <a:spcPct val="100000"/>
              </a:lnSpc>
              <a:spcBef>
                <a:spcPct val="0"/>
              </a:spcBef>
              <a:spcAft>
                <a:spcPct val="0"/>
              </a:spcAft>
              <a:tabLst>
                <a:tab pos="5760720" algn="r"/>
              </a:tabLst>
              <a:defRPr sz="1100" b="0" i="0">
                <a:solidFill>
                  <a:srgbClr val="000000"/>
                </a:solidFill>
                <a:latin typeface="Aria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AgendaSectionTitle2"/>
          <p:cNvSpPr>
            <a:spLocks noGrp="1"/>
          </p:cNvSpPr>
          <p:nvPr>
            <p:ph type="body" sz="quarter" idx="13" hasCustomPrompt="1"/>
          </p:nvPr>
        </p:nvSpPr>
        <p:spPr>
          <a:xfrm>
            <a:off x="2386584" y="1984248"/>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2 title]</a:t>
            </a:r>
            <a:endParaRPr lang="en-US"/>
          </a:p>
        </p:txBody>
      </p:sp>
      <p:sp>
        <p:nvSpPr>
          <p:cNvPr id="9" name="AgendaSectionTitle3"/>
          <p:cNvSpPr>
            <a:spLocks noGrp="1"/>
          </p:cNvSpPr>
          <p:nvPr>
            <p:ph type="body" sz="quarter" idx="14" hasCustomPrompt="1"/>
          </p:nvPr>
        </p:nvSpPr>
        <p:spPr>
          <a:xfrm>
            <a:off x="2386584" y="2414016"/>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3 title]</a:t>
            </a:r>
            <a:endParaRPr lang="en-US"/>
          </a:p>
        </p:txBody>
      </p:sp>
      <p:sp>
        <p:nvSpPr>
          <p:cNvPr id="10" name="AgendaSectionTitle4"/>
          <p:cNvSpPr>
            <a:spLocks noGrp="1"/>
          </p:cNvSpPr>
          <p:nvPr>
            <p:ph type="body" sz="quarter" idx="15" hasCustomPrompt="1"/>
          </p:nvPr>
        </p:nvSpPr>
        <p:spPr>
          <a:xfrm>
            <a:off x="2386584" y="2843784"/>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4 title]</a:t>
            </a:r>
            <a:endParaRPr lang="en-US"/>
          </a:p>
        </p:txBody>
      </p:sp>
      <p:sp>
        <p:nvSpPr>
          <p:cNvPr id="11" name="AgendaSectionTitle5"/>
          <p:cNvSpPr>
            <a:spLocks noGrp="1"/>
          </p:cNvSpPr>
          <p:nvPr>
            <p:ph type="body" sz="quarter" idx="16" hasCustomPrompt="1"/>
          </p:nvPr>
        </p:nvSpPr>
        <p:spPr>
          <a:xfrm>
            <a:off x="2386584" y="3273552"/>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5 title]</a:t>
            </a:r>
            <a:endParaRPr lang="en-US"/>
          </a:p>
        </p:txBody>
      </p:sp>
      <p:sp>
        <p:nvSpPr>
          <p:cNvPr id="12" name="AgendaSectionTitle6"/>
          <p:cNvSpPr>
            <a:spLocks noGrp="1"/>
          </p:cNvSpPr>
          <p:nvPr>
            <p:ph type="body" sz="quarter" idx="17" hasCustomPrompt="1"/>
          </p:nvPr>
        </p:nvSpPr>
        <p:spPr>
          <a:xfrm>
            <a:off x="2386584" y="3703320"/>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6 title]</a:t>
            </a:r>
            <a:endParaRPr lang="en-US"/>
          </a:p>
        </p:txBody>
      </p:sp>
      <p:sp>
        <p:nvSpPr>
          <p:cNvPr id="13" name="AgendaSectionTitle7"/>
          <p:cNvSpPr>
            <a:spLocks noGrp="1"/>
          </p:cNvSpPr>
          <p:nvPr>
            <p:ph type="body" sz="quarter" idx="18" hasCustomPrompt="1"/>
          </p:nvPr>
        </p:nvSpPr>
        <p:spPr>
          <a:xfrm>
            <a:off x="2386584" y="4133088"/>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7 title]</a:t>
            </a:r>
            <a:endParaRPr lang="en-US"/>
          </a:p>
        </p:txBody>
      </p:sp>
      <p:sp>
        <p:nvSpPr>
          <p:cNvPr id="14" name="AgendaSectionTitle8"/>
          <p:cNvSpPr>
            <a:spLocks noGrp="1"/>
          </p:cNvSpPr>
          <p:nvPr>
            <p:ph type="body" sz="quarter" idx="19" hasCustomPrompt="1"/>
          </p:nvPr>
        </p:nvSpPr>
        <p:spPr>
          <a:xfrm>
            <a:off x="2386584" y="4562856"/>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8 title]</a:t>
            </a:r>
            <a:endParaRPr lang="en-US"/>
          </a:p>
        </p:txBody>
      </p:sp>
      <p:sp>
        <p:nvSpPr>
          <p:cNvPr id="15" name="AgendaSectionTitle9"/>
          <p:cNvSpPr>
            <a:spLocks noGrp="1"/>
          </p:cNvSpPr>
          <p:nvPr>
            <p:ph type="body" sz="quarter" idx="20" hasCustomPrompt="1"/>
          </p:nvPr>
        </p:nvSpPr>
        <p:spPr>
          <a:xfrm>
            <a:off x="2386584" y="4992624"/>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9 title]</a:t>
            </a:r>
            <a:endParaRPr lang="en-US"/>
          </a:p>
        </p:txBody>
      </p:sp>
      <p:sp>
        <p:nvSpPr>
          <p:cNvPr id="16" name="AgendaSectionTitle10"/>
          <p:cNvSpPr>
            <a:spLocks noGrp="1"/>
          </p:cNvSpPr>
          <p:nvPr>
            <p:ph type="body" sz="quarter" idx="21" hasCustomPrompt="1"/>
          </p:nvPr>
        </p:nvSpPr>
        <p:spPr>
          <a:xfrm>
            <a:off x="2386584" y="5422392"/>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10 title]</a:t>
            </a:r>
            <a:endParaRPr lang="en-US"/>
          </a:p>
        </p:txBody>
      </p:sp>
      <p:sp>
        <p:nvSpPr>
          <p:cNvPr id="17" name="AgendaSectionTitle11"/>
          <p:cNvSpPr>
            <a:spLocks noGrp="1"/>
          </p:cNvSpPr>
          <p:nvPr>
            <p:ph type="body" sz="quarter" idx="22" hasCustomPrompt="1"/>
          </p:nvPr>
        </p:nvSpPr>
        <p:spPr>
          <a:xfrm>
            <a:off x="2386584" y="5852160"/>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11 title]</a:t>
            </a:r>
            <a:endParaRPr lang="en-US"/>
          </a:p>
        </p:txBody>
      </p:sp>
      <p:sp>
        <p:nvSpPr>
          <p:cNvPr id="18" name="AgendaSectionTitle12"/>
          <p:cNvSpPr>
            <a:spLocks noGrp="1"/>
          </p:cNvSpPr>
          <p:nvPr>
            <p:ph type="body" sz="quarter" idx="23" hasCustomPrompt="1"/>
          </p:nvPr>
        </p:nvSpPr>
        <p:spPr>
          <a:xfrm>
            <a:off x="2386584" y="6281928"/>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12 title]</a:t>
            </a:r>
            <a:endParaRPr lang="en-US"/>
          </a:p>
        </p:txBody>
      </p:sp>
      <p:sp>
        <p:nvSpPr>
          <p:cNvPr id="19" name="AgendaSectionTitle13"/>
          <p:cNvSpPr>
            <a:spLocks noGrp="1"/>
          </p:cNvSpPr>
          <p:nvPr>
            <p:ph type="body" sz="quarter" idx="24" hasCustomPrompt="1"/>
          </p:nvPr>
        </p:nvSpPr>
        <p:spPr>
          <a:xfrm>
            <a:off x="2386584" y="6711696"/>
            <a:ext cx="5943600" cy="274320"/>
          </a:xfrm>
          <a:prstGeom prst="rect">
            <a:avLst/>
          </a:prstGeom>
          <a:solidFill>
            <a:srgbClr val="EAEAEA"/>
          </a:solidFill>
        </p:spPr>
        <p:txBody>
          <a:bodyPr vert="horz" wrap="square" lIns="91440" tIns="45720" rIns="91440" bIns="45720" anchor="t">
            <a:noAutofit/>
          </a:bodyPr>
          <a:lstStyle>
            <a:lvl1pPr algn="l" defTabSz="1024128">
              <a:buFontTx/>
              <a:buNone/>
              <a:defRPr sz="1100" b="0" i="0">
                <a:solidFill>
                  <a:srgbClr val="000000"/>
                </a:solidFill>
                <a:latin typeface="Arial"/>
              </a:defRPr>
            </a:lvl1pPr>
            <a:lvl2pPr marL="0" indent="0" algn="l">
              <a:buFontTx/>
              <a:buNone/>
              <a:defRPr sz="1100" b="0" i="0">
                <a:solidFill>
                  <a:srgbClr val="000000"/>
                </a:solidFill>
                <a:latin typeface="Arial"/>
              </a:defRPr>
            </a:lvl2pPr>
            <a:lvl3pPr marL="155448" indent="0" algn="l">
              <a:buFontTx/>
              <a:buNone/>
              <a:defRPr sz="1100" b="0" i="0">
                <a:solidFill>
                  <a:srgbClr val="000000"/>
                </a:solidFill>
                <a:latin typeface="Arial"/>
              </a:defRPr>
            </a:lvl3pPr>
            <a:lvl4pPr marL="310896" indent="0" algn="l">
              <a:buFontTx/>
              <a:buNone/>
              <a:defRPr sz="1100" b="0" i="0">
                <a:solidFill>
                  <a:srgbClr val="000000"/>
                </a:solidFill>
                <a:latin typeface="Arial"/>
              </a:defRPr>
            </a:lvl4pPr>
            <a:lvl5pPr marL="466344" indent="0" algn="l">
              <a:buFontTx/>
              <a:buNone/>
              <a:defRPr sz="1100" b="0" i="0">
                <a:solidFill>
                  <a:srgbClr val="000000"/>
                </a:solidFill>
                <a:latin typeface="Arial"/>
              </a:defRPr>
            </a:lvl5pPr>
          </a:lstStyle>
          <a:p>
            <a:pPr marL="0" marR="0" lvl="0" indent="0" algn="l" defTabSz="1024128" rtl="0" eaLnBrk="1" fontAlgn="auto" latinLnBrk="0" hangingPunct="1">
              <a:lnSpc>
                <a:spcPct val="110000"/>
              </a:lnSpc>
              <a:spcBef>
                <a:spcPts val="84"/>
              </a:spcBef>
              <a:spcAft>
                <a:spcPct val="0"/>
              </a:spcAft>
              <a:buClrTx/>
              <a:buSzTx/>
              <a:buFontTx/>
              <a:buNone/>
              <a:tabLst>
                <a:tab pos="5760720" algn="r"/>
              </a:tabLst>
              <a:defRPr/>
            </a:pPr>
            <a:r>
              <a:rPr lang="en-US" smtClean="0"/>
              <a:t>[Click to add Section 13 title]</a:t>
            </a:r>
            <a:endParaRPr lang="en-US"/>
          </a:p>
        </p:txBody>
      </p:sp>
    </p:spTree>
    <p:extLst>
      <p:ext uri="{BB962C8B-B14F-4D97-AF65-F5344CB8AC3E}">
        <p14:creationId xmlns:p14="http://schemas.microsoft.com/office/powerpoint/2010/main" val="3457300791"/>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Disclaim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Content1"/>
          <p:cNvSpPr>
            <a:spLocks noGrp="1"/>
          </p:cNvSpPr>
          <p:nvPr>
            <p:ph type="body" idx="11"/>
          </p:nvPr>
        </p:nvSpPr>
        <p:spPr>
          <a:xfrm>
            <a:off x="1527048" y="1527048"/>
            <a:ext cx="8074152" cy="4800600"/>
          </a:xfrm>
        </p:spPr>
        <p:txBody>
          <a:bodyPr vert="horz" wrap="square" lIns="91440" tIns="36576" rIns="36576" bIns="36576" anchor="t">
            <a:noAutofit/>
          </a:bodyPr>
          <a:lstStyle>
            <a:lvl1pPr algn="l">
              <a:buFontTx/>
              <a:buNone/>
              <a:defRPr sz="1100" b="0" i="0">
                <a:solidFill>
                  <a:srgbClr val="000000"/>
                </a:solidFill>
              </a:defRPr>
            </a:lvl1pPr>
            <a:lvl2pPr marL="0" indent="0" algn="l">
              <a:buFontTx/>
              <a:buNone/>
              <a:defRPr sz="1100" b="0" i="0">
                <a:solidFill>
                  <a:srgbClr val="000000"/>
                </a:solidFill>
              </a:defRPr>
            </a:lvl2pPr>
            <a:lvl3pPr marL="155448" indent="0" algn="l">
              <a:buFontTx/>
              <a:buNone/>
              <a:defRPr sz="1100" b="0" i="0">
                <a:solidFill>
                  <a:srgbClr val="000000"/>
                </a:solidFill>
              </a:defRPr>
            </a:lvl3pPr>
            <a:lvl4pPr marL="310896" indent="0" algn="l">
              <a:buFontTx/>
              <a:buNone/>
              <a:defRPr sz="1100" b="0" i="0">
                <a:solidFill>
                  <a:srgbClr val="000000"/>
                </a:solidFill>
              </a:defRPr>
            </a:lvl4pPr>
            <a:lvl5pPr marL="466344" indent="0" algn="l">
              <a:buFontTx/>
              <a:buNone/>
              <a:defRPr sz="1100" b="0" i="0">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4432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Content1"/>
          <p:cNvSpPr>
            <a:spLocks noGrp="1"/>
          </p:cNvSpPr>
          <p:nvPr>
            <p:ph type="body" idx="11"/>
          </p:nvPr>
        </p:nvSpPr>
        <p:spPr>
          <a:xfrm>
            <a:off x="1527048" y="1527048"/>
            <a:ext cx="8074152"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3743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Tree>
    <p:extLst>
      <p:ext uri="{BB962C8B-B14F-4D97-AF65-F5344CB8AC3E}">
        <p14:creationId xmlns:p14="http://schemas.microsoft.com/office/powerpoint/2010/main" val="2425219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Commodities Strategy</a:t>
            </a:r>
            <a:endParaRPr lang="en-US"/>
          </a:p>
        </p:txBody>
      </p:sp>
    </p:spTree>
    <p:extLst>
      <p:ext uri="{BB962C8B-B14F-4D97-AF65-F5344CB8AC3E}">
        <p14:creationId xmlns:p14="http://schemas.microsoft.com/office/powerpoint/2010/main" val="3951985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and 2 Tall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Content1"/>
          <p:cNvSpPr>
            <a:spLocks noGrp="1"/>
          </p:cNvSpPr>
          <p:nvPr>
            <p:ph idx="11"/>
          </p:nvPr>
        </p:nvSpPr>
        <p:spPr>
          <a:xfrm>
            <a:off x="1527048" y="1828800"/>
            <a:ext cx="3959352"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2"/>
          <p:cNvSpPr>
            <a:spLocks noGrp="1"/>
          </p:cNvSpPr>
          <p:nvPr>
            <p:ph sz="quarter" idx="12"/>
          </p:nvPr>
        </p:nvSpPr>
        <p:spPr>
          <a:xfrm>
            <a:off x="5641848" y="1828800"/>
            <a:ext cx="3959352" cy="4343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6630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and 3 Tall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Commodities Strategy</a:t>
            </a:r>
            <a:endParaRPr lang="en-US"/>
          </a:p>
        </p:txBody>
      </p:sp>
      <p:sp>
        <p:nvSpPr>
          <p:cNvPr id="4" name="Content1"/>
          <p:cNvSpPr>
            <a:spLocks noGrp="1"/>
          </p:cNvSpPr>
          <p:nvPr>
            <p:ph idx="11"/>
          </p:nvPr>
        </p:nvSpPr>
        <p:spPr>
          <a:xfrm>
            <a:off x="1527048" y="1828800"/>
            <a:ext cx="2587752"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2"/>
          <p:cNvSpPr>
            <a:spLocks noGrp="1"/>
          </p:cNvSpPr>
          <p:nvPr>
            <p:ph sz="quarter" idx="12"/>
          </p:nvPr>
        </p:nvSpPr>
        <p:spPr>
          <a:xfrm>
            <a:off x="4270248" y="1828800"/>
            <a:ext cx="2587752" cy="4343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3"/>
          <p:cNvSpPr>
            <a:spLocks noGrp="1"/>
          </p:cNvSpPr>
          <p:nvPr>
            <p:ph sz="quarter" idx="13"/>
          </p:nvPr>
        </p:nvSpPr>
        <p:spPr>
          <a:xfrm>
            <a:off x="7013448" y="1828800"/>
            <a:ext cx="2587752" cy="4343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1876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3.xml"/><Relationship Id="rId3" Type="http://schemas.openxmlformats.org/officeDocument/2006/relationships/slideLayout" Target="../slideLayouts/slideLayout3.xml"/><Relationship Id="rId21" Type="http://schemas.openxmlformats.org/officeDocument/2006/relationships/tags" Target="../tags/tag6.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ags" Target="../tags/tag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tm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ceholderTitle"/>
          <p:cNvSpPr>
            <a:spLocks noGrp="1"/>
          </p:cNvSpPr>
          <p:nvPr>
            <p:ph type="title"/>
          </p:nvPr>
        </p:nvSpPr>
        <p:spPr>
          <a:xfrm>
            <a:off x="1014984" y="457200"/>
            <a:ext cx="8229600" cy="630936"/>
          </a:xfrm>
          <a:prstGeom prst="rect">
            <a:avLst/>
          </a:prstGeom>
        </p:spPr>
        <p:txBody>
          <a:bodyPr vert="horz" wrap="square" lIns="0" tIns="0" rIns="0" bIns="0" rtlCol="0" anchor="b">
            <a:noAutofit/>
          </a:bodyPr>
          <a:lstStyle/>
          <a:p>
            <a:r>
              <a:rPr lang="en-US" smtClean="0"/>
              <a:t>Click to add title</a:t>
            </a:r>
            <a:endParaRPr lang="en-US"/>
          </a:p>
        </p:txBody>
      </p:sp>
      <p:sp>
        <p:nvSpPr>
          <p:cNvPr id="3" name="PlaceholderBody"/>
          <p:cNvSpPr>
            <a:spLocks noGrp="1"/>
          </p:cNvSpPr>
          <p:nvPr>
            <p:ph type="body" idx="1"/>
          </p:nvPr>
        </p:nvSpPr>
        <p:spPr>
          <a:xfrm>
            <a:off x="1527048" y="1527048"/>
            <a:ext cx="8074152" cy="4800600"/>
          </a:xfrm>
          <a:prstGeom prst="rect">
            <a:avLst/>
          </a:prstGeom>
        </p:spPr>
        <p:txBody>
          <a:bodyPr vert="horz" wrap="square" lIns="91440" tIns="36576" rIns="36576" bIns="36576" rtlCol="0" anchor="t">
            <a:noAutofit/>
          </a:bodyPr>
          <a:lstStyle/>
          <a:p>
            <a:pPr marL="0" lvl="0" indent="0" algn="l" defTabSz="914400" rtl="0" eaLnBrk="1" latinLnBrk="0" hangingPunct="1">
              <a:lnSpc>
                <a:spcPct val="110000"/>
              </a:lnSpc>
              <a:spcBef>
                <a:spcPts val="84"/>
              </a:spcBef>
              <a:spcAft>
                <a:spcPct val="0"/>
              </a:spcAft>
              <a:buFont typeface="Arial" panose="020B0604020202020204" pitchFamily="34" charset="0"/>
              <a:buNone/>
            </a:pPr>
            <a:r>
              <a:rPr lang="en-US" smtClean="0"/>
              <a:t>Body Text</a:t>
            </a:r>
          </a:p>
          <a:p>
            <a:pPr marL="742950" lvl="1" indent="-285750" algn="l" defTabSz="914400" rtl="0" eaLnBrk="1" latinLnBrk="0" hangingPunct="1">
              <a:lnSpc>
                <a:spcPct val="110000"/>
              </a:lnSpc>
              <a:spcBef>
                <a:spcPts val="84"/>
              </a:spcBef>
              <a:spcAft>
                <a:spcPct val="0"/>
              </a:spcAft>
              <a:buClr>
                <a:srgbClr val="7397BC"/>
              </a:buClr>
              <a:buSzPct val="92000"/>
              <a:buFont typeface="Arial" panose="020B0604020202020204" pitchFamily="34" charset="0"/>
              <a:buChar char="•"/>
            </a:pPr>
            <a:r>
              <a:rPr lang="en-US" smtClean="0"/>
              <a:t>Bullet one</a:t>
            </a:r>
          </a:p>
          <a:p>
            <a:pPr marL="1143000" lvl="2" indent="-228600" algn="l" defTabSz="914400" rtl="0" eaLnBrk="1" latinLnBrk="0" hangingPunct="1">
              <a:lnSpc>
                <a:spcPct val="110000"/>
              </a:lnSpc>
              <a:spcBef>
                <a:spcPts val="24"/>
              </a:spcBef>
              <a:spcAft>
                <a:spcPct val="0"/>
              </a:spcAft>
              <a:buClr>
                <a:srgbClr val="969696"/>
              </a:buClr>
              <a:buSzPct val="92000"/>
              <a:buFont typeface="Arial" panose="020B0604020202020204" pitchFamily="34" charset="0"/>
              <a:buChar char="•"/>
            </a:pPr>
            <a:r>
              <a:rPr lang="en-US" smtClean="0"/>
              <a:t>Bullet two</a:t>
            </a:r>
          </a:p>
          <a:p>
            <a:pPr marL="1600200" lvl="3" indent="-228600" algn="l" defTabSz="914400" rtl="0" eaLnBrk="1" latinLnBrk="0" hangingPunct="1">
              <a:lnSpc>
                <a:spcPct val="110000"/>
              </a:lnSpc>
              <a:spcBef>
                <a:spcPts val="0"/>
              </a:spcBef>
              <a:spcAft>
                <a:spcPct val="0"/>
              </a:spcAft>
              <a:buClr>
                <a:srgbClr val="969696"/>
              </a:buClr>
              <a:buSzPct val="92000"/>
              <a:buFont typeface="Arial" panose="020B0604020202020204" pitchFamily="34" charset="0"/>
              <a:buChar char="•"/>
            </a:pPr>
            <a:r>
              <a:rPr lang="en-US" smtClean="0"/>
              <a:t>Bullet three</a:t>
            </a:r>
          </a:p>
          <a:p>
            <a:pPr marL="2057400" lvl="4" indent="-228600" algn="l" defTabSz="914400" rtl="0" eaLnBrk="1" latinLnBrk="0" hangingPunct="1">
              <a:lnSpc>
                <a:spcPct val="110000"/>
              </a:lnSpc>
              <a:spcBef>
                <a:spcPts val="0"/>
              </a:spcBef>
              <a:spcAft>
                <a:spcPct val="0"/>
              </a:spcAft>
              <a:buClr>
                <a:srgbClr val="969696"/>
              </a:buClr>
              <a:buSzPct val="92000"/>
              <a:buFont typeface="Arial" panose="020B0604020202020204" pitchFamily="34" charset="0"/>
              <a:buChar char="•"/>
            </a:pPr>
            <a:r>
              <a:rPr lang="en-US" smtClean="0"/>
              <a:t>Bullet four</a:t>
            </a:r>
            <a:endParaRPr lang="en-US"/>
          </a:p>
        </p:txBody>
      </p:sp>
      <p:cxnSp>
        <p:nvCxnSpPr>
          <p:cNvPr id="4" name="Straight Connector 3"/>
          <p:cNvCxnSpPr/>
          <p:nvPr userDrawn="1"/>
        </p:nvCxnSpPr>
        <p:spPr>
          <a:xfrm>
            <a:off x="1024128" y="1225296"/>
            <a:ext cx="0" cy="5971032"/>
          </a:xfrm>
          <a:prstGeom prst="line">
            <a:avLst/>
          </a:prstGeom>
          <a:ln w="4445">
            <a:solidFill>
              <a:schemeClr val="tx2"/>
            </a:solidFill>
          </a:ln>
        </p:spPr>
        <p:style>
          <a:lnRef idx="1">
            <a:schemeClr val="accent1"/>
          </a:lnRef>
          <a:fillRef idx="0">
            <a:schemeClr val="accent1"/>
          </a:fillRef>
          <a:effectRef idx="0">
            <a:schemeClr val="accent1"/>
          </a:effectRef>
          <a:fontRef idx="minor">
            <a:schemeClr val="tx1"/>
          </a:fontRef>
        </p:style>
      </p:cxnSp>
      <p:sp>
        <p:nvSpPr>
          <p:cNvPr id="5" name="FileTracker"/>
          <p:cNvSpPr txBox="1"/>
          <p:nvPr userDrawn="1">
            <p:custDataLst>
              <p:tags r:id="rId17"/>
            </p:custDataLst>
          </p:nvPr>
        </p:nvSpPr>
        <p:spPr>
          <a:xfrm>
            <a:off x="8339328" y="384048"/>
            <a:ext cx="1527048" cy="73152"/>
          </a:xfrm>
          <a:prstGeom prst="rect">
            <a:avLst/>
          </a:prstGeom>
          <a:noFill/>
        </p:spPr>
        <p:txBody>
          <a:bodyPr vert="horz" wrap="none" lIns="0" tIns="0" rIns="0" bIns="0" rtlCol="0" anchor="b">
            <a:noAutofit/>
          </a:bodyPr>
          <a:lstStyle/>
          <a:p>
            <a:pPr algn="r">
              <a:lnSpc>
                <a:spcPts val="500"/>
              </a:lnSpc>
            </a:pPr>
            <a:endParaRPr lang="en-GB" sz="400" b="0" i="0" dirty="0">
              <a:solidFill>
                <a:schemeClr val="tx2"/>
              </a:solidFill>
              <a:latin typeface="Arial"/>
            </a:endParaRPr>
          </a:p>
        </p:txBody>
      </p:sp>
      <p:sp>
        <p:nvSpPr>
          <p:cNvPr id="6" name="Confidential"/>
          <p:cNvSpPr txBox="1"/>
          <p:nvPr userDrawn="1">
            <p:custDataLst>
              <p:tags r:id="rId18"/>
            </p:custDataLst>
          </p:nvPr>
        </p:nvSpPr>
        <p:spPr>
          <a:xfrm>
            <a:off x="8979408" y="301752"/>
            <a:ext cx="886968" cy="64008"/>
          </a:xfrm>
          <a:prstGeom prst="rect">
            <a:avLst/>
          </a:prstGeom>
          <a:noFill/>
        </p:spPr>
        <p:txBody>
          <a:bodyPr vert="horz" wrap="none" lIns="0" tIns="0" rIns="0" bIns="0" rtlCol="0" anchor="t">
            <a:noAutofit/>
          </a:bodyPr>
          <a:lstStyle/>
          <a:p>
            <a:pPr algn="l">
              <a:lnSpc>
                <a:spcPts val="500"/>
              </a:lnSpc>
            </a:pPr>
            <a:endParaRPr lang="en-GB" sz="700" b="0" i="0" cap="all" spc="150" dirty="0">
              <a:solidFill>
                <a:schemeClr val="tx2"/>
              </a:solidFill>
              <a:latin typeface="Arial"/>
            </a:endParaRPr>
          </a:p>
        </p:txBody>
      </p:sp>
      <p:sp>
        <p:nvSpPr>
          <p:cNvPr id="7" name="ConfidentialInternal"/>
          <p:cNvSpPr txBox="1"/>
          <p:nvPr userDrawn="1">
            <p:custDataLst>
              <p:tags r:id="rId19"/>
            </p:custDataLst>
          </p:nvPr>
        </p:nvSpPr>
        <p:spPr>
          <a:xfrm>
            <a:off x="7050024" y="301752"/>
            <a:ext cx="1929384" cy="82296"/>
          </a:xfrm>
          <a:prstGeom prst="rect">
            <a:avLst/>
          </a:prstGeom>
          <a:noFill/>
        </p:spPr>
        <p:txBody>
          <a:bodyPr vert="horz" wrap="none" lIns="0" tIns="0" rIns="0" bIns="0" rtlCol="0" anchor="t">
            <a:noAutofit/>
          </a:bodyPr>
          <a:lstStyle/>
          <a:p>
            <a:pPr algn="r">
              <a:lnSpc>
                <a:spcPts val="500"/>
              </a:lnSpc>
            </a:pPr>
            <a:endParaRPr lang="en-GB" sz="700" b="0" i="0" spc="150" dirty="0">
              <a:solidFill>
                <a:schemeClr val="tx2"/>
              </a:solidFill>
              <a:latin typeface="Arial"/>
            </a:endParaRPr>
          </a:p>
        </p:txBody>
      </p:sp>
      <p:sp>
        <p:nvSpPr>
          <p:cNvPr id="8" name="PageNumber"/>
          <p:cNvSpPr txBox="1"/>
          <p:nvPr userDrawn="1"/>
        </p:nvSpPr>
        <p:spPr>
          <a:xfrm>
            <a:off x="5486400" y="7040880"/>
            <a:ext cx="155448" cy="155448"/>
          </a:xfrm>
          <a:prstGeom prst="rect">
            <a:avLst/>
          </a:prstGeom>
          <a:noFill/>
        </p:spPr>
        <p:txBody>
          <a:bodyPr vert="horz" wrap="none" lIns="0" tIns="0" rIns="0" bIns="0" rtlCol="0" anchor="ctr">
            <a:noAutofit/>
          </a:bodyPr>
          <a:lstStyle/>
          <a:p>
            <a:pPr algn="ctr"/>
            <a:endParaRPr lang="en-GB" sz="1000" b="1" i="0" dirty="0">
              <a:solidFill>
                <a:schemeClr val="tx2"/>
              </a:solidFill>
              <a:latin typeface="Arial"/>
            </a:endParaRPr>
          </a:p>
        </p:txBody>
      </p:sp>
      <p:sp>
        <p:nvSpPr>
          <p:cNvPr id="9" name="PlaceholderVerticalBody"/>
          <p:cNvSpPr>
            <a:spLocks noGrp="1"/>
          </p:cNvSpPr>
          <p:nvPr>
            <p:ph type="ftr" sz="quarter" idx="3"/>
          </p:nvPr>
        </p:nvSpPr>
        <p:spPr>
          <a:xfrm rot="16200000">
            <a:off x="-1865376" y="4361688"/>
            <a:ext cx="5532120" cy="137160"/>
          </a:xfrm>
          <a:prstGeom prst="rect">
            <a:avLst/>
          </a:prstGeom>
        </p:spPr>
        <p:txBody>
          <a:bodyPr vert="horz" wrap="none" lIns="0" tIns="0" rIns="0" bIns="0" rtlCol="0" anchor="b">
            <a:noAutofit/>
          </a:bodyPr>
          <a:lstStyle>
            <a:lvl1pPr algn="l">
              <a:buFontTx/>
              <a:buNone/>
              <a:defRPr sz="700" b="0" i="0" cap="all" spc="200">
                <a:solidFill>
                  <a:schemeClr val="tx2"/>
                </a:solidFill>
                <a:latin typeface="Arial"/>
              </a:defRPr>
            </a:lvl1pPr>
          </a:lstStyle>
          <a:p>
            <a:r>
              <a:rPr lang="en-US" smtClean="0"/>
              <a:t>Commodities Strategy</a:t>
            </a:r>
            <a:endParaRPr lang="en-US"/>
          </a:p>
        </p:txBody>
      </p:sp>
      <p:sp>
        <p:nvSpPr>
          <p:cNvPr id="10" name="ClientName"/>
          <p:cNvSpPr txBox="1"/>
          <p:nvPr userDrawn="1">
            <p:custDataLst>
              <p:tags r:id="rId20"/>
            </p:custDataLst>
          </p:nvPr>
        </p:nvSpPr>
        <p:spPr>
          <a:xfrm>
            <a:off x="1170432" y="7077456"/>
            <a:ext cx="1828800" cy="118872"/>
          </a:xfrm>
          <a:prstGeom prst="rect">
            <a:avLst/>
          </a:prstGeom>
          <a:noFill/>
          <a:extLst>
            <a:ext uri="{909E8E84-426E-40DD-AFC4-6F175D3DCCD1}">
              <a14:hiddenFill xmlns:a14="http://schemas.microsoft.com/office/drawing/2010/main">
                <a:solidFill>
                  <a:scrgbClr r="0" g="0" b="0"/>
                </a:solidFill>
              </a14:hiddenFill>
            </a:ext>
          </a:extLst>
        </p:spPr>
        <p:txBody>
          <a:bodyPr vert="horz" wrap="none" lIns="0" tIns="0" rIns="0" bIns="0" rtlCol="0" anchor="b">
            <a:noAutofit/>
          </a:bodyPr>
          <a:lstStyle/>
          <a:p>
            <a:pPr algn="l">
              <a:lnSpc>
                <a:spcPct val="110000"/>
              </a:lnSpc>
            </a:pPr>
            <a:endParaRPr lang="en-GB" sz="900" b="0" i="0" cap="all" spc="150" dirty="0">
              <a:solidFill>
                <a:schemeClr val="tx2"/>
              </a:solidFill>
              <a:latin typeface="Arial"/>
            </a:endParaRPr>
          </a:p>
        </p:txBody>
      </p:sp>
      <p:sp>
        <p:nvSpPr>
          <p:cNvPr id="12" name="Rectangle 11"/>
          <p:cNvSpPr>
            <a:spLocks noChangeAspect="1"/>
          </p:cNvSpPr>
          <p:nvPr userDrawn="1">
            <p:custDataLst>
              <p:tags r:id="rId21"/>
            </p:custDataLst>
          </p:nvPr>
        </p:nvSpPr>
        <p:spPr>
          <a:xfrm>
            <a:off x="8805672" y="7050024"/>
            <a:ext cx="819424" cy="168040"/>
          </a:xfrm>
          <a:prstGeom prst="rect">
            <a:avLst/>
          </a:prstGeom>
          <a:blipFill>
            <a:blip r:embed="rId22"/>
            <a:stretch>
              <a:fillRect/>
            </a:stretch>
          </a:blipFill>
          <a:ln w="9525" cap="flat" cmpd="sng" algn="ctr">
            <a:noFill/>
            <a:prstDash val="solid"/>
          </a:ln>
          <a:effectLst/>
          <a:extLst>
            <a:ext uri="{91240B29-F687-4F45-9708-019B960494DF}">
              <a14:hiddenLine xmlns:a14="http://schemas.microsoft.com/office/drawing/2010/main" w="9525" cap="flat" cmpd="sng" algn="ctr">
                <a:solidFill>
                  <a:srgbClr val="808080"/>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71214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dt="0"/>
  <p:txStyles>
    <p:titleStyle>
      <a:lvl1pPr algn="l" defTabSz="914400" rtl="0" eaLnBrk="1" latinLnBrk="0" hangingPunct="1">
        <a:lnSpc>
          <a:spcPts val="2788"/>
        </a:lnSpc>
        <a:spcBef>
          <a:spcPct val="0"/>
        </a:spcBef>
        <a:buFontTx/>
        <a:buNone/>
        <a:defRPr sz="1800" b="0" i="0" kern="1200">
          <a:solidFill>
            <a:schemeClr val="tx2"/>
          </a:solidFill>
          <a:latin typeface="Arial"/>
          <a:ea typeface="+mj-ea"/>
          <a:cs typeface="+mj-cs"/>
        </a:defRPr>
      </a:lvl1pPr>
    </p:titleStyle>
    <p:bodyStyle>
      <a:lvl1pPr marL="0" indent="0" algn="l" defTabSz="914400" rtl="0" eaLnBrk="1" latinLnBrk="0" hangingPunct="1">
        <a:lnSpc>
          <a:spcPct val="110000"/>
        </a:lnSpc>
        <a:spcBef>
          <a:spcPts val="84"/>
        </a:spcBef>
        <a:spcAft>
          <a:spcPct val="0"/>
        </a:spcAft>
        <a:buFontTx/>
        <a:buNone/>
        <a:defRPr sz="1100" b="0" i="0" kern="1200">
          <a:solidFill>
            <a:srgbClr val="000000"/>
          </a:solidFill>
          <a:latin typeface="Arial"/>
          <a:ea typeface="+mn-ea"/>
          <a:cs typeface="+mn-cs"/>
        </a:defRPr>
      </a:lvl1pPr>
      <a:lvl2pPr marL="155448" indent="-155448" algn="l" defTabSz="914400" rtl="0" eaLnBrk="1" latinLnBrk="0" hangingPunct="1">
        <a:lnSpc>
          <a:spcPct val="110000"/>
        </a:lnSpc>
        <a:spcBef>
          <a:spcPts val="84"/>
        </a:spcBef>
        <a:spcAft>
          <a:spcPct val="0"/>
        </a:spcAft>
        <a:buClr>
          <a:srgbClr val="7397BC"/>
        </a:buClr>
        <a:buSzPct val="92000"/>
        <a:buFont typeface="Wingdings"/>
        <a:buChar char="n"/>
        <a:defRPr sz="1100" b="0" i="0" kern="1200">
          <a:solidFill>
            <a:srgbClr val="000000"/>
          </a:solidFill>
          <a:latin typeface="Arial"/>
          <a:ea typeface="+mn-ea"/>
          <a:cs typeface="+mn-cs"/>
        </a:defRPr>
      </a:lvl2pPr>
      <a:lvl3pPr marL="310896" indent="-155448" algn="l" defTabSz="914400" rtl="0" eaLnBrk="1" latinLnBrk="0" hangingPunct="1">
        <a:lnSpc>
          <a:spcPct val="110000"/>
        </a:lnSpc>
        <a:spcBef>
          <a:spcPts val="24"/>
        </a:spcBef>
        <a:spcAft>
          <a:spcPct val="0"/>
        </a:spcAft>
        <a:buClr>
          <a:srgbClr val="969696"/>
        </a:buClr>
        <a:buSzPct val="92000"/>
        <a:buFont typeface="Wingdings"/>
        <a:buChar char="n"/>
        <a:defRPr sz="1100" b="0" i="0" kern="1200">
          <a:solidFill>
            <a:srgbClr val="000000"/>
          </a:solidFill>
          <a:latin typeface="Arial"/>
          <a:ea typeface="+mn-ea"/>
          <a:cs typeface="+mn-cs"/>
        </a:defRPr>
      </a:lvl3pPr>
      <a:lvl4pPr marL="466344" indent="-155448" algn="l" defTabSz="914400" rtl="0" eaLnBrk="1" latinLnBrk="0" hangingPunct="1">
        <a:lnSpc>
          <a:spcPct val="110000"/>
        </a:lnSpc>
        <a:spcBef>
          <a:spcPts val="0"/>
        </a:spcBef>
        <a:spcAft>
          <a:spcPct val="0"/>
        </a:spcAft>
        <a:buClr>
          <a:srgbClr val="969696"/>
        </a:buClr>
        <a:buSzPct val="92000"/>
        <a:buFont typeface="Arial"/>
        <a:buChar char="–"/>
        <a:defRPr sz="1100" b="0" i="0" kern="1200">
          <a:solidFill>
            <a:srgbClr val="000000"/>
          </a:solidFill>
          <a:latin typeface="Arial"/>
          <a:ea typeface="+mn-ea"/>
          <a:cs typeface="+mn-cs"/>
        </a:defRPr>
      </a:lvl4pPr>
      <a:lvl5pPr marL="621792" indent="-155448" algn="l" defTabSz="914400" rtl="0" eaLnBrk="1" latinLnBrk="0" hangingPunct="1">
        <a:lnSpc>
          <a:spcPct val="110000"/>
        </a:lnSpc>
        <a:spcBef>
          <a:spcPts val="0"/>
        </a:spcBef>
        <a:spcAft>
          <a:spcPct val="0"/>
        </a:spcAft>
        <a:buClr>
          <a:srgbClr val="969696"/>
        </a:buClr>
        <a:buSzPct val="92000"/>
        <a:buFont typeface="Arial"/>
        <a:buChar char="–"/>
        <a:defRPr sz="1100" b="0" i="0" kern="1200">
          <a:solidFill>
            <a:srgbClr val="000000"/>
          </a:solidFill>
          <a:latin typeface="Arial"/>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12192" indent="-9017" algn="l" defTabSz="914400" rtl="0" eaLnBrk="1" fontAlgn="b" latinLnBrk="0" hangingPunct="1">
        <a:lnSpc>
          <a:spcPct val="100000"/>
        </a:lnSpc>
        <a:spcBef>
          <a:spcPts val="265"/>
        </a:spcBef>
        <a:spcAft>
          <a:spcPct val="0"/>
        </a:spcAft>
        <a:buFontTx/>
        <a:buNone/>
        <a:defRPr sz="900" b="0" i="0" kern="1200">
          <a:solidFill>
            <a:schemeClr val="tx2"/>
          </a:solidFill>
          <a:latin typeface="Arial"/>
          <a:ea typeface="Arial Unicode MS"/>
          <a:cs typeface="+mn-cs"/>
        </a:defRPr>
      </a:lvl1pPr>
      <a:lvl2pPr marL="210312" indent="-210312" algn="l" defTabSz="914400" rtl="0" eaLnBrk="1" fontAlgn="b" latinLnBrk="0" hangingPunct="1">
        <a:lnSpc>
          <a:spcPct val="100000"/>
        </a:lnSpc>
        <a:spcBef>
          <a:spcPts val="265"/>
        </a:spcBef>
        <a:spcAft>
          <a:spcPct val="0"/>
        </a:spcAft>
        <a:buClr>
          <a:schemeClr val="bg2"/>
        </a:buClr>
        <a:buSzPct val="92000"/>
        <a:buFont typeface="Wingdings"/>
        <a:buChar char="n"/>
        <a:defRPr sz="900" b="0" i="0" kern="1200">
          <a:solidFill>
            <a:schemeClr val="tx2"/>
          </a:solidFill>
          <a:latin typeface="Arial"/>
          <a:ea typeface="Arial Unicode MS"/>
          <a:cs typeface="+mn-cs"/>
        </a:defRPr>
      </a:lvl2pPr>
      <a:lvl3pPr marL="420624" indent="-210312" algn="l" defTabSz="914400" rtl="0" eaLnBrk="1" fontAlgn="b" latinLnBrk="0" hangingPunct="1">
        <a:lnSpc>
          <a:spcPct val="100000"/>
        </a:lnSpc>
        <a:spcBef>
          <a:spcPts val="265"/>
        </a:spcBef>
        <a:spcAft>
          <a:spcPct val="0"/>
        </a:spcAft>
        <a:buClr>
          <a:schemeClr val="tx2"/>
        </a:buClr>
        <a:buSzPct val="92000"/>
        <a:buFont typeface="Wingdings"/>
        <a:buChar char="n"/>
        <a:defRPr sz="900" b="0" i="0" kern="1200">
          <a:solidFill>
            <a:schemeClr val="tx2"/>
          </a:solidFill>
          <a:latin typeface="Arial"/>
          <a:ea typeface="Arial Unicode MS"/>
          <a:cs typeface="+mn-cs"/>
        </a:defRPr>
      </a:lvl3pPr>
      <a:lvl4pPr marL="649224" indent="-228600" algn="l" defTabSz="914400" rtl="0" eaLnBrk="1" fontAlgn="b" latinLnBrk="0" hangingPunct="1">
        <a:lnSpc>
          <a:spcPct val="100000"/>
        </a:lnSpc>
        <a:spcBef>
          <a:spcPts val="265"/>
        </a:spcBef>
        <a:spcAft>
          <a:spcPct val="0"/>
        </a:spcAft>
        <a:buClr>
          <a:schemeClr val="tx2"/>
        </a:buClr>
        <a:buSzPct val="100000"/>
        <a:buFont typeface="Arial"/>
        <a:buChar char="–"/>
        <a:defRPr sz="900" b="0" i="0" kern="1200">
          <a:solidFill>
            <a:schemeClr val="tx2"/>
          </a:solidFill>
          <a:latin typeface="Arial"/>
          <a:ea typeface="Arial Unicode MS"/>
          <a:cs typeface="+mn-cs"/>
        </a:defRPr>
      </a:lvl4pPr>
      <a:lvl5pPr marL="877824" indent="-228600" algn="l" defTabSz="914400" rtl="0" eaLnBrk="1" fontAlgn="b" latinLnBrk="0" hangingPunct="1">
        <a:lnSpc>
          <a:spcPct val="100000"/>
        </a:lnSpc>
        <a:spcBef>
          <a:spcPts val="265"/>
        </a:spcBef>
        <a:spcAft>
          <a:spcPct val="0"/>
        </a:spcAft>
        <a:buClr>
          <a:schemeClr val="tx2"/>
        </a:buClr>
        <a:buSzPct val="100000"/>
        <a:buFont typeface="Arial"/>
        <a:buChar char="–"/>
        <a:defRPr sz="900" b="0" i="0" kern="1200">
          <a:solidFill>
            <a:schemeClr val="tx2"/>
          </a:solidFill>
          <a:latin typeface="Arial"/>
          <a:ea typeface="Arial Unicode MS"/>
          <a:cs typeface="+mn-cs"/>
        </a:defRPr>
      </a:lvl5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3" Type="http://schemas.openxmlformats.org/officeDocument/2006/relationships/tags" Target="../tags/tag10.xml"/><Relationship Id="rId7" Type="http://schemas.openxmlformats.org/officeDocument/2006/relationships/slideLayout" Target="../slideLayouts/slideLayout7.xml"/><Relationship Id="rId2" Type="http://schemas.openxmlformats.org/officeDocument/2006/relationships/tags" Target="../tags/tag9.xml"/><Relationship Id="rId1" Type="http://schemas.openxmlformats.org/officeDocument/2006/relationships/themeOverride" Target="../theme/themeOverride1.xml"/><Relationship Id="rId6" Type="http://schemas.openxmlformats.org/officeDocument/2006/relationships/tags" Target="../tags/tag13.xml"/><Relationship Id="rId11" Type="http://schemas.openxmlformats.org/officeDocument/2006/relationships/image" Target="../media/image4.jpeg"/><Relationship Id="rId5" Type="http://schemas.openxmlformats.org/officeDocument/2006/relationships/tags" Target="../tags/tag12.xml"/><Relationship Id="rId10" Type="http://schemas.openxmlformats.org/officeDocument/2006/relationships/image" Target="../media/image3.jpeg"/><Relationship Id="rId4" Type="http://schemas.openxmlformats.org/officeDocument/2006/relationships/tags" Target="../tags/tag11.xml"/><Relationship Id="rId9"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image" Target="../media/image20.emf"/><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image" Target="../media/image21.emf"/><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8" Type="http://schemas.openxmlformats.org/officeDocument/2006/relationships/hyperlink" Target="https://www.jpmorgan.com/global/disclosures/interbank_offered_rates" TargetMode="External"/><Relationship Id="rId3" Type="http://schemas.openxmlformats.org/officeDocument/2006/relationships/hyperlink" Target="http://www.jpmorganmarkets.com/" TargetMode="External"/><Relationship Id="rId7" Type="http://schemas.openxmlformats.org/officeDocument/2006/relationships/hyperlink" Target="http://www.finra.org/sites/default/files/Security_Futures_Risk_Disclosure_Statement_2018.pdf" TargetMode="External"/><Relationship Id="rId2" Type="http://schemas.openxmlformats.org/officeDocument/2006/relationships/slideLayout" Target="../slideLayouts/slideLayout2.xml"/><Relationship Id="rId1" Type="http://schemas.openxmlformats.org/officeDocument/2006/relationships/tags" Target="../tags/tag38.xml"/><Relationship Id="rId6" Type="http://schemas.openxmlformats.org/officeDocument/2006/relationships/hyperlink" Target="https://www.theocc.com/components/docs/riskstoc.pdf" TargetMode="External"/><Relationship Id="rId5" Type="http://schemas.openxmlformats.org/officeDocument/2006/relationships/hyperlink" Target="mailto:research.disclosure.inquiries@jpmorgan.com" TargetMode="External"/><Relationship Id="rId4" Type="http://schemas.openxmlformats.org/officeDocument/2006/relationships/hyperlink" Target="https://www.jpmm.com/research/disclosure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jpmm.com/research/disclosures" TargetMode="External"/><Relationship Id="rId2" Type="http://schemas.openxmlformats.org/officeDocument/2006/relationships/slideLayout" Target="../slideLayouts/slideLayout2.xml"/><Relationship Id="rId1" Type="http://schemas.openxmlformats.org/officeDocument/2006/relationships/tags" Target="../tags/tag39.xml"/><Relationship Id="rId6" Type="http://schemas.openxmlformats.org/officeDocument/2006/relationships/hyperlink" Target="www.jpmipl.com" TargetMode="External"/><Relationship Id="rId5" Type="http://schemas.openxmlformats.org/officeDocument/2006/relationships/hyperlink" Target="mailto:ouvidoria.jp.morgan@jpmorgan.com" TargetMode="External"/><Relationship Id="rId4" Type="http://schemas.openxmlformats.org/officeDocument/2006/relationships/hyperlink" Target="https://www.jpmm.com/research/disclosures?disclosure=independencePolicyAustralia"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sgx.com/" TargetMode="External"/><Relationship Id="rId2" Type="http://schemas.openxmlformats.org/officeDocument/2006/relationships/slideLayout" Target="../slideLayouts/slideLayout2.xml"/><Relationship Id="rId1" Type="http://schemas.openxmlformats.org/officeDocument/2006/relationships/tags" Target="../tags/tag40.xml"/><Relationship Id="rId4" Type="http://schemas.openxmlformats.org/officeDocument/2006/relationships/hyperlink" Target="https://www.jpmm.com/research/disclosures?disclosure=independencePolicyEMEA" TargetMode="Externa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7.emf"/><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image" Target="../media/image9.emf"/><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image" Target="../media/image8.emf"/><Relationship Id="rId5" Type="http://schemas.openxmlformats.org/officeDocument/2006/relationships/notesSlide" Target="../notesSlides/notesSlide3.xml"/><Relationship Id="rId4"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1.xml"/><Relationship Id="rId7" Type="http://schemas.openxmlformats.org/officeDocument/2006/relationships/image" Target="../media/image10.emf"/><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hyperlink" Target="https://am.jpmorgan.com/content/dam/jpm-am-aem/global/en/insights/eye-on-the-market/future-shock-amv.pdf" TargetMode="External"/><Relationship Id="rId5" Type="http://schemas.openxmlformats.org/officeDocument/2006/relationships/notesSlide" Target="../notesSlides/notesSlide4.xml"/><Relationship Id="rId4" Type="http://schemas.openxmlformats.org/officeDocument/2006/relationships/slideLayout" Target="../slideLayouts/slideLayout6.xml"/><Relationship Id="rId9" Type="http://schemas.openxmlformats.org/officeDocument/2006/relationships/image" Target="../media/image12.emf"/></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13.emf"/><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14.emf"/><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tags" Target="../tags/tag28.xml"/><Relationship Id="rId7" Type="http://schemas.openxmlformats.org/officeDocument/2006/relationships/image" Target="../media/image16.emf"/><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image" Target="../media/image15.emf"/><Relationship Id="rId5" Type="http://schemas.openxmlformats.org/officeDocument/2006/relationships/notesSlide" Target="../notesSlides/notesSlide7.xml"/><Relationship Id="rId4"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image" Target="../media/image17.emf"/><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image" Target="../media/image19.emf"/><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18.emf"/><Relationship Id="rId5" Type="http://schemas.openxmlformats.org/officeDocument/2006/relationships/notesSlide" Target="../notesSlides/notesSlide9.xml"/><Relationship Id="rId4"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jpmSubtitle"/>
          <p:cNvSpPr>
            <a:spLocks noChangeArrowheads="1"/>
          </p:cNvSpPr>
          <p:nvPr>
            <p:custDataLst>
              <p:tags r:id="rId3"/>
            </p:custDataLst>
          </p:nvPr>
        </p:nvSpPr>
        <p:spPr bwMode="auto">
          <a:xfrm>
            <a:off x="1266312" y="3710369"/>
            <a:ext cx="5934736" cy="444874"/>
          </a:xfrm>
          <a:prstGeom prst="rect">
            <a:avLst/>
          </a:prstGeom>
          <a:noFill/>
          <a:ln w="9525">
            <a:noFill/>
            <a:miter lim="800000"/>
            <a:headEnd/>
            <a:tailEnd/>
          </a:ln>
        </p:spPr>
        <p:txBody>
          <a:bodyPr lIns="222437" tIns="0" rIns="0" bIns="0"/>
          <a:lstStyle/>
          <a:p>
            <a:pPr algn="l">
              <a:lnSpc>
                <a:spcPct val="110000"/>
              </a:lnSpc>
              <a:spcBef>
                <a:spcPct val="0"/>
              </a:spcBef>
            </a:pPr>
            <a:r>
              <a:rPr lang="en-US" sz="1070" dirty="0">
                <a:solidFill>
                  <a:schemeClr val="bg2"/>
                </a:solidFill>
                <a:latin typeface="Trebuchet MS" pitchFamily="34" charset="0"/>
              </a:rPr>
              <a:t>  </a:t>
            </a:r>
          </a:p>
        </p:txBody>
      </p:sp>
      <p:pic>
        <p:nvPicPr>
          <p:cNvPr id="3075" name="Picture 20"/>
          <p:cNvPicPr>
            <a:picLocks noChangeAspect="1" noChangeArrowheads="1"/>
          </p:cNvPicPr>
          <p:nvPr>
            <p:custDataLst>
              <p:tags r:id="rId4"/>
            </p:custDataLst>
          </p:nvPr>
        </p:nvPicPr>
        <p:blipFill>
          <a:blip r:embed="rId9" cstate="print"/>
          <a:srcRect/>
          <a:stretch>
            <a:fillRect/>
          </a:stretch>
        </p:blipFill>
        <p:spPr bwMode="auto">
          <a:xfrm>
            <a:off x="1405336" y="370728"/>
            <a:ext cx="1776405" cy="378452"/>
          </a:xfrm>
          <a:prstGeom prst="rect">
            <a:avLst/>
          </a:prstGeom>
          <a:noFill/>
          <a:ln w="9525">
            <a:noFill/>
            <a:miter lim="800000"/>
            <a:headEnd/>
            <a:tailEnd/>
          </a:ln>
        </p:spPr>
      </p:pic>
      <p:sp>
        <p:nvSpPr>
          <p:cNvPr id="3076" name="Line 23"/>
          <p:cNvSpPr>
            <a:spLocks noChangeShapeType="1"/>
          </p:cNvSpPr>
          <p:nvPr/>
        </p:nvSpPr>
        <p:spPr bwMode="auto">
          <a:xfrm>
            <a:off x="1405335" y="815601"/>
            <a:ext cx="8091137" cy="0"/>
          </a:xfrm>
          <a:prstGeom prst="line">
            <a:avLst/>
          </a:prstGeom>
          <a:noFill/>
          <a:ln w="9525">
            <a:solidFill>
              <a:srgbClr val="503126"/>
            </a:solidFill>
            <a:round/>
            <a:headEnd/>
            <a:tailEnd/>
          </a:ln>
        </p:spPr>
        <p:txBody>
          <a:bodyPr wrap="none" lIns="44487" rIns="44487" anchor="ctr"/>
          <a:lstStyle/>
          <a:p>
            <a:endParaRPr lang="en-GB" sz="1070" dirty="0"/>
          </a:p>
        </p:txBody>
      </p:sp>
      <p:pic>
        <p:nvPicPr>
          <p:cNvPr id="3078" name="Picture 30"/>
          <p:cNvPicPr>
            <a:picLocks noChangeAspect="1" noChangeArrowheads="1"/>
          </p:cNvPicPr>
          <p:nvPr/>
        </p:nvPicPr>
        <p:blipFill>
          <a:blip r:embed="rId10" cstate="print"/>
          <a:srcRect t="9476" b="4996"/>
          <a:stretch>
            <a:fillRect/>
          </a:stretch>
        </p:blipFill>
        <p:spPr bwMode="auto">
          <a:xfrm>
            <a:off x="-5055" y="0"/>
            <a:ext cx="815600" cy="7562850"/>
          </a:xfrm>
          <a:prstGeom prst="rect">
            <a:avLst/>
          </a:prstGeom>
          <a:noFill/>
          <a:ln w="9525">
            <a:noFill/>
            <a:miter lim="800000"/>
            <a:headEnd/>
            <a:tailEnd/>
          </a:ln>
        </p:spPr>
      </p:pic>
      <p:sp>
        <p:nvSpPr>
          <p:cNvPr id="3079" name="jpmDate"/>
          <p:cNvSpPr txBox="1">
            <a:spLocks noChangeArrowheads="1"/>
          </p:cNvSpPr>
          <p:nvPr>
            <p:custDataLst>
              <p:tags r:id="rId5"/>
            </p:custDataLst>
          </p:nvPr>
        </p:nvSpPr>
        <p:spPr bwMode="auto">
          <a:xfrm>
            <a:off x="5834785" y="222437"/>
            <a:ext cx="3664777" cy="444874"/>
          </a:xfrm>
          <a:prstGeom prst="rect">
            <a:avLst/>
          </a:prstGeom>
          <a:noFill/>
          <a:ln w="9525">
            <a:noFill/>
            <a:miter lim="800000"/>
            <a:headEnd/>
            <a:tailEnd/>
          </a:ln>
        </p:spPr>
        <p:txBody>
          <a:bodyPr wrap="none" lIns="0" tIns="0" rIns="0" bIns="0" anchor="b"/>
          <a:lstStyle/>
          <a:p>
            <a:pPr algn="r"/>
            <a:r>
              <a:rPr lang="en-GB" sz="1070" b="1" dirty="0" smtClean="0">
                <a:solidFill>
                  <a:srgbClr val="4E8ABE"/>
                </a:solidFill>
              </a:rPr>
              <a:t>Global Commodities Research</a:t>
            </a:r>
            <a:endParaRPr lang="en-GB" sz="1070" b="1" dirty="0">
              <a:solidFill>
                <a:srgbClr val="4E8ABE"/>
              </a:solidFill>
            </a:endParaRPr>
          </a:p>
        </p:txBody>
      </p:sp>
      <p:sp>
        <p:nvSpPr>
          <p:cNvPr id="3080" name="Text Box 32"/>
          <p:cNvSpPr txBox="1">
            <a:spLocks noChangeArrowheads="1"/>
          </p:cNvSpPr>
          <p:nvPr/>
        </p:nvSpPr>
        <p:spPr bwMode="auto">
          <a:xfrm>
            <a:off x="1377531" y="1280404"/>
            <a:ext cx="8230160" cy="509114"/>
          </a:xfrm>
          <a:prstGeom prst="rect">
            <a:avLst/>
          </a:prstGeom>
          <a:noFill/>
          <a:ln w="9525" algn="ctr">
            <a:noFill/>
            <a:miter lim="800000"/>
            <a:headEnd/>
            <a:tailEnd/>
          </a:ln>
        </p:spPr>
        <p:txBody>
          <a:bodyPr lIns="44487" rIns="44487">
            <a:spAutoFit/>
          </a:bodyPr>
          <a:lstStyle/>
          <a:p>
            <a:pPr algn="l"/>
            <a:r>
              <a:rPr lang="en-GB" sz="2724" b="1" dirty="0" smtClean="0">
                <a:solidFill>
                  <a:srgbClr val="4E8ABE"/>
                </a:solidFill>
              </a:rPr>
              <a:t>Commodities Strategy</a:t>
            </a:r>
            <a:endParaRPr lang="en-GB" sz="2724" b="1" dirty="0">
              <a:solidFill>
                <a:srgbClr val="4E8ABE"/>
              </a:solidFill>
            </a:endParaRPr>
          </a:p>
        </p:txBody>
      </p:sp>
      <p:sp>
        <p:nvSpPr>
          <p:cNvPr id="3081" name="Text Box 33"/>
          <p:cNvSpPr txBox="1">
            <a:spLocks noChangeArrowheads="1"/>
          </p:cNvSpPr>
          <p:nvPr/>
        </p:nvSpPr>
        <p:spPr bwMode="auto">
          <a:xfrm>
            <a:off x="1420589" y="2629297"/>
            <a:ext cx="8001737" cy="2208938"/>
          </a:xfrm>
          <a:prstGeom prst="rect">
            <a:avLst/>
          </a:prstGeom>
          <a:noFill/>
          <a:ln w="9525" algn="ctr">
            <a:noFill/>
            <a:miter lim="800000"/>
            <a:headEnd/>
            <a:tailEnd/>
          </a:ln>
        </p:spPr>
        <p:txBody>
          <a:bodyPr wrap="square" lIns="44487" rIns="44487">
            <a:spAutoFit/>
          </a:bodyPr>
          <a:lstStyle/>
          <a:p>
            <a:pPr algn="l"/>
            <a:r>
              <a:rPr lang="en-GB" sz="1168" b="1" dirty="0" smtClean="0">
                <a:solidFill>
                  <a:srgbClr val="4E8ABE"/>
                </a:solidFill>
              </a:rPr>
              <a:t>Global Commodities Research</a:t>
            </a:r>
          </a:p>
          <a:p>
            <a:pPr algn="l"/>
            <a:endParaRPr lang="en-GB" sz="1168" b="1" dirty="0" smtClean="0">
              <a:solidFill>
                <a:srgbClr val="4E8ABE"/>
              </a:solidFill>
            </a:endParaRPr>
          </a:p>
          <a:p>
            <a:r>
              <a:rPr lang="en-GB" sz="1050" b="1" dirty="0">
                <a:solidFill>
                  <a:srgbClr val="000000"/>
                </a:solidFill>
              </a:rPr>
              <a:t>Gregory Shearer		</a:t>
            </a:r>
            <a:endParaRPr lang="en-GB" sz="1050" b="1" baseline="30000" dirty="0">
              <a:solidFill>
                <a:srgbClr val="000000"/>
              </a:solidFill>
            </a:endParaRPr>
          </a:p>
          <a:p>
            <a:pPr eaLnBrk="0" hangingPunct="0">
              <a:lnSpc>
                <a:spcPct val="110000"/>
              </a:lnSpc>
            </a:pPr>
            <a:r>
              <a:rPr lang="en-GB" sz="1050" dirty="0">
                <a:solidFill>
                  <a:srgbClr val="000000"/>
                </a:solidFill>
              </a:rPr>
              <a:t>Executive Director		</a:t>
            </a:r>
          </a:p>
          <a:p>
            <a:pPr eaLnBrk="0" hangingPunct="0">
              <a:lnSpc>
                <a:spcPct val="110000"/>
              </a:lnSpc>
            </a:pPr>
            <a:r>
              <a:rPr lang="en-GB" sz="1050" dirty="0"/>
              <a:t>+44 (0)207 1348161</a:t>
            </a:r>
            <a:r>
              <a:rPr lang="en-GB" sz="1050" dirty="0">
                <a:solidFill>
                  <a:srgbClr val="000000"/>
                </a:solidFill>
              </a:rPr>
              <a:t>		 	</a:t>
            </a:r>
          </a:p>
          <a:p>
            <a:pPr eaLnBrk="0" hangingPunct="0">
              <a:lnSpc>
                <a:spcPct val="110000"/>
              </a:lnSpc>
            </a:pPr>
            <a:r>
              <a:rPr lang="en-GB" sz="1050" dirty="0">
                <a:solidFill>
                  <a:srgbClr val="000000"/>
                </a:solidFill>
              </a:rPr>
              <a:t>gregory.c.shearer@jpmorgan.com		</a:t>
            </a:r>
          </a:p>
          <a:p>
            <a:pPr eaLnBrk="0" hangingPunct="0">
              <a:lnSpc>
                <a:spcPct val="110000"/>
              </a:lnSpc>
            </a:pPr>
            <a:endParaRPr lang="en-GB" sz="700" dirty="0">
              <a:solidFill>
                <a:srgbClr val="000000"/>
              </a:solidFill>
            </a:endParaRPr>
          </a:p>
          <a:p>
            <a:pPr eaLnBrk="0" hangingPunct="0">
              <a:lnSpc>
                <a:spcPct val="110000"/>
              </a:lnSpc>
            </a:pPr>
            <a:r>
              <a:rPr lang="en-GB" sz="1050" dirty="0"/>
              <a:t>J.P. Morgan Securities plc</a:t>
            </a:r>
            <a:endParaRPr lang="en-GB" sz="1200" dirty="0"/>
          </a:p>
          <a:p>
            <a:pPr eaLnBrk="0" hangingPunct="0">
              <a:lnSpc>
                <a:spcPct val="110000"/>
              </a:lnSpc>
            </a:pPr>
            <a:r>
              <a:rPr lang="en-GB" sz="1070" dirty="0" smtClean="0"/>
              <a:t>	</a:t>
            </a:r>
            <a:r>
              <a:rPr lang="en-GB" sz="1070" dirty="0"/>
              <a:t>	</a:t>
            </a:r>
            <a:r>
              <a:rPr lang="en-GB" sz="1070" dirty="0" smtClean="0"/>
              <a:t>	</a:t>
            </a:r>
          </a:p>
          <a:p>
            <a:pPr algn="l" eaLnBrk="0" hangingPunct="0">
              <a:lnSpc>
                <a:spcPct val="110000"/>
              </a:lnSpc>
            </a:pPr>
            <a:endParaRPr lang="en-GB" sz="1070" dirty="0" smtClean="0"/>
          </a:p>
          <a:p>
            <a:pPr eaLnBrk="0" hangingPunct="0">
              <a:lnSpc>
                <a:spcPct val="110000"/>
              </a:lnSpc>
            </a:pPr>
            <a:endParaRPr lang="en-GB" sz="1070" dirty="0" smtClean="0"/>
          </a:p>
          <a:p>
            <a:pPr eaLnBrk="0" hangingPunct="0">
              <a:lnSpc>
                <a:spcPct val="110000"/>
              </a:lnSpc>
            </a:pPr>
            <a:endParaRPr lang="en-GB" sz="1070" dirty="0"/>
          </a:p>
        </p:txBody>
      </p:sp>
      <p:sp>
        <p:nvSpPr>
          <p:cNvPr id="12" name="Text Box 25"/>
          <p:cNvSpPr txBox="1">
            <a:spLocks noChangeArrowheads="1"/>
          </p:cNvSpPr>
          <p:nvPr/>
        </p:nvSpPr>
        <p:spPr bwMode="auto">
          <a:xfrm>
            <a:off x="1377531" y="6450666"/>
            <a:ext cx="8230160" cy="688801"/>
          </a:xfrm>
          <a:prstGeom prst="rect">
            <a:avLst/>
          </a:prstGeom>
          <a:noFill/>
          <a:ln w="9525" algn="ctr">
            <a:noFill/>
            <a:miter lim="800000"/>
            <a:headEnd/>
            <a:tailEnd/>
          </a:ln>
        </p:spPr>
        <p:txBody>
          <a:bodyPr lIns="44487" rIns="44487">
            <a:spAutoFit/>
          </a:bodyPr>
          <a:lstStyle/>
          <a:p>
            <a:pPr algn="l"/>
            <a:r>
              <a:rPr lang="en-GB" sz="973" b="1" dirty="0" smtClean="0"/>
              <a:t>See the end pages of this presentation for important disclosures. </a:t>
            </a:r>
            <a:r>
              <a:rPr lang="en-GB" sz="973" dirty="0" smtClean="0"/>
              <a:t/>
            </a:r>
            <a:br>
              <a:rPr lang="en-GB" sz="973" dirty="0" smtClean="0"/>
            </a:br>
            <a:r>
              <a:rPr lang="en-GB" sz="973" dirty="0" smtClean="0"/>
              <a:t>J.P. Morgan does and seeks to do business with companies covered in its research reports. As a result, investors should be aware that the firm may have a conflict of interest that could affect the objectivity of this report. Investors should consider this report as only a single factor in making their investment decision. </a:t>
            </a:r>
            <a:endParaRPr lang="en-GB" sz="973" dirty="0"/>
          </a:p>
        </p:txBody>
      </p:sp>
      <p:sp>
        <p:nvSpPr>
          <p:cNvPr id="2" name="TextBox 1"/>
          <p:cNvSpPr txBox="1"/>
          <p:nvPr/>
        </p:nvSpPr>
        <p:spPr>
          <a:xfrm>
            <a:off x="7568687" y="963893"/>
            <a:ext cx="1853640" cy="254503"/>
          </a:xfrm>
          <a:prstGeom prst="rect">
            <a:avLst/>
          </a:prstGeom>
          <a:noFill/>
        </p:spPr>
        <p:txBody>
          <a:bodyPr vert="horz" wrap="square" lIns="88975" tIns="44487" rIns="88975" bIns="44487" rtlCol="0" anchor="t">
            <a:spAutoFit/>
          </a:bodyPr>
          <a:lstStyle/>
          <a:p>
            <a:pPr algn="r"/>
            <a:r>
              <a:rPr lang="en-GB" sz="1070" dirty="0" smtClean="0">
                <a:solidFill>
                  <a:srgbClr val="000000"/>
                </a:solidFill>
                <a:latin typeface="Arial"/>
              </a:rPr>
              <a:t> 17 August 2021</a:t>
            </a:r>
          </a:p>
        </p:txBody>
      </p:sp>
      <p:sp>
        <p:nvSpPr>
          <p:cNvPr id="7" name="Footer Placeholder 6"/>
          <p:cNvSpPr>
            <a:spLocks noGrp="1"/>
          </p:cNvSpPr>
          <p:nvPr>
            <p:ph type="ftr" sz="quarter" idx="10"/>
          </p:nvPr>
        </p:nvSpPr>
        <p:spPr>
          <a:xfrm rot="16200000">
            <a:off x="-1865376" y="4361688"/>
            <a:ext cx="5532120" cy="137160"/>
          </a:xfrm>
        </p:spPr>
        <p:txBody>
          <a:bodyPr/>
          <a:lstStyle/>
          <a:p>
            <a:r>
              <a:rPr lang="en-US" smtClean="0"/>
              <a:t>Commodities Strategy</a:t>
            </a:r>
            <a:endParaRPr lang="en-US" dirty="0"/>
          </a:p>
        </p:txBody>
      </p:sp>
      <p:sp>
        <p:nvSpPr>
          <p:cNvPr id="16" name="Text Box 32"/>
          <p:cNvSpPr txBox="1">
            <a:spLocks noChangeArrowheads="1"/>
          </p:cNvSpPr>
          <p:nvPr/>
        </p:nvSpPr>
        <p:spPr bwMode="auto">
          <a:xfrm>
            <a:off x="1377531" y="1735584"/>
            <a:ext cx="8230160" cy="400110"/>
          </a:xfrm>
          <a:prstGeom prst="rect">
            <a:avLst/>
          </a:prstGeom>
          <a:solidFill>
            <a:schemeClr val="bg1"/>
          </a:solidFill>
          <a:ln w="9525" algn="ctr">
            <a:noFill/>
            <a:miter lim="800000"/>
            <a:headEnd/>
            <a:tailEnd/>
          </a:ln>
        </p:spPr>
        <p:txBody>
          <a:bodyPr lIns="44487" rIns="44487">
            <a:spAutoFit/>
          </a:bodyPr>
          <a:lstStyle/>
          <a:p>
            <a:pPr fontAlgn="base"/>
            <a:r>
              <a:rPr lang="en-GB" sz="2000" dirty="0" smtClean="0">
                <a:solidFill>
                  <a:schemeClr val="tx2"/>
                </a:solidFill>
              </a:rPr>
              <a:t>Are we in for another commodity super cycle?</a:t>
            </a:r>
            <a:endParaRPr lang="en-GB" sz="2000" dirty="0">
              <a:solidFill>
                <a:schemeClr val="tx2"/>
              </a:solidFill>
            </a:endParaRPr>
          </a:p>
        </p:txBody>
      </p:sp>
      <p:pic>
        <p:nvPicPr>
          <p:cNvPr id="15" name="Picture 2" descr="C:\Users\D330171.EMEA\AppData\Local\Microsoft\Windows\Temporary Internet Files\Content.Outlook\AUA2OXP5\Metals_Commodities-Banner-final.jpg"/>
          <p:cNvPicPr>
            <a:picLocks noChangeAspect="1" noChangeArrowheads="1"/>
          </p:cNvPicPr>
          <p:nvPr/>
        </p:nvPicPr>
        <p:blipFill rotWithShape="1">
          <a:blip r:embed="rId11">
            <a:extLst>
              <a:ext uri="{28A0092B-C50C-407E-A947-70E740481C1C}">
                <a14:useLocalDpi xmlns:a14="http://schemas.microsoft.com/office/drawing/2010/main" val="0"/>
              </a:ext>
            </a:extLst>
          </a:blip>
          <a:srcRect t="27223"/>
          <a:stretch/>
        </p:blipFill>
        <p:spPr bwMode="auto">
          <a:xfrm>
            <a:off x="1266312" y="4213473"/>
            <a:ext cx="8897471" cy="2165187"/>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5"/>
          <p:cNvSpPr txBox="1">
            <a:spLocks noChangeArrowheads="1"/>
          </p:cNvSpPr>
          <p:nvPr>
            <p:custDataLst>
              <p:tags r:id="rId6"/>
            </p:custDataLst>
          </p:nvPr>
        </p:nvSpPr>
        <p:spPr bwMode="auto">
          <a:xfrm>
            <a:off x="1420589" y="7266268"/>
            <a:ext cx="4414196" cy="119713"/>
          </a:xfrm>
          <a:prstGeom prst="rect">
            <a:avLst/>
          </a:prstGeom>
          <a:noFill/>
          <a:ln w="9525">
            <a:noFill/>
            <a:miter lim="800000"/>
            <a:headEnd/>
            <a:tailEnd/>
          </a:ln>
          <a:effectLst/>
        </p:spPr>
        <p:txBody>
          <a:bodyPr wrap="square" lIns="0" tIns="0" rIns="0" bIns="0">
            <a:spAutoFit/>
          </a:bodyPr>
          <a:lstStyle/>
          <a:p>
            <a:pPr marL="89589" indent="-89589">
              <a:tabLst>
                <a:tab pos="89589" algn="l"/>
              </a:tabLst>
            </a:pPr>
            <a:r>
              <a:rPr lang="en-GB" sz="778" dirty="0">
                <a:solidFill>
                  <a:srgbClr val="000000"/>
                </a:solidFill>
              </a:rPr>
              <a:t>Image sources: UC </a:t>
            </a:r>
            <a:r>
              <a:rPr lang="en-GB" sz="778" dirty="0" err="1">
                <a:solidFill>
                  <a:srgbClr val="000000"/>
                </a:solidFill>
              </a:rPr>
              <a:t>Rusal</a:t>
            </a:r>
            <a:r>
              <a:rPr lang="en-GB" sz="778" dirty="0">
                <a:solidFill>
                  <a:srgbClr val="000000"/>
                </a:solidFill>
              </a:rPr>
              <a:t>, World Gold Council, </a:t>
            </a:r>
            <a:r>
              <a:rPr lang="en-GB" sz="778" dirty="0" err="1">
                <a:solidFill>
                  <a:srgbClr val="000000"/>
                </a:solidFill>
              </a:rPr>
              <a:t>Glencore</a:t>
            </a:r>
            <a:r>
              <a:rPr lang="en-GB" sz="778" dirty="0">
                <a:solidFill>
                  <a:srgbClr val="000000"/>
                </a:solidFill>
              </a:rPr>
              <a:t> plc, </a:t>
            </a:r>
            <a:r>
              <a:rPr lang="en-GB" sz="778" dirty="0" err="1">
                <a:solidFill>
                  <a:srgbClr val="000000"/>
                </a:solidFill>
              </a:rPr>
              <a:t>Nornickel</a:t>
            </a:r>
            <a:r>
              <a:rPr lang="en-GB" sz="778" dirty="0">
                <a:solidFill>
                  <a:srgbClr val="000000"/>
                </a:solidFill>
              </a:rPr>
              <a:t>. Used with permission.</a:t>
            </a:r>
          </a:p>
        </p:txBody>
      </p:sp>
      <p:sp>
        <p:nvSpPr>
          <p:cNvPr id="4"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1</a:t>
            </a:r>
            <a:endParaRPr lang="en-GB" sz="1000" b="1" dirty="0">
              <a:solidFill>
                <a:schemeClr val="tx2"/>
              </a:solidFill>
              <a:latin typeface="Arial" panose="020B0604020202020204" pitchFamily="34" charset="0"/>
            </a:endParaRPr>
          </a:p>
        </p:txBody>
      </p:sp>
    </p:spTree>
    <p:custDataLst>
      <p:tags r:id="rId2"/>
    </p:custDataLst>
    <p:extLst>
      <p:ext uri="{BB962C8B-B14F-4D97-AF65-F5344CB8AC3E}">
        <p14:creationId xmlns:p14="http://schemas.microsoft.com/office/powerpoint/2010/main" val="91718906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title"/>
          </p:nvPr>
        </p:nvSpPr>
        <p:spPr>
          <a:xfrm>
            <a:off x="1141857" y="469057"/>
            <a:ext cx="9387038" cy="612775"/>
          </a:xfrm>
          <a:solidFill>
            <a:schemeClr val="bg1"/>
          </a:solidFill>
        </p:spPr>
        <p:txBody>
          <a:bodyPr/>
          <a:lstStyle/>
          <a:p>
            <a:pPr fontAlgn="base"/>
            <a:r>
              <a:rPr lang="en-US" dirty="0" smtClean="0"/>
              <a:t>Through 1Q21 reporting, public </a:t>
            </a:r>
            <a:r>
              <a:rPr lang="en-US" dirty="0"/>
              <a:t>mining </a:t>
            </a:r>
            <a:r>
              <a:rPr lang="en-US" dirty="0" smtClean="0"/>
              <a:t>companies have </a:t>
            </a:r>
            <a:r>
              <a:rPr lang="en-US" dirty="0"/>
              <a:t>disclosed over 4.6 </a:t>
            </a:r>
            <a:r>
              <a:rPr lang="en-US" dirty="0" err="1" smtClean="0"/>
              <a:t>mmt</a:t>
            </a:r>
            <a:r>
              <a:rPr lang="en-US" dirty="0" smtClean="0"/>
              <a:t> </a:t>
            </a:r>
            <a:r>
              <a:rPr lang="en-US" dirty="0"/>
              <a:t>worth of growth projects that are currently either in our 'possible' projects inventory (i.e. not accounted for in our supply-demand balances) or are completely missing from our </a:t>
            </a:r>
            <a:r>
              <a:rPr lang="en-US" dirty="0" smtClean="0"/>
              <a:t>database.</a:t>
            </a:r>
            <a:endParaRPr lang="en-US" dirty="0"/>
          </a:p>
        </p:txBody>
      </p:sp>
      <p:sp>
        <p:nvSpPr>
          <p:cNvPr id="195589" name="Text Box 5"/>
          <p:cNvSpPr txBox="1">
            <a:spLocks noChangeArrowheads="1"/>
          </p:cNvSpPr>
          <p:nvPr>
            <p:custDataLst>
              <p:tags r:id="rId2"/>
            </p:custDataLst>
          </p:nvPr>
        </p:nvSpPr>
        <p:spPr bwMode="auto">
          <a:xfrm>
            <a:off x="2391991" y="6408848"/>
            <a:ext cx="8497918" cy="123111"/>
          </a:xfrm>
          <a:prstGeom prst="rect">
            <a:avLst/>
          </a:prstGeom>
          <a:noFill/>
          <a:ln w="9525">
            <a:noFill/>
            <a:miter lim="800000"/>
            <a:headEnd/>
            <a:tailEnd/>
          </a:ln>
          <a:effectLst/>
        </p:spPr>
        <p:txBody>
          <a:bodyPr wrap="square" lIns="0" tIns="0" rIns="0" bIns="0">
            <a:spAutoFit/>
          </a:bodyPr>
          <a:lstStyle/>
          <a:p>
            <a:pPr>
              <a:tabLst>
                <a:tab pos="461965" algn="l"/>
              </a:tabLst>
            </a:pPr>
            <a:r>
              <a:rPr lang="en-GB" sz="800" dirty="0" smtClean="0">
                <a:solidFill>
                  <a:srgbClr val="000000"/>
                </a:solidFill>
              </a:rPr>
              <a:t>Source: </a:t>
            </a:r>
            <a:r>
              <a:rPr lang="en-GB" sz="800" dirty="0" smtClean="0"/>
              <a:t>Company reports, Wood Mackenzie </a:t>
            </a:r>
            <a:endParaRPr lang="en-GB" sz="800" dirty="0">
              <a:solidFill>
                <a:srgbClr val="000000"/>
              </a:solidFill>
            </a:endParaRPr>
          </a:p>
        </p:txBody>
      </p:sp>
      <p:sp>
        <p:nvSpPr>
          <p:cNvPr id="2" name="TextBox 1"/>
          <p:cNvSpPr txBox="1"/>
          <p:nvPr/>
        </p:nvSpPr>
        <p:spPr>
          <a:xfrm>
            <a:off x="2392766" y="1383220"/>
            <a:ext cx="6326365" cy="581698"/>
          </a:xfrm>
          <a:prstGeom prst="rect">
            <a:avLst/>
          </a:prstGeom>
          <a:solidFill>
            <a:srgbClr val="7397BC"/>
          </a:solidFill>
          <a:ln>
            <a:solidFill>
              <a:srgbClr val="7397BC"/>
            </a:solidFill>
          </a:ln>
        </p:spPr>
        <p:txBody>
          <a:bodyPr vert="horz" wrap="square" lIns="45720" tIns="36576" rIns="91440" bIns="36576" rtlCol="0" anchor="b">
            <a:spAutoFit/>
          </a:bodyPr>
          <a:lstStyle/>
          <a:p>
            <a:r>
              <a:rPr lang="en-GB" b="1" dirty="0" smtClean="0">
                <a:solidFill>
                  <a:srgbClr val="FFFFFF"/>
                </a:solidFill>
              </a:rPr>
              <a:t>Copper growth projects announced during 1Q21 earnings reports, 2020 annual reports, 2020 investor days and public presentations</a:t>
            </a:r>
          </a:p>
          <a:p>
            <a:r>
              <a:rPr lang="en-GB" dirty="0" smtClean="0">
                <a:solidFill>
                  <a:srgbClr val="FFFFFF"/>
                </a:solidFill>
              </a:rPr>
              <a:t>Thousand </a:t>
            </a:r>
            <a:r>
              <a:rPr lang="en-GB" dirty="0" err="1" smtClean="0">
                <a:solidFill>
                  <a:srgbClr val="FFFFFF"/>
                </a:solidFill>
              </a:rPr>
              <a:t>mt</a:t>
            </a:r>
            <a:endParaRPr lang="en-GB" dirty="0" smtClean="0">
              <a:solidFill>
                <a:srgbClr val="FFFFFF"/>
              </a:solidFill>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dirty="0"/>
          </a:p>
        </p:txBody>
      </p:sp>
      <p:pic>
        <p:nvPicPr>
          <p:cNvPr id="8" name="Picture 7"/>
          <p:cNvPicPr/>
          <p:nvPr/>
        </p:nvPicPr>
        <p:blipFill>
          <a:blip r:embed="rId5">
            <a:extLst>
              <a:ext uri="{28A0092B-C50C-407E-A947-70E740481C1C}">
                <a14:useLocalDpi xmlns:a14="http://schemas.microsoft.com/office/drawing/2010/main" val="0"/>
              </a:ext>
            </a:extLst>
          </a:blip>
          <a:srcRect/>
          <a:stretch>
            <a:fillRect/>
          </a:stretch>
        </p:blipFill>
        <p:spPr bwMode="auto">
          <a:xfrm>
            <a:off x="2391991" y="2053233"/>
            <a:ext cx="6327140" cy="4289425"/>
          </a:xfrm>
          <a:prstGeom prst="rect">
            <a:avLst/>
          </a:prstGeom>
          <a:noFill/>
          <a:ln>
            <a:noFill/>
          </a:ln>
        </p:spPr>
      </p:pic>
      <p:sp>
        <p:nvSpPr>
          <p:cNvPr id="6"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10</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9902439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title"/>
          </p:nvPr>
        </p:nvSpPr>
        <p:spPr>
          <a:xfrm>
            <a:off x="1141857" y="757089"/>
            <a:ext cx="9171015" cy="612775"/>
          </a:xfrm>
          <a:solidFill>
            <a:schemeClr val="bg1"/>
          </a:solidFill>
        </p:spPr>
        <p:txBody>
          <a:bodyPr/>
          <a:lstStyle/>
          <a:p>
            <a:pPr fontAlgn="base"/>
            <a:r>
              <a:rPr lang="en-US" dirty="0"/>
              <a:t>Nonetheless, this still leaves more than 2 </a:t>
            </a:r>
            <a:r>
              <a:rPr lang="en-US" dirty="0" err="1"/>
              <a:t>mmt</a:t>
            </a:r>
            <a:r>
              <a:rPr lang="en-US" dirty="0"/>
              <a:t> of yet unidentified projects that need to be incentivized</a:t>
            </a:r>
            <a:r>
              <a:rPr lang="en-US" dirty="0" smtClean="0"/>
              <a:t>. </a:t>
            </a:r>
            <a:r>
              <a:rPr lang="en-US" dirty="0"/>
              <a:t>E</a:t>
            </a:r>
            <a:r>
              <a:rPr lang="en-US" dirty="0" smtClean="0"/>
              <a:t>ven </a:t>
            </a:r>
            <a:r>
              <a:rPr lang="en-US" dirty="0"/>
              <a:t>after adding risk-adjustments to projects from Chile and Peru to account for a potentially higher tax </a:t>
            </a:r>
            <a:r>
              <a:rPr lang="en-US" dirty="0" smtClean="0"/>
              <a:t>regime, we still estimate the long-term incentive price for copper sits below $7,000/</a:t>
            </a:r>
            <a:r>
              <a:rPr lang="en-US" dirty="0" err="1" smtClean="0"/>
              <a:t>mt</a:t>
            </a:r>
            <a:r>
              <a:rPr lang="en-US" dirty="0"/>
              <a:t> </a:t>
            </a:r>
            <a:r>
              <a:rPr lang="en-US" dirty="0" smtClean="0"/>
              <a:t>based on an IRR of 15%.</a:t>
            </a:r>
            <a:endParaRPr lang="en-US" dirty="0"/>
          </a:p>
        </p:txBody>
      </p:sp>
      <p:sp>
        <p:nvSpPr>
          <p:cNvPr id="195589" name="Text Box 5"/>
          <p:cNvSpPr txBox="1">
            <a:spLocks noChangeArrowheads="1"/>
          </p:cNvSpPr>
          <p:nvPr>
            <p:custDataLst>
              <p:tags r:id="rId2"/>
            </p:custDataLst>
          </p:nvPr>
        </p:nvSpPr>
        <p:spPr bwMode="auto">
          <a:xfrm>
            <a:off x="1526921" y="6718822"/>
            <a:ext cx="8497918" cy="123111"/>
          </a:xfrm>
          <a:prstGeom prst="rect">
            <a:avLst/>
          </a:prstGeom>
          <a:noFill/>
          <a:ln w="9525">
            <a:noFill/>
            <a:miter lim="800000"/>
            <a:headEnd/>
            <a:tailEnd/>
          </a:ln>
          <a:effectLst/>
        </p:spPr>
        <p:txBody>
          <a:bodyPr wrap="square" lIns="0" tIns="0" rIns="0" bIns="0">
            <a:spAutoFit/>
          </a:bodyPr>
          <a:lstStyle/>
          <a:p>
            <a:pPr>
              <a:tabLst>
                <a:tab pos="461965" algn="l"/>
              </a:tabLst>
            </a:pPr>
            <a:r>
              <a:rPr lang="en-GB" sz="800" dirty="0" smtClean="0">
                <a:solidFill>
                  <a:srgbClr val="000000"/>
                </a:solidFill>
              </a:rPr>
              <a:t>Source: </a:t>
            </a:r>
            <a:r>
              <a:rPr lang="en-GB" sz="800" dirty="0">
                <a:solidFill>
                  <a:srgbClr val="000000"/>
                </a:solidFill>
              </a:rPr>
              <a:t>World Bank, OECD, UN, Wood Mackenzie, CRU, BGRIMM, J.P. Morgan Commodities Research</a:t>
            </a:r>
          </a:p>
        </p:txBody>
      </p:sp>
      <p:sp>
        <p:nvSpPr>
          <p:cNvPr id="2" name="TextBox 1"/>
          <p:cNvSpPr txBox="1"/>
          <p:nvPr/>
        </p:nvSpPr>
        <p:spPr>
          <a:xfrm>
            <a:off x="1527696" y="1523917"/>
            <a:ext cx="8074152" cy="750975"/>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Incentive copper price curve</a:t>
            </a:r>
          </a:p>
          <a:p>
            <a:r>
              <a:rPr lang="en-GB" dirty="0" smtClean="0">
                <a:solidFill>
                  <a:srgbClr val="FFFFFF"/>
                </a:solidFill>
              </a:rPr>
              <a:t>X axis: Cumulative copper production (Thousand </a:t>
            </a:r>
            <a:r>
              <a:rPr lang="en-GB" dirty="0" err="1" smtClean="0">
                <a:solidFill>
                  <a:srgbClr val="FFFFFF"/>
                </a:solidFill>
              </a:rPr>
              <a:t>mt</a:t>
            </a:r>
            <a:r>
              <a:rPr lang="en-GB" dirty="0" smtClean="0">
                <a:solidFill>
                  <a:srgbClr val="FFFFFF"/>
                </a:solidFill>
              </a:rPr>
              <a:t>); Y-axis: required copper</a:t>
            </a:r>
          </a:p>
          <a:p>
            <a:r>
              <a:rPr lang="en-GB" dirty="0" smtClean="0">
                <a:solidFill>
                  <a:srgbClr val="FFFFFF"/>
                </a:solidFill>
              </a:rPr>
              <a:t>price (real 2020 US$/t).  Excludes projects already accounted for in Table 4.  Risk adjusted for sovereign and project status.  Additional risk adjustment added to projects from Chile and Peru.</a:t>
            </a:r>
            <a:endParaRPr lang="en-GB" dirty="0">
              <a:solidFill>
                <a:srgbClr val="FFFFFF"/>
              </a:solidFill>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dirty="0"/>
          </a:p>
        </p:txBody>
      </p:sp>
      <p:pic>
        <p:nvPicPr>
          <p:cNvPr id="6" name="Picture 5"/>
          <p:cNvPicPr>
            <a:picLocks noChangeAspect="1"/>
          </p:cNvPicPr>
          <p:nvPr/>
        </p:nvPicPr>
        <p:blipFill>
          <a:blip r:embed="rId5"/>
          <a:stretch>
            <a:fillRect/>
          </a:stretch>
        </p:blipFill>
        <p:spPr>
          <a:xfrm>
            <a:off x="1526921" y="2354897"/>
            <a:ext cx="8088565" cy="4283919"/>
          </a:xfrm>
          <a:prstGeom prst="rect">
            <a:avLst/>
          </a:prstGeom>
        </p:spPr>
      </p:pic>
      <p:sp>
        <p:nvSpPr>
          <p:cNvPr id="7"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11</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4063440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Disclosures</a:t>
            </a:r>
            <a:endParaRPr lang="pt-BR"/>
          </a:p>
        </p:txBody>
      </p:sp>
      <p:sp>
        <p:nvSpPr>
          <p:cNvPr id="3" name="Content Placeholder 2"/>
          <p:cNvSpPr>
            <a:spLocks noGrp="1"/>
          </p:cNvSpPr>
          <p:nvPr>
            <p:ph idx="4294967295"/>
          </p:nvPr>
        </p:nvSpPr>
        <p:spPr>
          <a:xfrm>
            <a:off x="1340456" y="1186329"/>
            <a:ext cx="8081869" cy="5560919"/>
          </a:xfrm>
          <a:prstGeom prst="rect">
            <a:avLst/>
          </a:prstGeom>
        </p:spPr>
        <p:txBody>
          <a:bodyPr wrap="square" lIns="37073" tIns="37073" rIns="37073" bIns="37073"/>
          <a:lstStyle/>
          <a:p>
            <a:pPr fontAlgn="b">
              <a:lnSpc>
                <a:spcPct val="100000"/>
              </a:lnSpc>
              <a:spcBef>
                <a:spcPct val="0"/>
              </a:spcBef>
            </a:pPr>
            <a:r>
              <a:rPr lang="en-US" sz="584">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a:latin typeface="Times New Roman" panose="02020603050405020304" pitchFamily="18" charset="0"/>
                <a:ea typeface="Times New Roman" panose="02020603050405020304" pitchFamily="18" charset="0"/>
                <a:cs typeface="Times New Roman" panose="02020603050405020304" pitchFamily="18" charset="0"/>
              </a:rPr>
              <a:t>Disclosures </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endParaRPr lang="pt-BR" sz="876">
              <a:latin typeface="Times New Roman" panose="02020603050405020304" pitchFamily="18" charset="0"/>
            </a:endParaRPr>
          </a:p>
          <a:p>
            <a:pPr fontAlgn="b">
              <a:lnSpc>
                <a:spcPct val="100000"/>
              </a:lnSpc>
              <a:spcBef>
                <a:spcPct val="0"/>
              </a:spcBef>
            </a:pPr>
            <a:r>
              <a:rPr lang="en-US" sz="584">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a:latin typeface="Times New Roman" panose="02020603050405020304" pitchFamily="18" charset="0"/>
                <a:ea typeface="Times New Roman" panose="02020603050405020304" pitchFamily="18" charset="0"/>
                <a:cs typeface="Times New Roman" panose="02020603050405020304" pitchFamily="18" charset="0"/>
              </a:rPr>
              <a:t>A history of J.P. Morgan investment recommendations disseminated during the preceding 12 months can be accessed on the Research &amp; Commentary page of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3"/>
              </a:rPr>
              <a:t>http://www.jpmorganmarkets.com</a:t>
            </a:r>
            <a:r>
              <a:rPr lang="en-US" sz="876">
                <a:latin typeface="Times New Roman" panose="02020603050405020304" pitchFamily="18" charset="0"/>
                <a:ea typeface="Times New Roman" panose="02020603050405020304" pitchFamily="18" charset="0"/>
                <a:cs typeface="Times New Roman" panose="02020603050405020304" pitchFamily="18" charset="0"/>
              </a:rPr>
              <a:t> where you can also search by analyst name, sector or financial instrument.</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b="1">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a:latin typeface="Times New Roman" panose="02020603050405020304" pitchFamily="18" charset="0"/>
                <a:ea typeface="Times New Roman" panose="02020603050405020304" pitchFamily="18" charset="0"/>
                <a:cs typeface="Times New Roman" panose="02020603050405020304" pitchFamily="18" charset="0"/>
              </a:rPr>
              <a:t>Company-Specific Disclosures: </a:t>
            </a:r>
            <a:r>
              <a:rPr lang="en-US" sz="876">
                <a:latin typeface="Times New Roman" panose="02020603050405020304" pitchFamily="18" charset="0"/>
                <a:ea typeface="Times New Roman" panose="02020603050405020304" pitchFamily="18" charset="0"/>
                <a:cs typeface="Times New Roman" panose="02020603050405020304" pitchFamily="18" charset="0"/>
              </a:rPr>
              <a:t>Important disclosures, including price charts and credit opinion history tables, are available for compendium reports and all J.P. Morgan–covered companies, and certain non-covered companies, by visiting</a:t>
            </a:r>
            <a:r>
              <a:rPr lang="en-US" sz="876" b="1">
                <a:latin typeface="Times New Roman" panose="02020603050405020304" pitchFamily="18" charset="0"/>
                <a:ea typeface="Times New Roman" panose="02020603050405020304" pitchFamily="18" charset="0"/>
                <a:cs typeface="Times New Roman" panose="02020603050405020304" pitchFamily="18" charset="0"/>
              </a:rPr>
              <a:t>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4"/>
              </a:rPr>
              <a:t>https://www.jpmm.com/research/disclosures</a:t>
            </a:r>
            <a:r>
              <a:rPr lang="en-US" sz="876">
                <a:latin typeface="Times New Roman" panose="02020603050405020304" pitchFamily="18" charset="0"/>
                <a:ea typeface="Times New Roman" panose="02020603050405020304" pitchFamily="18" charset="0"/>
                <a:cs typeface="Times New Roman" panose="02020603050405020304" pitchFamily="18" charset="0"/>
              </a:rPr>
              <a:t>, calling 1-800-477-0406, or e-mailing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5"/>
              </a:rPr>
              <a:t>research.disclosure.inquiries@jpmorgan.com</a:t>
            </a:r>
            <a:r>
              <a:rPr lang="en-US" sz="876">
                <a:latin typeface="Times New Roman" panose="02020603050405020304" pitchFamily="18" charset="0"/>
                <a:ea typeface="Times New Roman" panose="02020603050405020304" pitchFamily="18" charset="0"/>
                <a:cs typeface="Times New Roman" panose="02020603050405020304" pitchFamily="18" charset="0"/>
              </a:rPr>
              <a:t> with your request.</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a:latin typeface="Times New Roman" panose="02020603050405020304" pitchFamily="18" charset="0"/>
                <a:ea typeface="Times New Roman" panose="02020603050405020304" pitchFamily="18" charset="0"/>
                <a:cs typeface="Times New Roman" panose="02020603050405020304" pitchFamily="18" charset="0"/>
              </a:rPr>
              <a:t>Analysts' Compensation: </a:t>
            </a:r>
            <a:r>
              <a:rPr lang="en-US" sz="876">
                <a:latin typeface="Times New Roman" panose="02020603050405020304" pitchFamily="18" charset="0"/>
                <a:ea typeface="Times New Roman" panose="02020603050405020304" pitchFamily="18" charset="0"/>
                <a:cs typeface="Times New Roman" panose="02020603050405020304" pitchFamily="18" charset="0"/>
              </a:rPr>
              <a:t>The research analysts responsible for the preparation of this report receive compensation based upon various factors, including the quality and accuracy of research, client feedback, competitive factors, and overall firm revenues.</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a:latin typeface="Times New Roman" panose="02020603050405020304" pitchFamily="18" charset="0"/>
                <a:ea typeface="Times New Roman" panose="02020603050405020304" pitchFamily="18" charset="0"/>
                <a:cs typeface="Times New Roman" panose="02020603050405020304" pitchFamily="18" charset="0"/>
              </a:rPr>
              <a:t>Other Disclosures </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endParaRPr lang="pt-BR" sz="876">
              <a:latin typeface="Times New Roman" panose="02020603050405020304" pitchFamily="18" charset="0"/>
            </a:endParaRPr>
          </a:p>
          <a:p>
            <a:pPr fontAlgn="b">
              <a:lnSpc>
                <a:spcPct val="100000"/>
              </a:lnSpc>
              <a:spcBef>
                <a:spcPct val="0"/>
              </a:spcBef>
            </a:pPr>
            <a:r>
              <a:rPr lang="en-US" sz="876">
                <a:latin typeface="Times New Roman" panose="02020603050405020304" pitchFamily="18" charset="0"/>
                <a:ea typeface="Times New Roman" panose="02020603050405020304" pitchFamily="18" charset="0"/>
                <a:cs typeface="Times New Roman" panose="02020603050405020304" pitchFamily="18" charset="0"/>
              </a:rPr>
              <a:t>J.P. Morgan is a marketing name for investment banking businesses of JPMorgan Chase &amp; Co. and its subsidiaries and affiliates worldwide.</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a:latin typeface="Times New Roman" panose="02020603050405020304" pitchFamily="18" charset="0"/>
                <a:ea typeface="Times New Roman" panose="02020603050405020304" pitchFamily="18" charset="0"/>
                <a:cs typeface="Times New Roman" panose="02020603050405020304" pitchFamily="18" charset="0"/>
              </a:rPr>
              <a:t>JPMorgan research may, from time to time, write on issuers or securities targeted by economic or financial sanctions imposed or administered by the governmental authorities of the U.S., EU, UK or other relevant jurisdictions (Sanctioned Securities). Nothing in this report is intended to be read or construed as encouraging, facilitating, promoting or otherwise approving investment or dealing in such Sanctioned Securities. Clients should be aware of their own legal and compliance obligations when making investment decisions. </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b="1">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a:latin typeface="Times New Roman" panose="02020603050405020304" pitchFamily="18" charset="0"/>
                <a:ea typeface="Times New Roman" panose="02020603050405020304" pitchFamily="18" charset="0"/>
                <a:cs typeface="Times New Roman" panose="02020603050405020304" pitchFamily="18" charset="0"/>
              </a:rPr>
              <a:t>Options and Futures related research:</a:t>
            </a:r>
            <a:r>
              <a:rPr lang="en-US" sz="876">
                <a:latin typeface="Times New Roman" panose="02020603050405020304" pitchFamily="18" charset="0"/>
                <a:ea typeface="Times New Roman" panose="02020603050405020304" pitchFamily="18" charset="0"/>
                <a:cs typeface="Times New Roman" panose="02020603050405020304" pitchFamily="18" charset="0"/>
              </a:rPr>
              <a:t> If the information contained herein regards options- or futures-related research, such information is available only to persons who have received the proper options or futures risk disclosure documents. Please contact your J.P. Morgan Representative or visit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6"/>
              </a:rPr>
              <a:t>https://www.theocc.com/components/docs/riskstoc.pdf </a:t>
            </a:r>
            <a:r>
              <a:rPr lang="en-US" sz="876">
                <a:latin typeface="Times New Roman" panose="02020603050405020304" pitchFamily="18" charset="0"/>
                <a:ea typeface="Times New Roman" panose="02020603050405020304" pitchFamily="18" charset="0"/>
                <a:cs typeface="Times New Roman" panose="02020603050405020304" pitchFamily="18" charset="0"/>
              </a:rPr>
              <a:t>for a copy of the Option Clearing Corporation's Characteristics and Risks of Standardized Options or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7"/>
              </a:rPr>
              <a:t>http://www.finra.org/sites/default/files/Security_Futures_Risk_Disclosure_Statement_2018.pdf</a:t>
            </a:r>
            <a:r>
              <a:rPr lang="en-US" sz="876">
                <a:latin typeface="Times New Roman" panose="02020603050405020304" pitchFamily="18" charset="0"/>
                <a:ea typeface="Times New Roman" panose="02020603050405020304" pitchFamily="18" charset="0"/>
                <a:cs typeface="Times New Roman" panose="02020603050405020304" pitchFamily="18" charset="0"/>
              </a:rPr>
              <a:t> for a copy of the Security Futures Risk Disclosure Statement. </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b="1">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a:latin typeface="Times New Roman" panose="02020603050405020304" pitchFamily="18" charset="0"/>
                <a:ea typeface="Times New Roman" panose="02020603050405020304" pitchFamily="18" charset="0"/>
                <a:cs typeface="Times New Roman" panose="02020603050405020304" pitchFamily="18" charset="0"/>
              </a:rPr>
              <a:t>Changes to Interbank Offered Rates (IBORs) and other benchmark rates:</a:t>
            </a:r>
            <a:r>
              <a:rPr lang="en-US" sz="876">
                <a:latin typeface="Times New Roman" panose="02020603050405020304" pitchFamily="18" charset="0"/>
                <a:ea typeface="Times New Roman" panose="02020603050405020304" pitchFamily="18" charset="0"/>
                <a:cs typeface="Times New Roman" panose="02020603050405020304" pitchFamily="18" charset="0"/>
              </a:rPr>
              <a:t> Certain interest rate benchmarks are, or may in the future become, subject to ongoing international, national and other regulatory guidance, reform and proposals for reform. For more information, please consult: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8"/>
              </a:rPr>
              <a:t>https://www.jpmorgan.com/global/disclosures/interbank_offered_rates</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b="1">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a:latin typeface="Times New Roman" panose="02020603050405020304" pitchFamily="18" charset="0"/>
                <a:ea typeface="Times New Roman" panose="02020603050405020304" pitchFamily="18" charset="0"/>
                <a:cs typeface="Times New Roman" panose="02020603050405020304" pitchFamily="18" charset="0"/>
              </a:rPr>
              <a:t>Private Bank Clients: </a:t>
            </a:r>
            <a:r>
              <a:rPr lang="en-US" sz="876">
                <a:latin typeface="Times New Roman" panose="02020603050405020304" pitchFamily="18" charset="0"/>
                <a:ea typeface="Times New Roman" panose="02020603050405020304" pitchFamily="18" charset="0"/>
                <a:cs typeface="Times New Roman" panose="02020603050405020304" pitchFamily="18" charset="0"/>
              </a:rPr>
              <a:t>Where you are receiving research as a client of the private banking businesses offered by JPMorgan Chase &amp; Co. and its subsidiaries (“J.P. Morgan Private Bank”), research is provided to you by J.P. Morgan Private Bank and not by any other division of J.P. Morgan, including, but not limited to, the J.P. Morgan Corporate and Investment Bank and its Global Research division.</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b="1">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a:latin typeface="Times New Roman" panose="02020603050405020304" pitchFamily="18" charset="0"/>
                <a:ea typeface="Times New Roman" panose="02020603050405020304" pitchFamily="18" charset="0"/>
                <a:cs typeface="Times New Roman" panose="02020603050405020304" pitchFamily="18" charset="0"/>
              </a:rPr>
              <a:t>Legal entity responsible for the production and distribution of research:</a:t>
            </a:r>
            <a:r>
              <a:rPr lang="en-US" sz="876">
                <a:latin typeface="Times New Roman" panose="02020603050405020304" pitchFamily="18" charset="0"/>
                <a:ea typeface="Times New Roman" panose="02020603050405020304" pitchFamily="18" charset="0"/>
                <a:cs typeface="Times New Roman" panose="02020603050405020304" pitchFamily="18" charset="0"/>
              </a:rPr>
              <a:t> The legal entity identified below the name of the Reg AC Research Analyst who authored this material is the legal entity responsible for the production of this research. Where multiple Reg AC Research Analysts authored this material with different legal entities identified below their names, these legal entities are jointly responsible for the production of this research. Research Analysts from various J.P. Morgan affiliates may have contributed to the production of this material but may not be licensed to carry out regulated activities in your jurisdiction (and do not hold themselves out as being able to do so). Unless otherwise stated below, this material has been distributed by the legal entity responsible for production. If you have any queries, please contact the relevant Research Analyst in your jurisdiction or the entity in your jurisdiction that has distributed this research material.</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endParaRPr lang="pt-BR" sz="876">
              <a:latin typeface="Times New Roman" panose="02020603050405020304" pitchFamily="18" charset="0"/>
            </a:endParaRPr>
          </a:p>
        </p:txBody>
      </p:sp>
      <p:sp>
        <p:nvSpPr>
          <p:cNvPr id="4" name="Rectangle 2"/>
          <p:cNvSpPr>
            <a:spLocks noChangeArrowheads="1"/>
          </p:cNvSpPr>
          <p:nvPr/>
        </p:nvSpPr>
        <p:spPr bwMode="auto">
          <a:xfrm>
            <a:off x="1340457" y="1544700"/>
            <a:ext cx="8081869" cy="1235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8975" tIns="44487" rIns="88975" bIns="44487" numCol="1" anchor="t" anchorCtr="0" compatLnSpc="1">
            <a:prstTxWarp prst="textNoShape">
              <a:avLst/>
            </a:prstTxWarp>
          </a:bodyPr>
          <a:lstStyle/>
          <a:p>
            <a:endParaRPr lang="pt-BR" sz="1070"/>
          </a:p>
        </p:txBody>
      </p:sp>
      <p:sp>
        <p:nvSpPr>
          <p:cNvPr id="5" name="Rectangle 3"/>
          <p:cNvSpPr>
            <a:spLocks noChangeArrowheads="1"/>
          </p:cNvSpPr>
          <p:nvPr/>
        </p:nvSpPr>
        <p:spPr bwMode="auto">
          <a:xfrm>
            <a:off x="1340457" y="3188260"/>
            <a:ext cx="8081869" cy="1235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8975" tIns="44487" rIns="88975" bIns="44487" numCol="1" anchor="t" anchorCtr="0" compatLnSpc="1">
            <a:prstTxWarp prst="textNoShape">
              <a:avLst/>
            </a:prstTxWarp>
          </a:bodyPr>
          <a:lstStyle/>
          <a:p>
            <a:endParaRPr lang="pt-BR" sz="1070"/>
          </a:p>
        </p:txBody>
      </p:sp>
      <p:sp>
        <p:nvSpPr>
          <p:cNvPr id="6" name="Footer Placeholder 5"/>
          <p:cNvSpPr>
            <a:spLocks noGrp="1"/>
          </p:cNvSpPr>
          <p:nvPr>
            <p:ph type="ftr" sz="quarter" idx="10"/>
          </p:nvPr>
        </p:nvSpPr>
        <p:spPr>
          <a:xfrm rot="16200000">
            <a:off x="-1865376" y="4361688"/>
            <a:ext cx="5532120" cy="137160"/>
          </a:xfrm>
        </p:spPr>
        <p:txBody>
          <a:bodyPr/>
          <a:lstStyle/>
          <a:p>
            <a:r>
              <a:rPr lang="en-US" smtClean="0"/>
              <a:t>Commodities Strategy</a:t>
            </a:r>
            <a:endParaRPr lang="en-US"/>
          </a:p>
        </p:txBody>
      </p:sp>
      <p:sp>
        <p:nvSpPr>
          <p:cNvPr id="7"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12</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948451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Disclosures</a:t>
            </a:r>
            <a:endParaRPr lang="pt-BR"/>
          </a:p>
        </p:txBody>
      </p:sp>
      <p:sp>
        <p:nvSpPr>
          <p:cNvPr id="3" name="Content Placeholder 2"/>
          <p:cNvSpPr>
            <a:spLocks noGrp="1"/>
          </p:cNvSpPr>
          <p:nvPr>
            <p:ph idx="4294967295"/>
          </p:nvPr>
        </p:nvSpPr>
        <p:spPr>
          <a:xfrm>
            <a:off x="1340456" y="1186329"/>
            <a:ext cx="8081869" cy="5560919"/>
          </a:xfrm>
          <a:prstGeom prst="rect">
            <a:avLst/>
          </a:prstGeom>
        </p:spPr>
        <p:txBody>
          <a:bodyPr wrap="square" lIns="37073" tIns="37073" rIns="37073" bIns="37073"/>
          <a:lstStyle/>
          <a:p>
            <a:pPr fontAlgn="b">
              <a:lnSpc>
                <a:spcPct val="100000"/>
              </a:lnSpc>
              <a:spcBef>
                <a:spcPct val="0"/>
              </a:spcBef>
            </a:pPr>
            <a:r>
              <a:rPr lang="en-US" sz="584">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a:latin typeface="Times New Roman" panose="02020603050405020304" pitchFamily="18" charset="0"/>
                <a:ea typeface="Times New Roman" panose="02020603050405020304" pitchFamily="18" charset="0"/>
                <a:cs typeface="Times New Roman" panose="02020603050405020304" pitchFamily="18" charset="0"/>
              </a:rPr>
              <a:t>Legal Entities Disclosures and Country-/Region-Specific Disclosures:</a:t>
            </a:r>
            <a:endParaRPr lang="en-US" sz="876">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a:latin typeface="Times New Roman" panose="02020603050405020304" pitchFamily="18" charset="0"/>
                <a:ea typeface="Times New Roman" panose="02020603050405020304" pitchFamily="18" charset="0"/>
                <a:cs typeface="Times New Roman" panose="02020603050405020304" pitchFamily="18" charset="0"/>
              </a:rPr>
              <a:t>Argentina:</a:t>
            </a:r>
            <a:r>
              <a:rPr lang="en-US" sz="876">
                <a:latin typeface="Times New Roman" panose="02020603050405020304" pitchFamily="18" charset="0"/>
                <a:ea typeface="Times New Roman" panose="02020603050405020304" pitchFamily="18" charset="0"/>
                <a:cs typeface="Times New Roman" panose="02020603050405020304" pitchFamily="18" charset="0"/>
              </a:rPr>
              <a:t> JPMorgan Chase Bank N.A Sucursal Buenos Aires is regulated by Banco Central de la República Argentina (“BCRA”- Central Bank of Argentina) and Comisión Nacional de Valores (“CNV”- Argentinian Securities Commission” - ALYC y AN Integral N°51). </a:t>
            </a:r>
            <a:r>
              <a:rPr lang="en-US" sz="876" b="1">
                <a:latin typeface="Times New Roman" panose="02020603050405020304" pitchFamily="18" charset="0"/>
                <a:ea typeface="Times New Roman" panose="02020603050405020304" pitchFamily="18" charset="0"/>
                <a:cs typeface="Times New Roman" panose="02020603050405020304" pitchFamily="18" charset="0"/>
              </a:rPr>
              <a:t>Australia:</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Securities Australia Limited (“JPMSAL”) (ABN 61 003 245 234/AFS Licence No: 238066) is regulated by the Australian Securities and Investments Commission and is a Market, Clearing and Settlement Participant of ASX Limited and CHI-X. This material is issued and distributed in Australia by or on behalf of JPMSAL only to "wholesale clients" (as defined in section 761G of the Corporations Act 2001). A list of all financial products covered can be found by visiting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3"/>
              </a:rPr>
              <a:t>https://www.jpmm.com/research/disclosures</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seeks to cover companies of relevance to the domestic and international investor base across all Global Industry Classification Standard (GICS) sectors, as well as across a range of market capitalisation sizes. If applicable, in the course of conducting public side due diligence on the subject company(ies), the Research Analyst team may at times perform such diligence through corporate engagements such as site visits, discussions with company representatives, management presentations, etc. Research issued by JPMSAL has been prepared in accordance with J.P. Morgan Australia’s Research Independence Policy which can be found at the following link: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4"/>
              </a:rPr>
              <a:t>J.P. Morgan Australia - Research Independence Policy</a:t>
            </a:r>
            <a:r>
              <a:rPr lang="en-US" sz="876">
                <a:latin typeface="Times New Roman" panose="02020603050405020304" pitchFamily="18" charset="0"/>
                <a:ea typeface="Times New Roman" panose="02020603050405020304" pitchFamily="18" charset="0"/>
                <a:cs typeface="Times New Roman" panose="02020603050405020304" pitchFamily="18" charset="0"/>
              </a:rPr>
              <a:t>. </a:t>
            </a:r>
            <a:r>
              <a:rPr lang="en-US" sz="876" b="1">
                <a:latin typeface="Times New Roman" panose="02020603050405020304" pitchFamily="18" charset="0"/>
                <a:ea typeface="Times New Roman" panose="02020603050405020304" pitchFamily="18" charset="0"/>
                <a:cs typeface="Times New Roman" panose="02020603050405020304" pitchFamily="18" charset="0"/>
              </a:rPr>
              <a:t>Brazil</a:t>
            </a:r>
            <a:r>
              <a:rPr lang="en-US" sz="876">
                <a:latin typeface="Times New Roman" panose="02020603050405020304" pitchFamily="18" charset="0"/>
                <a:ea typeface="Times New Roman" panose="02020603050405020304" pitchFamily="18" charset="0"/>
                <a:cs typeface="Times New Roman" panose="02020603050405020304" pitchFamily="18" charset="0"/>
              </a:rPr>
              <a:t>: Banco J.P. Morgan S.A. is regulated by the Comissao de Valores Mobiliarios (CVM) and by the Central Bank of Brazil. Ombudsman J.P. Morgan: 0800-7700847 /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5"/>
              </a:rPr>
              <a:t>ouvidoria.jp.morgan@jpmorgan.com</a:t>
            </a:r>
            <a:r>
              <a:rPr lang="en-US" sz="876">
                <a:latin typeface="Times New Roman" panose="02020603050405020304" pitchFamily="18" charset="0"/>
                <a:ea typeface="Times New Roman" panose="02020603050405020304" pitchFamily="18" charset="0"/>
                <a:cs typeface="Times New Roman" panose="02020603050405020304" pitchFamily="18" charset="0"/>
              </a:rPr>
              <a:t>. </a:t>
            </a:r>
            <a:r>
              <a:rPr lang="en-US" sz="876" b="1">
                <a:latin typeface="Times New Roman" panose="02020603050405020304" pitchFamily="18" charset="0"/>
                <a:ea typeface="Times New Roman" panose="02020603050405020304" pitchFamily="18" charset="0"/>
                <a:cs typeface="Times New Roman" panose="02020603050405020304" pitchFamily="18" charset="0"/>
              </a:rPr>
              <a:t>Canada</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Securities Canada Inc. is a registered investment dealer, regulated by the Investment Industry Regulatory Organization of Canada and the Ontario Securities Commission and is the participating member on Canadian exchanges. This material is distributed in Canada by or on behalf of J.P.Morgan Securities Canada Inc. </a:t>
            </a:r>
            <a:r>
              <a:rPr lang="en-US" sz="876" b="1">
                <a:latin typeface="Times New Roman" panose="02020603050405020304" pitchFamily="18" charset="0"/>
                <a:ea typeface="Times New Roman" panose="02020603050405020304" pitchFamily="18" charset="0"/>
                <a:cs typeface="Times New Roman" panose="02020603050405020304" pitchFamily="18" charset="0"/>
              </a:rPr>
              <a:t>Chile:</a:t>
            </a:r>
            <a:r>
              <a:rPr lang="en-US" sz="876">
                <a:latin typeface="Times New Roman" panose="02020603050405020304" pitchFamily="18" charset="0"/>
                <a:ea typeface="Times New Roman" panose="02020603050405020304" pitchFamily="18" charset="0"/>
                <a:cs typeface="Times New Roman" panose="02020603050405020304" pitchFamily="18" charset="0"/>
              </a:rPr>
              <a:t> Inversiones J.P. Morgan Limitada is an unregulated entity incorporated in Chile. </a:t>
            </a:r>
            <a:r>
              <a:rPr lang="en-US" sz="876" b="1">
                <a:latin typeface="Times New Roman" panose="02020603050405020304" pitchFamily="18" charset="0"/>
                <a:ea typeface="Times New Roman" panose="02020603050405020304" pitchFamily="18" charset="0"/>
                <a:cs typeface="Times New Roman" panose="02020603050405020304" pitchFamily="18" charset="0"/>
              </a:rPr>
              <a:t>China:</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Securities (China) Company Limited has been approved by CSRC to conduct the securities investment consultancy business. </a:t>
            </a:r>
            <a:r>
              <a:rPr lang="en-US" sz="876" b="1">
                <a:latin typeface="Times New Roman" panose="02020603050405020304" pitchFamily="18" charset="0"/>
                <a:ea typeface="Times New Roman" panose="02020603050405020304" pitchFamily="18" charset="0"/>
                <a:cs typeface="Times New Roman" panose="02020603050405020304" pitchFamily="18" charset="0"/>
              </a:rPr>
              <a:t>Dubai International Financial Centre (DIFC)</a:t>
            </a:r>
            <a:r>
              <a:rPr lang="en-US" sz="876">
                <a:latin typeface="Times New Roman" panose="02020603050405020304" pitchFamily="18" charset="0"/>
                <a:ea typeface="Times New Roman" panose="02020603050405020304" pitchFamily="18" charset="0"/>
                <a:cs typeface="Times New Roman" panose="02020603050405020304" pitchFamily="18" charset="0"/>
              </a:rPr>
              <a:t>: JPMorgan Chase Bank, N.A., Dubai Branch is regulated by the Dubai Financial Services Authority (DFSA) and its registered address is Dubai International Financial Centre - The Gate, West Wing, Level 3 and 9 PO Box 506551, Dubai, UAE. This material has been distributed by JP Morgan Chase Bank, N.A., Dubai Branch to persons regarded as professional clients or market counterparties as defined under the DFSA rules. </a:t>
            </a:r>
            <a:r>
              <a:rPr lang="en-US" sz="876" b="1">
                <a:latin typeface="Times New Roman" panose="02020603050405020304" pitchFamily="18" charset="0"/>
                <a:ea typeface="Times New Roman" panose="02020603050405020304" pitchFamily="18" charset="0"/>
                <a:cs typeface="Times New Roman" panose="02020603050405020304" pitchFamily="18" charset="0"/>
              </a:rPr>
              <a:t>European Economic Area (EEA):</a:t>
            </a:r>
            <a:r>
              <a:rPr lang="en-US" sz="876">
                <a:latin typeface="Times New Roman" panose="02020603050405020304" pitchFamily="18" charset="0"/>
                <a:ea typeface="Times New Roman" panose="02020603050405020304" pitchFamily="18" charset="0"/>
                <a:cs typeface="Times New Roman" panose="02020603050405020304" pitchFamily="18" charset="0"/>
              </a:rPr>
              <a:t> Unless specified to the contrary, research is distributed in the EEA by J.P. Morgan AG (“JPM AG”), which is a member of the Frankfurt Stock Exchange, is authorised by the European Central Bank (“ECB”) and is regulated by the Federal Financial Supervisory Authority (BaFin). JPM AG is a company incorporated in the Federal Republic of Germany with a registered office at Taunustor 1, 60310 Frankfurt am Main, the Federal Republic of Germany. The material has been distributed in the EEA to persons regarded as professional investors (or equivalent) pursuant to Art. 4 para. 1 no. 10 and Annex II of MiFID II and its respective implementation in their home jurisdictions (“EEA professional investors”). This material must not be acted on or relied on by persons who are not EEA professional investors. Any investment or investment activity to which this material relates is only available to EEA relevant persons and will be engaged in only with EEA relevant persons. </a:t>
            </a:r>
            <a:r>
              <a:rPr lang="en-US" sz="876" b="1">
                <a:latin typeface="Times New Roman" panose="02020603050405020304" pitchFamily="18" charset="0"/>
                <a:ea typeface="Times New Roman" panose="02020603050405020304" pitchFamily="18" charset="0"/>
                <a:cs typeface="Times New Roman" panose="02020603050405020304" pitchFamily="18" charset="0"/>
              </a:rPr>
              <a:t>Hong Kong</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Securities (Asia Pacific) Limited (CE number AAJ321) is regulated by the Hong Kong Monetary Authority and the Securities and Futures Commission in Hong Kong, and J.P. Morgan Broking (Hong Kong) Limited (CE number AAB027) is regulated by the Securities and Futures Commission in Hong Kong. JP Morgan Chase Bank, N.A., Hong Kong (CE Number AAL996) is regulated by the Hong Kong Monetary Authority and the Securities and Futures Commission, is organized under the laws of the United States with limited liability. </a:t>
            </a:r>
            <a:r>
              <a:rPr lang="en-US" sz="876" b="1">
                <a:latin typeface="Times New Roman" panose="02020603050405020304" pitchFamily="18" charset="0"/>
                <a:ea typeface="Times New Roman" panose="02020603050405020304" pitchFamily="18" charset="0"/>
                <a:cs typeface="Times New Roman" panose="02020603050405020304" pitchFamily="18" charset="0"/>
              </a:rPr>
              <a:t>India</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India Private Limited (Corporate Identity Number - U67120MH1992FTC068724), having its registered office at J.P. Morgan Tower, Off. C.S.T. Road, Kalina, Santacruz - East, Mumbai – 400098, is registered with the Securities and Exchange Board of India (SEBI) as a ‘Research Analyst’ having registration number INH000001873. J.P. Morgan India Private Limited is also registered with SEBI as a member of the National Stock Exchange of India Limited and the Bombay Stock Exchange Limited (SEBI Registration Number – INZ000239730) and as a Merchant Banker (SEBI Registration Number - MB/INM000002970). Telephone: 91-22-6157 3000, Facsimile: 91-22-6157 3990 and Website: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6" action="ppaction://hlinkfile"/>
              </a:rPr>
              <a:t>www.jpmipl.com</a:t>
            </a:r>
            <a:r>
              <a:rPr lang="en-US" sz="876">
                <a:latin typeface="Times New Roman" panose="02020603050405020304" pitchFamily="18" charset="0"/>
                <a:ea typeface="Times New Roman" panose="02020603050405020304" pitchFamily="18" charset="0"/>
                <a:cs typeface="Times New Roman" panose="02020603050405020304" pitchFamily="18" charset="0"/>
              </a:rPr>
              <a:t>. JPMorgan Chase Bank, N.A. - Mumbai Branch is licensed by the Reserve Bank of India (RBI) (Licence No. 53/ Licence No. BY.4/94; SEBI - IN/CUS/014/ CDSL : IN-DP-CDSL-444-2008/ IN-DP-NSDL-285-2008/ INBI00000984/ INE231311239) as a Scheduled Commercial Bank in India, which is its primary license allowing it to carry on Banking business in India and other activities, which a Bank branch in India are permitted to undertake. For non-local research material, this material is not distributed in India by J.P. Morgan India Private Limited. </a:t>
            </a:r>
            <a:r>
              <a:rPr lang="en-US" sz="876" b="1">
                <a:latin typeface="Times New Roman" panose="02020603050405020304" pitchFamily="18" charset="0"/>
                <a:ea typeface="Times New Roman" panose="02020603050405020304" pitchFamily="18" charset="0"/>
                <a:cs typeface="Times New Roman" panose="02020603050405020304" pitchFamily="18" charset="0"/>
              </a:rPr>
              <a:t>Indonesia</a:t>
            </a:r>
            <a:r>
              <a:rPr lang="en-US" sz="876">
                <a:latin typeface="Times New Roman" panose="02020603050405020304" pitchFamily="18" charset="0"/>
                <a:ea typeface="Times New Roman" panose="02020603050405020304" pitchFamily="18" charset="0"/>
                <a:cs typeface="Times New Roman" panose="02020603050405020304" pitchFamily="18" charset="0"/>
              </a:rPr>
              <a:t>: PT J.P. Morgan Sekuritas Indonesia is a member of the Indonesia Stock Exchange and is regulated by the OJK a.k.a. BAPEPAM LK. </a:t>
            </a:r>
            <a:r>
              <a:rPr lang="en-US" sz="876" b="1">
                <a:latin typeface="Times New Roman" panose="02020603050405020304" pitchFamily="18" charset="0"/>
                <a:ea typeface="Times New Roman" panose="02020603050405020304" pitchFamily="18" charset="0"/>
                <a:cs typeface="Times New Roman" panose="02020603050405020304" pitchFamily="18" charset="0"/>
              </a:rPr>
              <a:t>Korea</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Securities (Far East) Limited, Seoul Branch, is a member of the Korea Exchange (KRX). JPMorgan Chase Bank, N.A., Seoul Branch, is licensed as a branch office of foreign bank (JPMorgan Chase Bank, N.A.) in Korea. Both entities are regulated by the Financial Services Commission (FSC) and the Financial Supervisory Service (FSS). For non-macro research material, the material is distributed in Korea by or through J.P. Morgan Securities (Far East) Limited, Seoul Branch. </a:t>
            </a:r>
            <a:r>
              <a:rPr lang="en-US" sz="876" b="1">
                <a:latin typeface="Times New Roman" panose="02020603050405020304" pitchFamily="18" charset="0"/>
                <a:ea typeface="Times New Roman" panose="02020603050405020304" pitchFamily="18" charset="0"/>
                <a:cs typeface="Times New Roman" panose="02020603050405020304" pitchFamily="18" charset="0"/>
              </a:rPr>
              <a:t>Japan</a:t>
            </a:r>
            <a:r>
              <a:rPr lang="en-US" sz="876">
                <a:latin typeface="Times New Roman" panose="02020603050405020304" pitchFamily="18" charset="0"/>
                <a:ea typeface="Times New Roman" panose="02020603050405020304" pitchFamily="18" charset="0"/>
                <a:cs typeface="Times New Roman" panose="02020603050405020304" pitchFamily="18" charset="0"/>
              </a:rPr>
              <a:t>: JPMorgan Securities Japan Co., Ltd. and JPMorgan Chase Bank, N.A., Tokyo Branch are regulated by the Financial Services Agency in Japan. </a:t>
            </a:r>
            <a:r>
              <a:rPr lang="en-US" sz="876" b="1">
                <a:latin typeface="Times New Roman" panose="02020603050405020304" pitchFamily="18" charset="0"/>
                <a:ea typeface="Times New Roman" panose="02020603050405020304" pitchFamily="18" charset="0"/>
                <a:cs typeface="Times New Roman" panose="02020603050405020304" pitchFamily="18" charset="0"/>
              </a:rPr>
              <a:t>Malaysia</a:t>
            </a:r>
            <a:r>
              <a:rPr lang="en-US" sz="876">
                <a:latin typeface="Times New Roman" panose="02020603050405020304" pitchFamily="18" charset="0"/>
                <a:ea typeface="Times New Roman" panose="02020603050405020304" pitchFamily="18" charset="0"/>
                <a:cs typeface="Times New Roman" panose="02020603050405020304" pitchFamily="18" charset="0"/>
              </a:rPr>
              <a:t>: This material is issued and distributed in Malaysia by JPMorgan Securities (Malaysia) Sdn Bhd (18146-X), which is a Participating Organization of Bursa Malaysia Berhad and holds a Capital Markets Services License issued by the Securities Commission in Malaysia. </a:t>
            </a:r>
            <a:r>
              <a:rPr lang="en-US" sz="876" b="1">
                <a:latin typeface="Times New Roman" panose="02020603050405020304" pitchFamily="18" charset="0"/>
                <a:ea typeface="Times New Roman" panose="02020603050405020304" pitchFamily="18" charset="0"/>
                <a:cs typeface="Times New Roman" panose="02020603050405020304" pitchFamily="18" charset="0"/>
              </a:rPr>
              <a:t>Mexico</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Casa de Bolsa, S.A. de C.V.and J.P. Morgan Grupo Financiero are members of the</a:t>
            </a:r>
            <a:endParaRPr lang="pt-BR" sz="876">
              <a:latin typeface="Times New Roman" panose="02020603050405020304" pitchFamily="18" charset="0"/>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a:p>
        </p:txBody>
      </p:sp>
      <p:sp>
        <p:nvSpPr>
          <p:cNvPr id="5"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13</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547274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Disclosures</a:t>
            </a:r>
            <a:endParaRPr lang="pt-BR"/>
          </a:p>
        </p:txBody>
      </p:sp>
      <p:sp>
        <p:nvSpPr>
          <p:cNvPr id="3" name="Content Placeholder 2"/>
          <p:cNvSpPr>
            <a:spLocks noGrp="1"/>
          </p:cNvSpPr>
          <p:nvPr>
            <p:ph idx="4294967295"/>
          </p:nvPr>
        </p:nvSpPr>
        <p:spPr>
          <a:xfrm>
            <a:off x="1340456" y="1186329"/>
            <a:ext cx="8081869" cy="5560919"/>
          </a:xfrm>
          <a:prstGeom prst="rect">
            <a:avLst/>
          </a:prstGeom>
        </p:spPr>
        <p:txBody>
          <a:bodyPr wrap="square" lIns="37073" tIns="37073" rIns="37073" bIns="37073"/>
          <a:lstStyle/>
          <a:p>
            <a:pPr fontAlgn="b">
              <a:lnSpc>
                <a:spcPct val="100000"/>
              </a:lnSpc>
              <a:spcBef>
                <a:spcPct val="0"/>
              </a:spcBef>
            </a:pPr>
            <a:r>
              <a:rPr lang="en-US" sz="876">
                <a:latin typeface="Times New Roman" panose="02020603050405020304" pitchFamily="18" charset="0"/>
                <a:ea typeface="Times New Roman" panose="02020603050405020304" pitchFamily="18" charset="0"/>
                <a:cs typeface="Times New Roman" panose="02020603050405020304" pitchFamily="18" charset="0"/>
              </a:rPr>
              <a:t>Mexican Stock Exchange and are authorized to act as a broker dealer by the National Banking and Securities Exchange Commission. </a:t>
            </a:r>
            <a:r>
              <a:rPr lang="en-US" sz="876" b="1">
                <a:latin typeface="Times New Roman" panose="02020603050405020304" pitchFamily="18" charset="0"/>
                <a:ea typeface="Times New Roman" panose="02020603050405020304" pitchFamily="18" charset="0"/>
                <a:cs typeface="Times New Roman" panose="02020603050405020304" pitchFamily="18" charset="0"/>
              </a:rPr>
              <a:t>New Zealand</a:t>
            </a:r>
            <a:r>
              <a:rPr lang="en-US" sz="876">
                <a:latin typeface="Times New Roman" panose="02020603050405020304" pitchFamily="18" charset="0"/>
                <a:ea typeface="Times New Roman" panose="02020603050405020304" pitchFamily="18" charset="0"/>
                <a:cs typeface="Times New Roman" panose="02020603050405020304" pitchFamily="18" charset="0"/>
              </a:rPr>
              <a:t>: This material is issued and distributed by JPMSAL in New Zealand only to "wholesale clients" (as defined in the Financial Advisers Act 2008). JPMSAL is registered as a Financial Service Provider under the Financial Service providers (Registration and Dispute Resolution) Act of 2008. </a:t>
            </a:r>
            <a:r>
              <a:rPr lang="en-US" sz="876" b="1">
                <a:latin typeface="Times New Roman" panose="02020603050405020304" pitchFamily="18" charset="0"/>
                <a:ea typeface="Times New Roman" panose="02020603050405020304" pitchFamily="18" charset="0"/>
                <a:cs typeface="Times New Roman" panose="02020603050405020304" pitchFamily="18" charset="0"/>
              </a:rPr>
              <a:t>Pakistan</a:t>
            </a:r>
            <a:r>
              <a:rPr lang="en-US" sz="876">
                <a:latin typeface="Times New Roman" panose="02020603050405020304" pitchFamily="18" charset="0"/>
                <a:ea typeface="Times New Roman" panose="02020603050405020304" pitchFamily="18" charset="0"/>
                <a:cs typeface="Times New Roman" panose="02020603050405020304" pitchFamily="18" charset="0"/>
              </a:rPr>
              <a:t>: J. P. Morgan Pakistan Broking (Pvt.) Ltd is a member of the Karachi Stock Exchange and regulated by the Securities and Exchange Commission of Pakistan. </a:t>
            </a:r>
            <a:r>
              <a:rPr lang="en-US" sz="876" b="1">
                <a:latin typeface="Times New Roman" panose="02020603050405020304" pitchFamily="18" charset="0"/>
                <a:ea typeface="Times New Roman" panose="02020603050405020304" pitchFamily="18" charset="0"/>
                <a:cs typeface="Times New Roman" panose="02020603050405020304" pitchFamily="18" charset="0"/>
              </a:rPr>
              <a:t>Philippines</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Securities Philippines Inc. is a Trading Participant of the Philippine Stock Exchange and a member of the Securities Clearing Corporation of the Philippines and the Securities Investor Protection Fund. It is regulated by the Securities and Exchange Commission. </a:t>
            </a:r>
            <a:r>
              <a:rPr lang="en-US" sz="876" b="1">
                <a:latin typeface="Times New Roman" panose="02020603050405020304" pitchFamily="18" charset="0"/>
                <a:ea typeface="Times New Roman" panose="02020603050405020304" pitchFamily="18" charset="0"/>
                <a:cs typeface="Times New Roman" panose="02020603050405020304" pitchFamily="18" charset="0"/>
              </a:rPr>
              <a:t>Russia</a:t>
            </a:r>
            <a:r>
              <a:rPr lang="en-US" sz="876">
                <a:latin typeface="Times New Roman" panose="02020603050405020304" pitchFamily="18" charset="0"/>
                <a:ea typeface="Times New Roman" panose="02020603050405020304" pitchFamily="18" charset="0"/>
                <a:cs typeface="Times New Roman" panose="02020603050405020304" pitchFamily="18" charset="0"/>
              </a:rPr>
              <a:t>: CB J.P. Morgan Bank International LLC is regulated by the Central Bank of Russia. </a:t>
            </a:r>
            <a:r>
              <a:rPr lang="en-US" sz="876" b="1">
                <a:latin typeface="Times New Roman" panose="02020603050405020304" pitchFamily="18" charset="0"/>
                <a:ea typeface="Times New Roman" panose="02020603050405020304" pitchFamily="18" charset="0"/>
                <a:cs typeface="Times New Roman" panose="02020603050405020304" pitchFamily="18" charset="0"/>
              </a:rPr>
              <a:t>Singapore</a:t>
            </a:r>
            <a:r>
              <a:rPr lang="en-US" sz="876">
                <a:latin typeface="Times New Roman" panose="02020603050405020304" pitchFamily="18" charset="0"/>
                <a:ea typeface="Times New Roman" panose="02020603050405020304" pitchFamily="18" charset="0"/>
                <a:cs typeface="Times New Roman" panose="02020603050405020304" pitchFamily="18" charset="0"/>
              </a:rPr>
              <a:t>: This material is issued and distributed in Singapore by or through J.P. Morgan Securities Singapore Private Limited (JPMSS) [MCI (P) 018/04/2020 and Co. Reg. No.: 199405335R], which is a member of the Singapore Exchange Securities Trading Limited, and/or JPMorgan Chase Bank, N.A., Singapore branch (JPMCB Singapore) [MCI (P) 052/09/2020], both of which are regulated by the Monetary Authority of Singapore. This material is issued and distributed in Singapore only to accredited investors, expert investors and institutional investors, as defined in Section 4A of the Securities and Futures Act, Cap. 289 (SFA). This material is not intended to be issued or distributed to any retail investors or any other investors that do not fall into the classes of “accredited investors,” “expert investors” or “institutional investors,” as defined under Section 4A of the SFA. Recipients of this material in Singapore are to contact JPMSS or JPMCB Singapore in respect of any matters arising from, or in connection with, the material. As at the date of this material, JPMSS is a designated market maker for certain structured warrants listed on the Singapore Exchange where the underlying securities may be the securities discussed in this material. Arising from its role as a designated market maker for such structured warrants, JPMSS may conduct hedging activities in respect of such underlying securities and hold or have an interest in such underlying securities as a result. The updated list of structured warrants for which JPMSS acts as designated market maker may be found on the website of the Singapore Exchange Limited: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3"/>
              </a:rPr>
              <a:t>http://www.sgx.com</a:t>
            </a:r>
            <a:r>
              <a:rPr lang="en-US" sz="876">
                <a:latin typeface="Times New Roman" panose="02020603050405020304" pitchFamily="18" charset="0"/>
                <a:ea typeface="Times New Roman" panose="02020603050405020304" pitchFamily="18" charset="0"/>
                <a:cs typeface="Times New Roman" panose="02020603050405020304" pitchFamily="18" charset="0"/>
              </a:rPr>
              <a:t>. </a:t>
            </a:r>
            <a:r>
              <a:rPr lang="en-US" sz="876" b="1">
                <a:latin typeface="Times New Roman" panose="02020603050405020304" pitchFamily="18" charset="0"/>
                <a:ea typeface="Times New Roman" panose="02020603050405020304" pitchFamily="18" charset="0"/>
                <a:cs typeface="Times New Roman" panose="02020603050405020304" pitchFamily="18" charset="0"/>
              </a:rPr>
              <a:t>South Africa</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Equities South Africa Proprietary Limited and JPMorgan Chase Bank, N.A., Johannesburg Branch are members of the Johannesburg Securities Exchange and are regulated by the Financial Services Board. </a:t>
            </a:r>
            <a:r>
              <a:rPr lang="en-US" sz="876" b="1">
                <a:latin typeface="Times New Roman" panose="02020603050405020304" pitchFamily="18" charset="0"/>
                <a:ea typeface="Times New Roman" panose="02020603050405020304" pitchFamily="18" charset="0"/>
                <a:cs typeface="Times New Roman" panose="02020603050405020304" pitchFamily="18" charset="0"/>
              </a:rPr>
              <a:t>Taiwan</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Securities (Taiwan) Limited is a participant of the Taiwan Stock Exchange (company-type) and regulated by the Taiwan Securities and Futures Bureau. Material relating to equity securities is issued and distributed in Taiwan by J.P. Morgan Securities (Taiwan) Limited, subject to the license scope and the applicable laws and the regulations in Taiwan. According to Paragraph 2, Article 7-1 of Operational Regulations Governing Securities Firms Recommending Trades in Securities to Customers (as amended or supplemented) and/or other applicable laws or regulations, please note that the recipient of this material is not permitted to engage in any activities in connection with the material that may give rise to conflicts of interests, unless otherwise disclosed in the “Important Disclosures” in this material. </a:t>
            </a:r>
            <a:r>
              <a:rPr lang="en-US" sz="876" b="1">
                <a:latin typeface="Times New Roman" panose="02020603050405020304" pitchFamily="18" charset="0"/>
                <a:ea typeface="Times New Roman" panose="02020603050405020304" pitchFamily="18" charset="0"/>
                <a:cs typeface="Times New Roman" panose="02020603050405020304" pitchFamily="18" charset="0"/>
              </a:rPr>
              <a:t>Thailand</a:t>
            </a:r>
            <a:r>
              <a:rPr lang="en-US" sz="876">
                <a:latin typeface="Times New Roman" panose="02020603050405020304" pitchFamily="18" charset="0"/>
                <a:ea typeface="Times New Roman" panose="02020603050405020304" pitchFamily="18" charset="0"/>
                <a:cs typeface="Times New Roman" panose="02020603050405020304" pitchFamily="18" charset="0"/>
              </a:rPr>
              <a:t>: This material is issued and distributed in Thailand by JPMorgan Securities (Thailand) Ltd., which is a member of the Stock Exchange of Thailand and is regulated by the Ministry of Finance and the Securities and Exchange Commission, and its registered address is 3rd Floor, 20 North Sathorn Road, Silom, Bangrak, Bangkok 10500. </a:t>
            </a:r>
            <a:r>
              <a:rPr lang="en-US" sz="876" b="1">
                <a:latin typeface="Times New Roman" panose="02020603050405020304" pitchFamily="18" charset="0"/>
                <a:ea typeface="Times New Roman" panose="02020603050405020304" pitchFamily="18" charset="0"/>
                <a:cs typeface="Times New Roman" panose="02020603050405020304" pitchFamily="18" charset="0"/>
              </a:rPr>
              <a:t>UK:</a:t>
            </a:r>
            <a:r>
              <a:rPr lang="en-US" sz="876">
                <a:latin typeface="Times New Roman" panose="02020603050405020304" pitchFamily="18" charset="0"/>
                <a:ea typeface="Times New Roman" panose="02020603050405020304" pitchFamily="18" charset="0"/>
                <a:cs typeface="Times New Roman" panose="02020603050405020304" pitchFamily="18" charset="0"/>
              </a:rPr>
              <a:t> Unless specified to the contrary, research is distributed in the UK by J.P. Morgan Securities plc (“JPMS plc”) which is a member of the London Stock Exchange and is authorised by the Prudential Regulation Authority and regulated by the Financial Conduct Authority and the Prudential Regulation Authority. JPMS plc is registered in England &amp; Wales No. 2711006, Registered Office 25 Bank Street, London, E14 5JP. This material is directed in the UK only to: (a) persons having professional experience in matters relating to investments falling within article 19(5) of the Financial Services and Markets Act 2000 (Financial Promotion) (Order) 2005 (“the FPO”); (b) persons outlined in article 49 of the FPO (high net worth companies, unincorporated associations or partnerships, the trustees of high value trusts, etc.); or (c) any persons to whom this communication may otherwise lawfully be made; all such persons being referred to as "UK relevant persons". This material must not be acted on or relied on by persons who are not UK relevant persons. Any investment or investment activity to which this material relates is only available to UK relevant persons and will be engaged in only with UK relevant persons. Research issued by JPMS plc has been prepared in accordance with JPMS plc's policy for prevention and avoidance of conflicts of interest related to the production of Research which can be found at the following link: </a:t>
            </a:r>
            <a:r>
              <a:rPr lang="en-US" sz="876" u="sng">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4"/>
              </a:rPr>
              <a:t>J.P. Morgan EMEA - Research Independence Policy</a:t>
            </a:r>
            <a:r>
              <a:rPr lang="en-US" sz="876">
                <a:latin typeface="Times New Roman" panose="02020603050405020304" pitchFamily="18" charset="0"/>
                <a:ea typeface="Times New Roman" panose="02020603050405020304" pitchFamily="18" charset="0"/>
                <a:cs typeface="Times New Roman" panose="02020603050405020304" pitchFamily="18" charset="0"/>
              </a:rPr>
              <a:t>. </a:t>
            </a:r>
            <a:r>
              <a:rPr lang="en-US" sz="876" b="1">
                <a:latin typeface="Times New Roman" panose="02020603050405020304" pitchFamily="18" charset="0"/>
                <a:ea typeface="Times New Roman" panose="02020603050405020304" pitchFamily="18" charset="0"/>
                <a:cs typeface="Times New Roman" panose="02020603050405020304" pitchFamily="18" charset="0"/>
              </a:rPr>
              <a:t>U.S</a:t>
            </a:r>
            <a:r>
              <a:rPr lang="en-US" sz="876">
                <a:latin typeface="Times New Roman" panose="02020603050405020304" pitchFamily="18" charset="0"/>
                <a:ea typeface="Times New Roman" panose="02020603050405020304" pitchFamily="18" charset="0"/>
                <a:cs typeface="Times New Roman" panose="02020603050405020304" pitchFamily="18" charset="0"/>
              </a:rPr>
              <a:t>.: J.P. Morgan Securities LLC (“JPMS”) is a member of the NYSE, FINRA, SIPC, and the NFA. JPMorgan Chase Bank, N.A. is a member of the FDIC. Material published by non-U.S. affiliates is distributed in the U.S. by JPMS who accepts responsibility for its content.</a:t>
            </a:r>
          </a:p>
          <a:p>
            <a:pPr fontAlgn="b">
              <a:lnSpc>
                <a:spcPct val="100000"/>
              </a:lnSpc>
              <a:spcBef>
                <a:spcPct val="0"/>
              </a:spcBef>
            </a:pPr>
            <a:r>
              <a:rPr lang="en-US" sz="584">
                <a:latin typeface="Times New Roman" panose="02020603050405020304" pitchFamily="18" charset="0"/>
                <a:ea typeface="Times New Roman" panose="02020603050405020304" pitchFamily="18" charset="0"/>
                <a:cs typeface="Times New Roman" panose="02020603050405020304" pitchFamily="18" charset="0"/>
              </a:rPr>
              <a:t> </a:t>
            </a:r>
            <a:endParaRPr lang="en-US" sz="584">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a:latin typeface="Times New Roman" panose="02020603050405020304" pitchFamily="18" charset="0"/>
                <a:ea typeface="Times New Roman" panose="02020603050405020304" pitchFamily="18" charset="0"/>
                <a:cs typeface="Times New Roman" panose="02020603050405020304" pitchFamily="18" charset="0"/>
              </a:rPr>
              <a:t>General: </a:t>
            </a:r>
            <a:r>
              <a:rPr lang="en-US" sz="876">
                <a:latin typeface="Times New Roman" panose="02020603050405020304" pitchFamily="18" charset="0"/>
                <a:ea typeface="Times New Roman" panose="02020603050405020304" pitchFamily="18" charset="0"/>
                <a:cs typeface="Times New Roman" panose="02020603050405020304" pitchFamily="18" charset="0"/>
              </a:rPr>
              <a:t>Additional information is available upon request. The information in this material has been obtained from sources believed to be reliable. While all reasonable care has been taken to ensure that the facts stated in this material are accurate and that the forecasts, opinions and expectations contained herein are fair and reasonable, JPMorgan Chase &amp; Co. or its affiliates and/or subsidiaries (collectively J.P. Morgan) make no representations or warranties whatsoever to the completeness or accuracy of the material provided, except with respect to any disclosures relative to J.P. Morgan and the Research Analyst's involvement with the issuer that is the subject of the material. Accordingly, no reliance should be placed on the accuracy, fairness or completeness of the information contained in this material. Any data discrepancies in this material could be the result of different calculations and/or adjustments. J.P. Morgan accepts no liability whatsoever for any loss arising from any use of this material or its contents, and neither J.P. Morgan nor any of its</a:t>
            </a:r>
            <a:endParaRPr lang="en-US" sz="876">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a:p>
        </p:txBody>
      </p:sp>
      <p:sp>
        <p:nvSpPr>
          <p:cNvPr id="5"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14</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4117963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Disclosures</a:t>
            </a:r>
            <a:endParaRPr lang="pt-BR"/>
          </a:p>
        </p:txBody>
      </p:sp>
      <p:sp>
        <p:nvSpPr>
          <p:cNvPr id="3" name="Content Placeholder 2"/>
          <p:cNvSpPr>
            <a:spLocks noGrp="1"/>
          </p:cNvSpPr>
          <p:nvPr>
            <p:ph idx="4294967295"/>
          </p:nvPr>
        </p:nvSpPr>
        <p:spPr>
          <a:xfrm>
            <a:off x="1340456" y="1186329"/>
            <a:ext cx="8081869" cy="5560919"/>
          </a:xfrm>
          <a:prstGeom prst="rect">
            <a:avLst/>
          </a:prstGeom>
        </p:spPr>
        <p:txBody>
          <a:bodyPr wrap="square" lIns="37073" tIns="37073" rIns="37073" bIns="37073"/>
          <a:lstStyle/>
          <a:p>
            <a:pPr fontAlgn="b">
              <a:lnSpc>
                <a:spcPct val="100000"/>
              </a:lnSpc>
              <a:spcBef>
                <a:spcPct val="0"/>
              </a:spcBef>
            </a:pPr>
            <a:r>
              <a:rPr lang="en-US" sz="876" dirty="0">
                <a:latin typeface="Times New Roman" panose="02020603050405020304" pitchFamily="18" charset="0"/>
                <a:ea typeface="Times New Roman" panose="02020603050405020304" pitchFamily="18" charset="0"/>
                <a:cs typeface="Times New Roman" panose="02020603050405020304" pitchFamily="18" charset="0"/>
              </a:rPr>
              <a:t>respective directors, officers or employees, shall be in any way responsible for the contents hereof, apart from the liabilities and responsibilities that may be imposed on them by the relevant regulatory authority in the jurisdiction in question, or the regulatory regime thereunder. Opinions, forecasts or projections contained in this material represent J.P. Morgan's current opinions or judgment as of the date of the material only and are therefore subject to change without notice. Periodic updates may be provided on companies/industries based on company-specific developments or announcements, market conditions or any other publicly available information. There can be no assurance that future results or events will be consistent with any such opinions, forecasts or projections, which represent only one possible outcome. Furthermore, such opinions, forecasts or projections are subject to certain risks, uncertainties and assumptions that have not been verified, and future actual results or events could differ materially. The value of, or income from, any investments referred to in this material may fluctuate and/or be affected by changes in exchange rates. All pricing is indicative as of the close of market for the securities discussed, unless otherwise stated. Past performance is not indicative of future results. Accordingly, investors may receive back less than originally invested. This material is not intended as an offer or solicitation for the purchase or sale of any financial instrument. The opinions and recommendations herein do not take into account individual client circumstances, objectives, or needs and are not intended as recommendations of particular securities, financial instruments or strategies to particular clients. The recipients of this material must make their own independent decisions regarding any securities or financial instruments mentioned herein and should seek advice from such independent financial, legal, tax or other adviser as they deem necessary. J.P. Morgan may trade as a principal on the basis of the Research Analysts’ views and research, and it may also engage in transactions for its own account or for its clients’ accounts in a manner inconsistent with the views taken in this material, and J.P. Morgan is under no obligation to ensure that such other communication is brought to the attention of any recipient of this material. Others within J.P. Morgan, including Strategists, Sales staff and other Research Analysts, may take views that are inconsistent with those taken in this material. Employees of J.P. Morgan not involved in the preparation of this material may have investments in the securities (or derivatives of such securities) mentioned in this material and may trade them in ways different from those discussed in this material. This material is not an advertisement for or marketing of any issuer, its products or services, or its securities in any jurisdiction.</a:t>
            </a:r>
          </a:p>
          <a:p>
            <a:pPr fontAlgn="b">
              <a:lnSpc>
                <a:spcPct val="100000"/>
              </a:lnSpc>
              <a:spcBef>
                <a:spcPct val="0"/>
              </a:spcBef>
            </a:pPr>
            <a:r>
              <a:rPr lang="en-US" sz="584"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584" dirty="0">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778" dirty="0">
                <a:latin typeface="Times New Roman" panose="02020603050405020304" pitchFamily="18" charset="0"/>
                <a:ea typeface="Times New Roman" panose="02020603050405020304" pitchFamily="18" charset="0"/>
                <a:cs typeface="Times New Roman" panose="02020603050405020304" pitchFamily="18" charset="0"/>
              </a:rPr>
              <a:t>"Other Disclosures" last revised </a:t>
            </a:r>
            <a:r>
              <a:rPr lang="en-US" sz="778">
                <a:latin typeface="Times New Roman" panose="02020603050405020304" pitchFamily="18" charset="0"/>
                <a:ea typeface="Times New Roman" panose="02020603050405020304" pitchFamily="18" charset="0"/>
                <a:cs typeface="Times New Roman" panose="02020603050405020304" pitchFamily="18" charset="0"/>
              </a:rPr>
              <a:t>July 17, </a:t>
            </a:r>
            <a:r>
              <a:rPr lang="en-US" sz="778" dirty="0">
                <a:latin typeface="Times New Roman" panose="02020603050405020304" pitchFamily="18" charset="0"/>
                <a:ea typeface="Times New Roman" panose="02020603050405020304" pitchFamily="18" charset="0"/>
                <a:cs typeface="Times New Roman" panose="02020603050405020304" pitchFamily="18" charset="0"/>
              </a:rPr>
              <a:t>2021. </a:t>
            </a:r>
            <a:endParaRPr lang="en-US" sz="778" dirty="0">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endParaRPr lang="en-US" sz="876" dirty="0">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876" b="1" dirty="0">
                <a:latin typeface="Times New Roman" panose="02020603050405020304" pitchFamily="18" charset="0"/>
                <a:ea typeface="Times New Roman" panose="02020603050405020304" pitchFamily="18" charset="0"/>
                <a:cs typeface="Times New Roman" panose="02020603050405020304" pitchFamily="18" charset="0"/>
              </a:rPr>
              <a:t>Copyright 2021 JPMorgan Chase &amp; Co. All rights reserved. This material or any portion hereof may not be reprinted, sold or redistributed without the written consent of J.P. Morgan. </a:t>
            </a:r>
            <a:r>
              <a:rPr lang="en-US" sz="876"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#$J&amp;098$#*P</a:t>
            </a:r>
            <a:r>
              <a:rPr lang="en-US" sz="876" b="1"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876" dirty="0">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dirty="0">
                <a:latin typeface="Times New Roman" panose="02020603050405020304" pitchFamily="18" charset="0"/>
                <a:ea typeface="MS Mincho" panose="02020609040205080304" pitchFamily="49" charset="-128"/>
                <a:cs typeface="Times New Roman" panose="02020603050405020304" pitchFamily="18" charset="0"/>
              </a:rPr>
              <a:t> </a:t>
            </a:r>
            <a:endParaRPr lang="en-US" sz="584" dirty="0">
              <a:latin typeface="Calibri" panose="020F0502020204030204" pitchFamily="34" charset="0"/>
              <a:ea typeface="Calibri" panose="020F0502020204030204" pitchFamily="34" charset="0"/>
              <a:cs typeface="Times New Roman" panose="02020603050405020304" pitchFamily="18" charset="0"/>
            </a:endParaRPr>
          </a:p>
          <a:p>
            <a:pPr fontAlgn="b">
              <a:lnSpc>
                <a:spcPct val="100000"/>
              </a:lnSpc>
              <a:spcBef>
                <a:spcPct val="0"/>
              </a:spcBef>
            </a:pPr>
            <a:r>
              <a:rPr lang="en-US" sz="584" dirty="0">
                <a:latin typeface="Calibri" panose="020F0502020204030204" pitchFamily="34" charset="0"/>
                <a:ea typeface="Calibri" panose="020F0502020204030204" pitchFamily="34" charset="0"/>
                <a:cs typeface="Times New Roman" panose="02020603050405020304" pitchFamily="18" charset="0"/>
              </a:rPr>
              <a:t> </a:t>
            </a:r>
          </a:p>
          <a:p>
            <a:pPr fontAlgn="b">
              <a:lnSpc>
                <a:spcPct val="100000"/>
              </a:lnSpc>
              <a:spcBef>
                <a:spcPct val="0"/>
              </a:spcBef>
            </a:pPr>
            <a:endParaRPr lang="en-US" sz="876"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2"/>
          <p:cNvSpPr>
            <a:spLocks noChangeArrowheads="1"/>
          </p:cNvSpPr>
          <p:nvPr/>
        </p:nvSpPr>
        <p:spPr bwMode="auto">
          <a:xfrm>
            <a:off x="1340457" y="3793782"/>
            <a:ext cx="8081869" cy="1235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8975" tIns="44487" rIns="88975" bIns="44487" numCol="1" anchor="t" anchorCtr="0" compatLnSpc="1">
            <a:prstTxWarp prst="textNoShape">
              <a:avLst/>
            </a:prstTxWarp>
          </a:bodyPr>
          <a:lstStyle/>
          <a:p>
            <a:endParaRPr lang="pt-BR" sz="1070"/>
          </a:p>
        </p:txBody>
      </p:sp>
      <p:sp>
        <p:nvSpPr>
          <p:cNvPr id="5" name="Footer Placeholder 4"/>
          <p:cNvSpPr>
            <a:spLocks noGrp="1"/>
          </p:cNvSpPr>
          <p:nvPr>
            <p:ph type="ftr" sz="quarter" idx="10"/>
          </p:nvPr>
        </p:nvSpPr>
        <p:spPr>
          <a:xfrm rot="16200000">
            <a:off x="-1865376" y="4361688"/>
            <a:ext cx="5532120" cy="137160"/>
          </a:xfrm>
        </p:spPr>
        <p:txBody>
          <a:bodyPr/>
          <a:lstStyle/>
          <a:p>
            <a:r>
              <a:rPr lang="en-US" smtClean="0"/>
              <a:t>Commodities Strategy</a:t>
            </a:r>
            <a:endParaRPr lang="en-US"/>
          </a:p>
        </p:txBody>
      </p:sp>
      <p:sp>
        <p:nvSpPr>
          <p:cNvPr id="6"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15</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824824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title"/>
          </p:nvPr>
        </p:nvSpPr>
        <p:spPr>
          <a:xfrm>
            <a:off x="1141857" y="469057"/>
            <a:ext cx="9171015" cy="612775"/>
          </a:xfrm>
          <a:solidFill>
            <a:schemeClr val="bg1"/>
          </a:solidFill>
        </p:spPr>
        <p:txBody>
          <a:bodyPr/>
          <a:lstStyle/>
          <a:p>
            <a:r>
              <a:rPr lang="en-US" dirty="0" smtClean="0"/>
              <a:t>Part of copper's </a:t>
            </a:r>
            <a:r>
              <a:rPr lang="en-US" dirty="0"/>
              <a:t>strong price performance </a:t>
            </a:r>
            <a:r>
              <a:rPr lang="en-US" dirty="0" smtClean="0"/>
              <a:t>year-to-date has </a:t>
            </a:r>
            <a:r>
              <a:rPr lang="en-US" dirty="0"/>
              <a:t>been driven more by future expectations that emerging green demand will open a large supply gap that requires significantly higher copper prices today to incentivize copper investment </a:t>
            </a:r>
            <a:r>
              <a:rPr lang="en-US" dirty="0" smtClean="0"/>
              <a:t>tomorrow.</a:t>
            </a:r>
            <a:endParaRPr lang="en-US" dirty="0"/>
          </a:p>
        </p:txBody>
      </p:sp>
      <p:sp>
        <p:nvSpPr>
          <p:cNvPr id="195589" name="Text Box 5"/>
          <p:cNvSpPr txBox="1">
            <a:spLocks noChangeArrowheads="1"/>
          </p:cNvSpPr>
          <p:nvPr>
            <p:custDataLst>
              <p:tags r:id="rId2"/>
            </p:custDataLst>
          </p:nvPr>
        </p:nvSpPr>
        <p:spPr bwMode="auto">
          <a:xfrm>
            <a:off x="1526921" y="6496923"/>
            <a:ext cx="8209886" cy="246221"/>
          </a:xfrm>
          <a:prstGeom prst="rect">
            <a:avLst/>
          </a:prstGeom>
          <a:noFill/>
          <a:ln w="9525">
            <a:noFill/>
            <a:miter lim="800000"/>
            <a:headEnd/>
            <a:tailEnd/>
          </a:ln>
          <a:effectLst/>
        </p:spPr>
        <p:txBody>
          <a:bodyPr wrap="square" lIns="0" tIns="0" rIns="0" bIns="0">
            <a:spAutoFit/>
          </a:bodyPr>
          <a:lstStyle/>
          <a:p>
            <a:pPr>
              <a:tabLst>
                <a:tab pos="461965" algn="l"/>
              </a:tabLst>
            </a:pPr>
            <a:r>
              <a:rPr lang="en-GB" sz="800" dirty="0" smtClean="0">
                <a:solidFill>
                  <a:srgbClr val="000000"/>
                </a:solidFill>
              </a:rPr>
              <a:t>Source: </a:t>
            </a:r>
            <a:r>
              <a:rPr lang="en-GB" sz="800" dirty="0" smtClean="0"/>
              <a:t>LMC Automotive, NEA, Tsinghua University's Institute of Energy, Environment and Economy (3Es), Carbon-neutral Pathways for the United States, EIA, </a:t>
            </a:r>
            <a:r>
              <a:rPr lang="en-GB" sz="800" dirty="0" err="1" smtClean="0"/>
              <a:t>BloomberNEF</a:t>
            </a:r>
            <a:r>
              <a:rPr lang="en-GB" sz="800" dirty="0" smtClean="0"/>
              <a:t>, CRU, BGRIMM, Wood Mackenzie, J.P. Morgan</a:t>
            </a:r>
            <a:endParaRPr lang="en-GB" sz="800" dirty="0">
              <a:solidFill>
                <a:srgbClr val="000000"/>
              </a:solidFill>
            </a:endParaRPr>
          </a:p>
        </p:txBody>
      </p:sp>
      <p:sp>
        <p:nvSpPr>
          <p:cNvPr id="2" name="TextBox 1"/>
          <p:cNvSpPr txBox="1"/>
          <p:nvPr/>
        </p:nvSpPr>
        <p:spPr>
          <a:xfrm>
            <a:off x="1527696" y="1333153"/>
            <a:ext cx="3962400" cy="412421"/>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Share of battery electric light vehicles of total sales</a:t>
            </a:r>
          </a:p>
          <a:p>
            <a:r>
              <a:rPr lang="en-GB" dirty="0" smtClean="0">
                <a:solidFill>
                  <a:srgbClr val="FFFFFF"/>
                </a:solidFill>
              </a:rPr>
              <a:t>Percent</a:t>
            </a:r>
            <a:endParaRPr lang="en-GB" dirty="0">
              <a:solidFill>
                <a:srgbClr val="FFFFFF"/>
              </a:solidFill>
            </a:endParaRPr>
          </a:p>
        </p:txBody>
      </p:sp>
      <p:sp>
        <p:nvSpPr>
          <p:cNvPr id="3" name="TextBox 2"/>
          <p:cNvSpPr txBox="1"/>
          <p:nvPr/>
        </p:nvSpPr>
        <p:spPr>
          <a:xfrm>
            <a:off x="5641847" y="1333153"/>
            <a:ext cx="3959352" cy="412421"/>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Global additions to wind and solar capacity</a:t>
            </a:r>
          </a:p>
          <a:p>
            <a:r>
              <a:rPr lang="en-GB" dirty="0" smtClean="0">
                <a:solidFill>
                  <a:srgbClr val="FFFFFF"/>
                </a:solidFill>
              </a:rPr>
              <a:t>GW</a:t>
            </a:r>
            <a:endParaRPr lang="en-GB" dirty="0">
              <a:solidFill>
                <a:srgbClr val="FFFFFF"/>
              </a:solidFill>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dirty="0"/>
          </a:p>
        </p:txBody>
      </p:sp>
      <p:sp>
        <p:nvSpPr>
          <p:cNvPr id="13" name="TextBox 12"/>
          <p:cNvSpPr txBox="1"/>
          <p:nvPr/>
        </p:nvSpPr>
        <p:spPr>
          <a:xfrm>
            <a:off x="1523999" y="5032767"/>
            <a:ext cx="8077199" cy="412421"/>
          </a:xfrm>
          <a:prstGeom prst="rect">
            <a:avLst/>
          </a:prstGeom>
          <a:solidFill>
            <a:srgbClr val="7397BC"/>
          </a:solidFill>
          <a:ln>
            <a:solidFill>
              <a:srgbClr val="7397BC"/>
            </a:solidFill>
          </a:ln>
        </p:spPr>
        <p:txBody>
          <a:bodyPr vert="horz" wrap="square" lIns="45720" tIns="36576" rIns="91440" bIns="36576" rtlCol="0" anchor="b">
            <a:spAutoFit/>
          </a:bodyPr>
          <a:lstStyle/>
          <a:p>
            <a:r>
              <a:rPr lang="en-GB" b="1" dirty="0" smtClean="0">
                <a:solidFill>
                  <a:srgbClr val="FFFFFF"/>
                </a:solidFill>
              </a:rPr>
              <a:t>Global copper demand from ‘green’ technologies</a:t>
            </a:r>
          </a:p>
          <a:p>
            <a:r>
              <a:rPr lang="en-GB" dirty="0" smtClean="0">
                <a:solidFill>
                  <a:srgbClr val="FFFFFF"/>
                </a:solidFill>
              </a:rPr>
              <a:t>Thousand </a:t>
            </a:r>
            <a:r>
              <a:rPr lang="en-GB" dirty="0" err="1" smtClean="0">
                <a:solidFill>
                  <a:srgbClr val="FFFFFF"/>
                </a:solidFill>
              </a:rPr>
              <a:t>mt</a:t>
            </a:r>
            <a:endParaRPr lang="en-GB" dirty="0">
              <a:solidFill>
                <a:srgbClr val="FFFFFF"/>
              </a:solidFill>
            </a:endParaRPr>
          </a:p>
        </p:txBody>
      </p:sp>
      <p:pic>
        <p:nvPicPr>
          <p:cNvPr id="10" name="Picture 9"/>
          <p:cNvPicPr>
            <a:picLocks noChangeAspect="1"/>
          </p:cNvPicPr>
          <p:nvPr/>
        </p:nvPicPr>
        <p:blipFill>
          <a:blip r:embed="rId5"/>
          <a:stretch>
            <a:fillRect/>
          </a:stretch>
        </p:blipFill>
        <p:spPr>
          <a:xfrm>
            <a:off x="1523999" y="5523351"/>
            <a:ext cx="8098855" cy="897108"/>
          </a:xfrm>
          <a:prstGeom prst="rect">
            <a:avLst/>
          </a:prstGeom>
        </p:spPr>
      </p:pic>
      <p:pic>
        <p:nvPicPr>
          <p:cNvPr id="12" name="Picture 11"/>
          <p:cNvPicPr>
            <a:picLocks noChangeAspect="1"/>
          </p:cNvPicPr>
          <p:nvPr/>
        </p:nvPicPr>
        <p:blipFill>
          <a:blip r:embed="rId6"/>
          <a:stretch>
            <a:fillRect/>
          </a:stretch>
        </p:blipFill>
        <p:spPr>
          <a:xfrm>
            <a:off x="5631019" y="1799645"/>
            <a:ext cx="3981007" cy="3106031"/>
          </a:xfrm>
          <a:prstGeom prst="rect">
            <a:avLst/>
          </a:prstGeom>
        </p:spPr>
      </p:pic>
      <p:pic>
        <p:nvPicPr>
          <p:cNvPr id="14" name="Picture 13"/>
          <p:cNvPicPr>
            <a:picLocks noChangeAspect="1"/>
          </p:cNvPicPr>
          <p:nvPr/>
        </p:nvPicPr>
        <p:blipFill>
          <a:blip r:embed="rId7"/>
          <a:stretch>
            <a:fillRect/>
          </a:stretch>
        </p:blipFill>
        <p:spPr>
          <a:xfrm>
            <a:off x="1506917" y="1836155"/>
            <a:ext cx="3979483" cy="3106031"/>
          </a:xfrm>
          <a:prstGeom prst="rect">
            <a:avLst/>
          </a:prstGeom>
        </p:spPr>
      </p:pic>
      <p:sp>
        <p:nvSpPr>
          <p:cNvPr id="15"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2</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5139983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title"/>
          </p:nvPr>
        </p:nvSpPr>
        <p:spPr>
          <a:xfrm>
            <a:off x="1141857" y="469057"/>
            <a:ext cx="9171015" cy="612775"/>
          </a:xfrm>
          <a:solidFill>
            <a:schemeClr val="bg1"/>
          </a:solidFill>
        </p:spPr>
        <p:txBody>
          <a:bodyPr/>
          <a:lstStyle/>
          <a:p>
            <a:r>
              <a:rPr lang="en-US" dirty="0"/>
              <a:t>E</a:t>
            </a:r>
            <a:r>
              <a:rPr lang="en-US" dirty="0" smtClean="0"/>
              <a:t>ven </a:t>
            </a:r>
            <a:r>
              <a:rPr lang="en-US" dirty="0"/>
              <a:t>with strong growth from green demand, globally we do not expect that the copper intensity of economic growth </a:t>
            </a:r>
            <a:r>
              <a:rPr lang="en-US" dirty="0" smtClean="0"/>
              <a:t>will </a:t>
            </a:r>
            <a:r>
              <a:rPr lang="en-US" dirty="0"/>
              <a:t>be materially boosted in the next </a:t>
            </a:r>
            <a:r>
              <a:rPr lang="en-US" dirty="0" smtClean="0"/>
              <a:t>decade compared </a:t>
            </a:r>
            <a:r>
              <a:rPr lang="en-US" dirty="0"/>
              <a:t>to recent </a:t>
            </a:r>
            <a:r>
              <a:rPr lang="en-US" dirty="0" smtClean="0"/>
              <a:t>history as traditional</a:t>
            </a:r>
            <a:r>
              <a:rPr lang="en-US" dirty="0"/>
              <a:t>, non-green demand </a:t>
            </a:r>
            <a:r>
              <a:rPr lang="en-US" dirty="0" smtClean="0"/>
              <a:t>growth in China slows.</a:t>
            </a:r>
            <a:endParaRPr lang="en-US" dirty="0"/>
          </a:p>
        </p:txBody>
      </p:sp>
      <p:sp>
        <p:nvSpPr>
          <p:cNvPr id="195588" name="Text Box 4"/>
          <p:cNvSpPr txBox="1">
            <a:spLocks noChangeArrowheads="1"/>
          </p:cNvSpPr>
          <p:nvPr>
            <p:custDataLst>
              <p:tags r:id="rId2"/>
            </p:custDataLst>
          </p:nvPr>
        </p:nvSpPr>
        <p:spPr bwMode="auto">
          <a:xfrm>
            <a:off x="5646484" y="6430790"/>
            <a:ext cx="3956050" cy="369332"/>
          </a:xfrm>
          <a:prstGeom prst="rect">
            <a:avLst/>
          </a:prstGeom>
          <a:noFill/>
          <a:ln w="9525">
            <a:noFill/>
            <a:miter lim="800000"/>
            <a:headEnd/>
            <a:tailEnd/>
          </a:ln>
          <a:effectLst/>
        </p:spPr>
        <p:txBody>
          <a:bodyPr lIns="0" tIns="0" rIns="0" bIns="0">
            <a:spAutoFit/>
          </a:bodyPr>
          <a:lstStyle/>
          <a:p>
            <a:r>
              <a:rPr lang="en-GB" sz="800" dirty="0" smtClean="0">
                <a:solidFill>
                  <a:srgbClr val="000000"/>
                </a:solidFill>
              </a:rPr>
              <a:t>Source: </a:t>
            </a:r>
            <a:r>
              <a:rPr lang="en-GB" sz="800" dirty="0">
                <a:solidFill>
                  <a:srgbClr val="000000"/>
                </a:solidFill>
              </a:rPr>
              <a:t>Wood Mackenzie, CRU, BGRIMM, World Bank, OECD, UN, LMC Automotive, NEA, Tsinghua University's Institute of Energy, Environment and Economy (3Es), Carbon-neutral Pathways for the United States, EIA, BNEF, J.P. Morgan</a:t>
            </a:r>
          </a:p>
        </p:txBody>
      </p:sp>
      <p:sp>
        <p:nvSpPr>
          <p:cNvPr id="195589" name="Text Box 5"/>
          <p:cNvSpPr txBox="1">
            <a:spLocks noChangeArrowheads="1"/>
          </p:cNvSpPr>
          <p:nvPr>
            <p:custDataLst>
              <p:tags r:id="rId3"/>
            </p:custDataLst>
          </p:nvPr>
        </p:nvSpPr>
        <p:spPr bwMode="auto">
          <a:xfrm>
            <a:off x="1526921" y="6430790"/>
            <a:ext cx="3957638" cy="369332"/>
          </a:xfrm>
          <a:prstGeom prst="rect">
            <a:avLst/>
          </a:prstGeom>
          <a:noFill/>
          <a:ln w="9525">
            <a:noFill/>
            <a:miter lim="800000"/>
            <a:headEnd/>
            <a:tailEnd/>
          </a:ln>
          <a:effectLst/>
        </p:spPr>
        <p:txBody>
          <a:bodyPr lIns="0" tIns="0" rIns="0" bIns="0">
            <a:spAutoFit/>
          </a:bodyPr>
          <a:lstStyle/>
          <a:p>
            <a:pPr>
              <a:tabLst>
                <a:tab pos="461965" algn="l"/>
              </a:tabLst>
            </a:pPr>
            <a:r>
              <a:rPr lang="en-GB" sz="800" dirty="0" smtClean="0">
                <a:solidFill>
                  <a:srgbClr val="000000"/>
                </a:solidFill>
              </a:rPr>
              <a:t>Source: </a:t>
            </a:r>
            <a:r>
              <a:rPr lang="en-GB" sz="800" dirty="0" smtClean="0"/>
              <a:t>CRU, BGRIMM, Wood Mackenzie, LMC Automotive, NEA, Tsinghua University's Institute of Energy, Environment and Economy (3Es), </a:t>
            </a:r>
            <a:r>
              <a:rPr lang="en-GB" sz="800" i="1" dirty="0" smtClean="0"/>
              <a:t>Carbon-neutral Pathways for the United States</a:t>
            </a:r>
            <a:r>
              <a:rPr lang="en-GB" sz="800" dirty="0" smtClean="0"/>
              <a:t>, EIA, BNEF, J.P. Morgan</a:t>
            </a:r>
            <a:endParaRPr lang="en-GB" sz="800" dirty="0">
              <a:solidFill>
                <a:srgbClr val="000000"/>
              </a:solidFill>
            </a:endParaRPr>
          </a:p>
        </p:txBody>
      </p:sp>
      <p:sp>
        <p:nvSpPr>
          <p:cNvPr id="2" name="TextBox 1"/>
          <p:cNvSpPr txBox="1"/>
          <p:nvPr/>
        </p:nvSpPr>
        <p:spPr>
          <a:xfrm>
            <a:off x="1527696" y="1405162"/>
            <a:ext cx="3962400" cy="581698"/>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Copper demand growth, global 'green' demand vs Chinese traditional or ‘non-green’ demand</a:t>
            </a:r>
          </a:p>
          <a:p>
            <a:r>
              <a:rPr lang="en-GB" dirty="0" smtClean="0">
                <a:solidFill>
                  <a:srgbClr val="FFFFFF"/>
                </a:solidFill>
              </a:rPr>
              <a:t>YoY change, thousand </a:t>
            </a:r>
            <a:r>
              <a:rPr lang="en-GB" dirty="0" err="1" smtClean="0">
                <a:solidFill>
                  <a:srgbClr val="FFFFFF"/>
                </a:solidFill>
              </a:rPr>
              <a:t>mt</a:t>
            </a:r>
            <a:endParaRPr lang="en-GB" dirty="0">
              <a:solidFill>
                <a:srgbClr val="FFFFFF"/>
              </a:solidFill>
            </a:endParaRPr>
          </a:p>
        </p:txBody>
      </p:sp>
      <p:sp>
        <p:nvSpPr>
          <p:cNvPr id="3" name="TextBox 2"/>
          <p:cNvSpPr txBox="1"/>
          <p:nvPr/>
        </p:nvSpPr>
        <p:spPr>
          <a:xfrm>
            <a:off x="5641847" y="1405162"/>
            <a:ext cx="3959352" cy="581698"/>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Elasticity of global copper demand growth to global GDP growth</a:t>
            </a:r>
          </a:p>
          <a:p>
            <a:r>
              <a:rPr lang="en-GB" dirty="0" smtClean="0">
                <a:solidFill>
                  <a:srgbClr val="FFFFFF"/>
                </a:solidFill>
              </a:rPr>
              <a:t>Beta</a:t>
            </a:r>
            <a:endParaRPr lang="en-GB" dirty="0">
              <a:solidFill>
                <a:srgbClr val="FFFFFF"/>
              </a:solidFill>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dirty="0"/>
          </a:p>
        </p:txBody>
      </p:sp>
      <p:pic>
        <p:nvPicPr>
          <p:cNvPr id="9" name="Picture 8"/>
          <p:cNvPicPr>
            <a:picLocks noChangeAspect="1"/>
          </p:cNvPicPr>
          <p:nvPr/>
        </p:nvPicPr>
        <p:blipFill>
          <a:blip r:embed="rId6"/>
          <a:stretch>
            <a:fillRect/>
          </a:stretch>
        </p:blipFill>
        <p:spPr>
          <a:xfrm>
            <a:off x="5641847" y="2039120"/>
            <a:ext cx="3979483" cy="4338704"/>
          </a:xfrm>
          <a:prstGeom prst="rect">
            <a:avLst/>
          </a:prstGeom>
        </p:spPr>
      </p:pic>
      <p:pic>
        <p:nvPicPr>
          <p:cNvPr id="10" name="Picture 9"/>
          <p:cNvPicPr>
            <a:picLocks noChangeAspect="1"/>
          </p:cNvPicPr>
          <p:nvPr/>
        </p:nvPicPr>
        <p:blipFill>
          <a:blip r:embed="rId7"/>
          <a:stretch>
            <a:fillRect/>
          </a:stretch>
        </p:blipFill>
        <p:spPr>
          <a:xfrm>
            <a:off x="1530890" y="2092086"/>
            <a:ext cx="3979483" cy="4338704"/>
          </a:xfrm>
          <a:prstGeom prst="rect">
            <a:avLst/>
          </a:prstGeom>
        </p:spPr>
      </p:pic>
      <p:sp>
        <p:nvSpPr>
          <p:cNvPr id="11"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3</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619873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title"/>
          </p:nvPr>
        </p:nvSpPr>
        <p:spPr>
          <a:xfrm>
            <a:off x="1141857" y="360338"/>
            <a:ext cx="9171015" cy="612775"/>
          </a:xfrm>
          <a:solidFill>
            <a:schemeClr val="bg1"/>
          </a:solidFill>
        </p:spPr>
        <p:txBody>
          <a:bodyPr/>
          <a:lstStyle/>
          <a:p>
            <a:r>
              <a:rPr lang="en-US" dirty="0" smtClean="0"/>
              <a:t>Energy transition could also actually take much longer than we expect and prove to be less copper intensive.</a:t>
            </a:r>
            <a:endParaRPr lang="en-US" dirty="0"/>
          </a:p>
        </p:txBody>
      </p:sp>
      <p:sp>
        <p:nvSpPr>
          <p:cNvPr id="195588" name="Text Box 4"/>
          <p:cNvSpPr txBox="1">
            <a:spLocks noChangeArrowheads="1"/>
          </p:cNvSpPr>
          <p:nvPr>
            <p:custDataLst>
              <p:tags r:id="rId2"/>
            </p:custDataLst>
          </p:nvPr>
        </p:nvSpPr>
        <p:spPr bwMode="auto">
          <a:xfrm>
            <a:off x="5646484" y="6517729"/>
            <a:ext cx="3956050" cy="123111"/>
          </a:xfrm>
          <a:prstGeom prst="rect">
            <a:avLst/>
          </a:prstGeom>
          <a:noFill/>
          <a:ln w="9525">
            <a:noFill/>
            <a:miter lim="800000"/>
            <a:headEnd/>
            <a:tailEnd/>
          </a:ln>
          <a:effectLst/>
        </p:spPr>
        <p:txBody>
          <a:bodyPr lIns="0" tIns="0" rIns="0" bIns="0">
            <a:spAutoFit/>
          </a:bodyPr>
          <a:lstStyle/>
          <a:p>
            <a:r>
              <a:rPr lang="en-GB" sz="800" dirty="0" smtClean="0">
                <a:solidFill>
                  <a:srgbClr val="000000"/>
                </a:solidFill>
              </a:rPr>
              <a:t>Source: CRU</a:t>
            </a:r>
            <a:endParaRPr lang="en-GB" sz="800" dirty="0">
              <a:solidFill>
                <a:srgbClr val="000000"/>
              </a:solidFill>
            </a:endParaRPr>
          </a:p>
        </p:txBody>
      </p:sp>
      <p:sp>
        <p:nvSpPr>
          <p:cNvPr id="195589" name="Text Box 5"/>
          <p:cNvSpPr txBox="1">
            <a:spLocks noChangeArrowheads="1"/>
          </p:cNvSpPr>
          <p:nvPr>
            <p:custDataLst>
              <p:tags r:id="rId3"/>
            </p:custDataLst>
          </p:nvPr>
        </p:nvSpPr>
        <p:spPr bwMode="auto">
          <a:xfrm>
            <a:off x="1526921" y="6508437"/>
            <a:ext cx="3957638" cy="369332"/>
          </a:xfrm>
          <a:prstGeom prst="rect">
            <a:avLst/>
          </a:prstGeom>
          <a:noFill/>
          <a:ln w="9525">
            <a:noFill/>
            <a:miter lim="800000"/>
            <a:headEnd/>
            <a:tailEnd/>
          </a:ln>
          <a:effectLst/>
        </p:spPr>
        <p:txBody>
          <a:bodyPr lIns="0" tIns="0" rIns="0" bIns="0">
            <a:spAutoFit/>
          </a:bodyPr>
          <a:lstStyle/>
          <a:p>
            <a:pPr>
              <a:tabLst>
                <a:tab pos="461965" algn="l"/>
              </a:tabLst>
            </a:pPr>
            <a:r>
              <a:rPr lang="en-GB" sz="800" dirty="0" smtClean="0">
                <a:solidFill>
                  <a:srgbClr val="000000"/>
                </a:solidFill>
              </a:rPr>
              <a:t>Source: </a:t>
            </a:r>
            <a:r>
              <a:rPr lang="en-GB" sz="800" dirty="0" smtClean="0"/>
              <a:t>"</a:t>
            </a:r>
            <a:r>
              <a:rPr lang="en-GB" sz="800" u="sng" dirty="0" smtClean="0">
                <a:hlinkClick r:id="rId6"/>
              </a:rPr>
              <a:t>Future Shock</a:t>
            </a:r>
            <a:r>
              <a:rPr lang="en-GB" sz="800" dirty="0" smtClean="0"/>
              <a:t>", 11th Annual Eye on the Market energy paper, JP Morgan Asset Management, 2021.  Renewables include wind, solar, hydropower, geothermal, biomass, wood and waste.</a:t>
            </a:r>
            <a:endParaRPr lang="en-GB" sz="800" dirty="0">
              <a:solidFill>
                <a:srgbClr val="000000"/>
              </a:solidFill>
            </a:endParaRPr>
          </a:p>
        </p:txBody>
      </p:sp>
      <p:sp>
        <p:nvSpPr>
          <p:cNvPr id="2" name="TextBox 1"/>
          <p:cNvSpPr txBox="1"/>
          <p:nvPr/>
        </p:nvSpPr>
        <p:spPr>
          <a:xfrm>
            <a:off x="1527696" y="1235885"/>
            <a:ext cx="3962400" cy="750975"/>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Renewable share of US primary energy consumption and previous forecasts</a:t>
            </a:r>
          </a:p>
          <a:p>
            <a:r>
              <a:rPr lang="en-GB" dirty="0" smtClean="0">
                <a:solidFill>
                  <a:srgbClr val="FFFFFF"/>
                </a:solidFill>
              </a:rPr>
              <a:t>Percent. Lines start when forecasts were made and end in year of forecast</a:t>
            </a:r>
            <a:endParaRPr lang="en-GB" dirty="0">
              <a:solidFill>
                <a:srgbClr val="FFFFFF"/>
              </a:solidFill>
            </a:endParaRPr>
          </a:p>
        </p:txBody>
      </p:sp>
      <p:sp>
        <p:nvSpPr>
          <p:cNvPr id="3" name="TextBox 2"/>
          <p:cNvSpPr txBox="1"/>
          <p:nvPr/>
        </p:nvSpPr>
        <p:spPr>
          <a:xfrm>
            <a:off x="5641847" y="1235885"/>
            <a:ext cx="3959352" cy="750975"/>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CRU’s forecasted global copper intensity of use</a:t>
            </a:r>
          </a:p>
          <a:p>
            <a:r>
              <a:rPr lang="en-GB" dirty="0" smtClean="0">
                <a:solidFill>
                  <a:srgbClr val="FFFFFF"/>
                </a:solidFill>
              </a:rPr>
              <a:t>Index (2020 = 100)</a:t>
            </a:r>
          </a:p>
          <a:p>
            <a:endParaRPr lang="en-GB" dirty="0">
              <a:solidFill>
                <a:srgbClr val="FFFFFF"/>
              </a:solidFill>
            </a:endParaRPr>
          </a:p>
          <a:p>
            <a:endParaRPr lang="en-GB" dirty="0">
              <a:solidFill>
                <a:srgbClr val="FFFFFF"/>
              </a:solidFill>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dirty="0"/>
          </a:p>
        </p:txBody>
      </p:sp>
      <p:pic>
        <p:nvPicPr>
          <p:cNvPr id="10" name="Picture 9"/>
          <p:cNvPicPr>
            <a:picLocks noChangeAspect="1"/>
          </p:cNvPicPr>
          <p:nvPr/>
        </p:nvPicPr>
        <p:blipFill>
          <a:blip r:embed="rId7"/>
          <a:stretch>
            <a:fillRect/>
          </a:stretch>
        </p:blipFill>
        <p:spPr>
          <a:xfrm>
            <a:off x="2199953" y="5140027"/>
            <a:ext cx="2611574" cy="1311366"/>
          </a:xfrm>
          <a:prstGeom prst="rect">
            <a:avLst/>
          </a:prstGeom>
        </p:spPr>
      </p:pic>
      <p:pic>
        <p:nvPicPr>
          <p:cNvPr id="12" name="Picture 11"/>
          <p:cNvPicPr>
            <a:picLocks noChangeAspect="1"/>
          </p:cNvPicPr>
          <p:nvPr/>
        </p:nvPicPr>
        <p:blipFill>
          <a:blip r:embed="rId8"/>
          <a:stretch>
            <a:fillRect/>
          </a:stretch>
        </p:blipFill>
        <p:spPr>
          <a:xfrm>
            <a:off x="1526921" y="2000825"/>
            <a:ext cx="3979483" cy="3154730"/>
          </a:xfrm>
          <a:prstGeom prst="rect">
            <a:avLst/>
          </a:prstGeom>
        </p:spPr>
      </p:pic>
      <p:pic>
        <p:nvPicPr>
          <p:cNvPr id="14" name="Picture 13"/>
          <p:cNvPicPr>
            <a:picLocks noChangeAspect="1"/>
          </p:cNvPicPr>
          <p:nvPr/>
        </p:nvPicPr>
        <p:blipFill>
          <a:blip r:embed="rId9"/>
          <a:stretch>
            <a:fillRect/>
          </a:stretch>
        </p:blipFill>
        <p:spPr>
          <a:xfrm>
            <a:off x="5631019" y="2040233"/>
            <a:ext cx="3981007" cy="4337183"/>
          </a:xfrm>
          <a:prstGeom prst="rect">
            <a:avLst/>
          </a:prstGeom>
        </p:spPr>
      </p:pic>
      <p:sp>
        <p:nvSpPr>
          <p:cNvPr id="15"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4</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13715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title"/>
          </p:nvPr>
        </p:nvSpPr>
        <p:spPr>
          <a:xfrm>
            <a:off x="1141857" y="397049"/>
            <a:ext cx="9171015" cy="612775"/>
          </a:xfrm>
          <a:solidFill>
            <a:schemeClr val="bg1"/>
          </a:solidFill>
        </p:spPr>
        <p:txBody>
          <a:bodyPr/>
          <a:lstStyle/>
          <a:p>
            <a:pPr fontAlgn="base"/>
            <a:r>
              <a:rPr lang="en-US" dirty="0" smtClean="0"/>
              <a:t>The China-led copper </a:t>
            </a:r>
            <a:r>
              <a:rPr lang="en-US" dirty="0" err="1" smtClean="0"/>
              <a:t>supercycle</a:t>
            </a:r>
            <a:r>
              <a:rPr lang="en-US" dirty="0" smtClean="0"/>
              <a:t> was only </a:t>
            </a:r>
            <a:r>
              <a:rPr lang="en-US" dirty="0"/>
              <a:t>launched </a:t>
            </a:r>
            <a:r>
              <a:rPr lang="en-US" dirty="0" smtClean="0"/>
              <a:t>after its </a:t>
            </a:r>
            <a:r>
              <a:rPr lang="en-US" dirty="0"/>
              <a:t>demand share reached </a:t>
            </a:r>
            <a:r>
              <a:rPr lang="en-US" dirty="0" smtClean="0"/>
              <a:t>20%.  We forecast that green demand will not likely reach this critical mass until the early 2030s.</a:t>
            </a:r>
            <a:endParaRPr lang="en-US" dirty="0"/>
          </a:p>
        </p:txBody>
      </p:sp>
      <p:sp>
        <p:nvSpPr>
          <p:cNvPr id="195589" name="Text Box 5"/>
          <p:cNvSpPr txBox="1">
            <a:spLocks noChangeArrowheads="1"/>
          </p:cNvSpPr>
          <p:nvPr>
            <p:custDataLst>
              <p:tags r:id="rId2"/>
            </p:custDataLst>
          </p:nvPr>
        </p:nvSpPr>
        <p:spPr bwMode="auto">
          <a:xfrm>
            <a:off x="1526921" y="6261512"/>
            <a:ext cx="8497918" cy="492443"/>
          </a:xfrm>
          <a:prstGeom prst="rect">
            <a:avLst/>
          </a:prstGeom>
          <a:noFill/>
          <a:ln w="9525">
            <a:noFill/>
            <a:miter lim="800000"/>
            <a:headEnd/>
            <a:tailEnd/>
          </a:ln>
          <a:effectLst/>
        </p:spPr>
        <p:txBody>
          <a:bodyPr wrap="square" lIns="0" tIns="0" rIns="0" bIns="0">
            <a:spAutoFit/>
          </a:bodyPr>
          <a:lstStyle/>
          <a:p>
            <a:pPr>
              <a:tabLst>
                <a:tab pos="461965" algn="l"/>
              </a:tabLst>
            </a:pPr>
            <a:r>
              <a:rPr lang="en-GB" sz="800" dirty="0" smtClean="0">
                <a:solidFill>
                  <a:srgbClr val="000000"/>
                </a:solidFill>
              </a:rPr>
              <a:t>Source: USGS, WBMS, Wood Mackenzie, CRU, The Copper Handbook, World non-ferrous metal production and prices 1700-1976 (Schmitz), Mineral statistics of the United Kingdom of Great Britain and Ireland, The Statistics of the Copper Mines of Cornwall, Statistics of British Commerce, Abstract of British historical statistics, J.P. Morgan Commodities Research. Four copper </a:t>
            </a:r>
            <a:r>
              <a:rPr lang="en-GB" sz="800" dirty="0" err="1" smtClean="0">
                <a:solidFill>
                  <a:srgbClr val="000000"/>
                </a:solidFill>
              </a:rPr>
              <a:t>supercycle</a:t>
            </a:r>
            <a:r>
              <a:rPr lang="en-GB" sz="800" dirty="0" smtClean="0">
                <a:solidFill>
                  <a:srgbClr val="000000"/>
                </a:solidFill>
              </a:rPr>
              <a:t> concept attributable to J.P. Morgan Private Bank. Grey dashed line demarks forecast. Given the scarcity of reliable demand statistics pre-1900, we compare apparent demand (production + imports – exports) against global production as an approximation of demand share.</a:t>
            </a:r>
            <a:endParaRPr lang="en-GB" sz="800" dirty="0">
              <a:solidFill>
                <a:srgbClr val="000000"/>
              </a:solidFill>
            </a:endParaRPr>
          </a:p>
        </p:txBody>
      </p:sp>
      <p:sp>
        <p:nvSpPr>
          <p:cNvPr id="2" name="TextBox 1"/>
          <p:cNvSpPr txBox="1"/>
          <p:nvPr/>
        </p:nvSpPr>
        <p:spPr>
          <a:xfrm>
            <a:off x="1527696" y="1405161"/>
            <a:ext cx="8074152" cy="412421"/>
          </a:xfrm>
          <a:prstGeom prst="rect">
            <a:avLst/>
          </a:prstGeom>
          <a:solidFill>
            <a:srgbClr val="7397BC"/>
          </a:solidFill>
          <a:ln>
            <a:solidFill>
              <a:srgbClr val="7397BC"/>
            </a:solidFill>
          </a:ln>
        </p:spPr>
        <p:txBody>
          <a:bodyPr vert="horz" lIns="45720" tIns="36576" rIns="91440" bIns="36576" rtlCol="0" anchor="b">
            <a:spAutoFit/>
          </a:bodyPr>
          <a:lstStyle/>
          <a:p>
            <a:r>
              <a:rPr lang="en-GB" b="1" dirty="0">
                <a:solidFill>
                  <a:srgbClr val="FFFFFF"/>
                </a:solidFill>
              </a:rPr>
              <a:t>Copper demand share</a:t>
            </a:r>
            <a:endParaRPr lang="en-GB" b="1" dirty="0" smtClean="0">
              <a:solidFill>
                <a:srgbClr val="FFFFFF"/>
              </a:solidFill>
            </a:endParaRPr>
          </a:p>
          <a:p>
            <a:r>
              <a:rPr lang="en-GB" dirty="0">
                <a:solidFill>
                  <a:srgbClr val="FFFFFF"/>
                </a:solidFill>
              </a:rPr>
              <a:t>Percent of global consumption</a:t>
            </a:r>
            <a:endParaRPr lang="en-GB" dirty="0" smtClean="0">
              <a:solidFill>
                <a:srgbClr val="FFFFFF"/>
              </a:solidFill>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dirty="0"/>
          </a:p>
        </p:txBody>
      </p:sp>
      <p:pic>
        <p:nvPicPr>
          <p:cNvPr id="7" name="Picture 6"/>
          <p:cNvPicPr>
            <a:picLocks noChangeAspect="1"/>
          </p:cNvPicPr>
          <p:nvPr/>
        </p:nvPicPr>
        <p:blipFill>
          <a:blip r:embed="rId5"/>
          <a:stretch>
            <a:fillRect/>
          </a:stretch>
        </p:blipFill>
        <p:spPr>
          <a:xfrm>
            <a:off x="1522431" y="1893022"/>
            <a:ext cx="8079417" cy="4293050"/>
          </a:xfrm>
          <a:prstGeom prst="rect">
            <a:avLst/>
          </a:prstGeom>
        </p:spPr>
      </p:pic>
      <p:sp>
        <p:nvSpPr>
          <p:cNvPr id="8"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5</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490595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title"/>
          </p:nvPr>
        </p:nvSpPr>
        <p:spPr>
          <a:xfrm>
            <a:off x="1141857" y="829097"/>
            <a:ext cx="9171015" cy="612775"/>
          </a:xfrm>
          <a:solidFill>
            <a:schemeClr val="bg1"/>
          </a:solidFill>
        </p:spPr>
        <p:txBody>
          <a:bodyPr/>
          <a:lstStyle/>
          <a:p>
            <a:pPr fontAlgn="base"/>
            <a:r>
              <a:rPr lang="en-US" dirty="0" smtClean="0"/>
              <a:t>Turning to supply, the near-term pipeline remains robust.</a:t>
            </a:r>
            <a:r>
              <a:rPr lang="en-US" dirty="0"/>
              <a:t> </a:t>
            </a:r>
            <a:r>
              <a:rPr lang="en-US" dirty="0" smtClean="0"/>
              <a:t>During </a:t>
            </a:r>
            <a:r>
              <a:rPr lang="en-US" dirty="0"/>
              <a:t>the last price upcycle in 2016-2018, $25bn worth of copper projects were approved with annual production capacity of 1.8 </a:t>
            </a:r>
            <a:r>
              <a:rPr lang="en-US" dirty="0" err="1" smtClean="0"/>
              <a:t>mmt</a:t>
            </a:r>
            <a:r>
              <a:rPr lang="en-US" dirty="0" smtClean="0"/>
              <a:t>. Not </a:t>
            </a:r>
            <a:r>
              <a:rPr lang="en-US" dirty="0"/>
              <a:t>only did the projects deliver over the expedited </a:t>
            </a:r>
            <a:r>
              <a:rPr lang="en-US" dirty="0" smtClean="0"/>
              <a:t>five-year </a:t>
            </a:r>
            <a:r>
              <a:rPr lang="en-US" dirty="0"/>
              <a:t>period, but they were approved with copper prices averaging only $6,250/</a:t>
            </a:r>
            <a:r>
              <a:rPr lang="en-US" dirty="0" err="1"/>
              <a:t>mt.</a:t>
            </a:r>
            <a:endParaRPr lang="en-US" dirty="0"/>
          </a:p>
        </p:txBody>
      </p:sp>
      <p:sp>
        <p:nvSpPr>
          <p:cNvPr id="195589" name="Text Box 5"/>
          <p:cNvSpPr txBox="1">
            <a:spLocks noChangeArrowheads="1"/>
          </p:cNvSpPr>
          <p:nvPr>
            <p:custDataLst>
              <p:tags r:id="rId2"/>
            </p:custDataLst>
          </p:nvPr>
        </p:nvSpPr>
        <p:spPr bwMode="auto">
          <a:xfrm>
            <a:off x="1526921" y="6549544"/>
            <a:ext cx="8497918" cy="123111"/>
          </a:xfrm>
          <a:prstGeom prst="rect">
            <a:avLst/>
          </a:prstGeom>
          <a:noFill/>
          <a:ln w="9525">
            <a:noFill/>
            <a:miter lim="800000"/>
            <a:headEnd/>
            <a:tailEnd/>
          </a:ln>
          <a:effectLst/>
        </p:spPr>
        <p:txBody>
          <a:bodyPr wrap="square" lIns="0" tIns="0" rIns="0" bIns="0">
            <a:spAutoFit/>
          </a:bodyPr>
          <a:lstStyle/>
          <a:p>
            <a:pPr>
              <a:tabLst>
                <a:tab pos="461965" algn="l"/>
              </a:tabLst>
            </a:pPr>
            <a:r>
              <a:rPr lang="en-GB" sz="800" dirty="0" smtClean="0">
                <a:solidFill>
                  <a:srgbClr val="000000"/>
                </a:solidFill>
              </a:rPr>
              <a:t>Source: </a:t>
            </a:r>
            <a:r>
              <a:rPr lang="en-GB" sz="800" dirty="0">
                <a:solidFill>
                  <a:srgbClr val="000000"/>
                </a:solidFill>
              </a:rPr>
              <a:t>Company reports, CRU</a:t>
            </a:r>
          </a:p>
        </p:txBody>
      </p:sp>
      <p:sp>
        <p:nvSpPr>
          <p:cNvPr id="2" name="TextBox 1"/>
          <p:cNvSpPr txBox="1"/>
          <p:nvPr/>
        </p:nvSpPr>
        <p:spPr>
          <a:xfrm>
            <a:off x="1527696" y="1693193"/>
            <a:ext cx="8074152" cy="412421"/>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Announcements of project approvals and copper price at the time of announcement </a:t>
            </a:r>
          </a:p>
          <a:p>
            <a:r>
              <a:rPr lang="en-GB" dirty="0" smtClean="0">
                <a:solidFill>
                  <a:srgbClr val="FFFFFF"/>
                </a:solidFill>
              </a:rPr>
              <a:t>US$/</a:t>
            </a:r>
            <a:r>
              <a:rPr lang="en-GB" dirty="0" err="1" smtClean="0">
                <a:solidFill>
                  <a:srgbClr val="FFFFFF"/>
                </a:solidFill>
              </a:rPr>
              <a:t>mt</a:t>
            </a:r>
            <a:endParaRPr lang="en-GB" dirty="0" smtClean="0">
              <a:solidFill>
                <a:srgbClr val="FFFFFF"/>
              </a:solidFill>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dirty="0"/>
          </a:p>
        </p:txBody>
      </p:sp>
      <p:pic>
        <p:nvPicPr>
          <p:cNvPr id="7" name="Picture 6"/>
          <p:cNvPicPr>
            <a:picLocks noChangeAspect="1"/>
          </p:cNvPicPr>
          <p:nvPr/>
        </p:nvPicPr>
        <p:blipFill>
          <a:blip r:embed="rId5"/>
          <a:stretch>
            <a:fillRect/>
          </a:stretch>
        </p:blipFill>
        <p:spPr>
          <a:xfrm>
            <a:off x="1526921" y="2181054"/>
            <a:ext cx="8079417" cy="4293050"/>
          </a:xfrm>
          <a:prstGeom prst="rect">
            <a:avLst/>
          </a:prstGeom>
        </p:spPr>
      </p:pic>
      <p:sp>
        <p:nvSpPr>
          <p:cNvPr id="8"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6</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749857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title"/>
          </p:nvPr>
        </p:nvSpPr>
        <p:spPr>
          <a:xfrm>
            <a:off x="1141857" y="792925"/>
            <a:ext cx="9171015" cy="612775"/>
          </a:xfrm>
          <a:solidFill>
            <a:schemeClr val="bg1"/>
          </a:solidFill>
        </p:spPr>
        <p:txBody>
          <a:bodyPr/>
          <a:lstStyle/>
          <a:p>
            <a:r>
              <a:rPr lang="en-US" dirty="0"/>
              <a:t>Going forward, </a:t>
            </a:r>
            <a:r>
              <a:rPr lang="en-US" dirty="0" smtClean="0"/>
              <a:t>guidance </a:t>
            </a:r>
            <a:r>
              <a:rPr lang="en-US" dirty="0"/>
              <a:t>from publicly-traded miners that disclose their capital intentions by segment calls for a largely flat copper capex profile over 2021-22. However, </a:t>
            </a:r>
            <a:r>
              <a:rPr lang="en-US" dirty="0" smtClean="0"/>
              <a:t>adding </a:t>
            </a:r>
            <a:r>
              <a:rPr lang="en-US" dirty="0"/>
              <a:t>capex objectives from private operators shows a continuation of the upward trend that started in 2016, during the last wave of capital </a:t>
            </a:r>
            <a:r>
              <a:rPr lang="en-US" dirty="0" smtClean="0"/>
              <a:t>investment.</a:t>
            </a:r>
            <a:endParaRPr lang="en-US" dirty="0"/>
          </a:p>
        </p:txBody>
      </p:sp>
      <p:sp>
        <p:nvSpPr>
          <p:cNvPr id="195588" name="Text Box 4"/>
          <p:cNvSpPr txBox="1">
            <a:spLocks noChangeArrowheads="1"/>
          </p:cNvSpPr>
          <p:nvPr>
            <p:custDataLst>
              <p:tags r:id="rId2"/>
            </p:custDataLst>
          </p:nvPr>
        </p:nvSpPr>
        <p:spPr bwMode="auto">
          <a:xfrm>
            <a:off x="5646484" y="6754658"/>
            <a:ext cx="3956050" cy="123111"/>
          </a:xfrm>
          <a:prstGeom prst="rect">
            <a:avLst/>
          </a:prstGeom>
          <a:noFill/>
          <a:ln w="9525">
            <a:noFill/>
            <a:miter lim="800000"/>
            <a:headEnd/>
            <a:tailEnd/>
          </a:ln>
          <a:effectLst/>
        </p:spPr>
        <p:txBody>
          <a:bodyPr lIns="0" tIns="0" rIns="0" bIns="0">
            <a:spAutoFit/>
          </a:bodyPr>
          <a:lstStyle/>
          <a:p>
            <a:r>
              <a:rPr lang="en-GB" sz="800" dirty="0" smtClean="0">
                <a:solidFill>
                  <a:srgbClr val="000000"/>
                </a:solidFill>
              </a:rPr>
              <a:t>Source: </a:t>
            </a:r>
            <a:r>
              <a:rPr lang="en-GB" sz="800" dirty="0">
                <a:solidFill>
                  <a:srgbClr val="000000"/>
                </a:solidFill>
              </a:rPr>
              <a:t>Company reports, Wood Mackenzie</a:t>
            </a:r>
          </a:p>
        </p:txBody>
      </p:sp>
      <p:sp>
        <p:nvSpPr>
          <p:cNvPr id="195589" name="Text Box 5"/>
          <p:cNvSpPr txBox="1">
            <a:spLocks noChangeArrowheads="1"/>
          </p:cNvSpPr>
          <p:nvPr>
            <p:custDataLst>
              <p:tags r:id="rId3"/>
            </p:custDataLst>
          </p:nvPr>
        </p:nvSpPr>
        <p:spPr bwMode="auto">
          <a:xfrm>
            <a:off x="1526921" y="6754658"/>
            <a:ext cx="3957638" cy="123111"/>
          </a:xfrm>
          <a:prstGeom prst="rect">
            <a:avLst/>
          </a:prstGeom>
          <a:noFill/>
          <a:ln w="9525">
            <a:noFill/>
            <a:miter lim="800000"/>
            <a:headEnd/>
            <a:tailEnd/>
          </a:ln>
          <a:effectLst/>
        </p:spPr>
        <p:txBody>
          <a:bodyPr lIns="0" tIns="0" rIns="0" bIns="0">
            <a:spAutoFit/>
          </a:bodyPr>
          <a:lstStyle/>
          <a:p>
            <a:pPr>
              <a:tabLst>
                <a:tab pos="461965" algn="l"/>
              </a:tabLst>
            </a:pPr>
            <a:r>
              <a:rPr lang="en-GB" sz="800" dirty="0" smtClean="0">
                <a:solidFill>
                  <a:srgbClr val="000000"/>
                </a:solidFill>
              </a:rPr>
              <a:t>Source: </a:t>
            </a:r>
            <a:r>
              <a:rPr lang="en-GB" sz="800" dirty="0">
                <a:solidFill>
                  <a:srgbClr val="000000"/>
                </a:solidFill>
              </a:rPr>
              <a:t>Company reports</a:t>
            </a:r>
          </a:p>
        </p:txBody>
      </p:sp>
      <p:sp>
        <p:nvSpPr>
          <p:cNvPr id="2" name="TextBox 1"/>
          <p:cNvSpPr txBox="1"/>
          <p:nvPr/>
        </p:nvSpPr>
        <p:spPr>
          <a:xfrm>
            <a:off x="1527696" y="1559753"/>
            <a:ext cx="3962400" cy="750975"/>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Historical total capital spent and future capex spending intentions by 69 publicly-traded metals &amp; mining companies</a:t>
            </a:r>
          </a:p>
          <a:p>
            <a:r>
              <a:rPr lang="en-GB" dirty="0" smtClean="0">
                <a:solidFill>
                  <a:srgbClr val="FFFFFF"/>
                </a:solidFill>
              </a:rPr>
              <a:t>Billion US$</a:t>
            </a:r>
            <a:endParaRPr lang="en-GB" dirty="0">
              <a:solidFill>
                <a:srgbClr val="FFFFFF"/>
              </a:solidFill>
            </a:endParaRPr>
          </a:p>
        </p:txBody>
      </p:sp>
      <p:sp>
        <p:nvSpPr>
          <p:cNvPr id="3" name="TextBox 2"/>
          <p:cNvSpPr txBox="1"/>
          <p:nvPr/>
        </p:nvSpPr>
        <p:spPr>
          <a:xfrm>
            <a:off x="5641847" y="1559753"/>
            <a:ext cx="3959352" cy="750975"/>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Historical copper capex spent and future spending intentions by public and private companies</a:t>
            </a:r>
          </a:p>
          <a:p>
            <a:r>
              <a:rPr lang="en-GB" dirty="0" smtClean="0">
                <a:solidFill>
                  <a:srgbClr val="FFFFFF"/>
                </a:solidFill>
              </a:rPr>
              <a:t>Billion US$</a:t>
            </a:r>
          </a:p>
          <a:p>
            <a:endParaRPr lang="en-GB" dirty="0">
              <a:solidFill>
                <a:srgbClr val="FFFFFF"/>
              </a:solidFill>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dirty="0"/>
          </a:p>
        </p:txBody>
      </p:sp>
      <p:pic>
        <p:nvPicPr>
          <p:cNvPr id="8" name="Picture 7"/>
          <p:cNvPicPr>
            <a:picLocks noChangeAspect="1"/>
          </p:cNvPicPr>
          <p:nvPr/>
        </p:nvPicPr>
        <p:blipFill>
          <a:blip r:embed="rId6"/>
          <a:stretch>
            <a:fillRect/>
          </a:stretch>
        </p:blipFill>
        <p:spPr>
          <a:xfrm>
            <a:off x="1526921" y="2349644"/>
            <a:ext cx="3981007" cy="4366097"/>
          </a:xfrm>
          <a:prstGeom prst="rect">
            <a:avLst/>
          </a:prstGeom>
        </p:spPr>
      </p:pic>
      <p:pic>
        <p:nvPicPr>
          <p:cNvPr id="9" name="Picture 8"/>
          <p:cNvPicPr>
            <a:picLocks noChangeAspect="1"/>
          </p:cNvPicPr>
          <p:nvPr/>
        </p:nvPicPr>
        <p:blipFill>
          <a:blip r:embed="rId7"/>
          <a:stretch>
            <a:fillRect/>
          </a:stretch>
        </p:blipFill>
        <p:spPr>
          <a:xfrm>
            <a:off x="5641847" y="2384445"/>
            <a:ext cx="3981007" cy="4366097"/>
          </a:xfrm>
          <a:prstGeom prst="rect">
            <a:avLst/>
          </a:prstGeom>
        </p:spPr>
      </p:pic>
      <p:sp>
        <p:nvSpPr>
          <p:cNvPr id="10"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7</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566501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title"/>
          </p:nvPr>
        </p:nvSpPr>
        <p:spPr>
          <a:xfrm>
            <a:off x="1141857" y="469057"/>
            <a:ext cx="9171015" cy="612775"/>
          </a:xfrm>
          <a:solidFill>
            <a:schemeClr val="bg1"/>
          </a:solidFill>
        </p:spPr>
        <p:txBody>
          <a:bodyPr/>
          <a:lstStyle/>
          <a:p>
            <a:pPr fontAlgn="base"/>
            <a:r>
              <a:rPr lang="en-US" dirty="0" smtClean="0"/>
              <a:t>Clear visibility </a:t>
            </a:r>
            <a:r>
              <a:rPr lang="en-US" dirty="0"/>
              <a:t>on </a:t>
            </a:r>
            <a:r>
              <a:rPr lang="en-US" dirty="0" smtClean="0"/>
              <a:t>copper supply </a:t>
            </a:r>
            <a:r>
              <a:rPr lang="en-US" dirty="0"/>
              <a:t>growth extends only about three to four years </a:t>
            </a:r>
            <a:r>
              <a:rPr lang="en-US" dirty="0" smtClean="0"/>
              <a:t>out. </a:t>
            </a:r>
            <a:r>
              <a:rPr lang="en-US" dirty="0"/>
              <a:t>As such, </a:t>
            </a:r>
            <a:r>
              <a:rPr lang="en-US" dirty="0" smtClean="0"/>
              <a:t>base-case </a:t>
            </a:r>
            <a:r>
              <a:rPr lang="en-US" dirty="0"/>
              <a:t>production capability is always forecasted to decline due to closures and grade </a:t>
            </a:r>
            <a:r>
              <a:rPr lang="en-US" dirty="0" smtClean="0"/>
              <a:t>attrition. However, the actual trajectory of supply has been very different.</a:t>
            </a:r>
            <a:endParaRPr lang="en-US" dirty="0"/>
          </a:p>
        </p:txBody>
      </p:sp>
      <p:sp>
        <p:nvSpPr>
          <p:cNvPr id="195589" name="Text Box 5"/>
          <p:cNvSpPr txBox="1">
            <a:spLocks noChangeArrowheads="1"/>
          </p:cNvSpPr>
          <p:nvPr>
            <p:custDataLst>
              <p:tags r:id="rId2"/>
            </p:custDataLst>
          </p:nvPr>
        </p:nvSpPr>
        <p:spPr bwMode="auto">
          <a:xfrm>
            <a:off x="1526921" y="6430790"/>
            <a:ext cx="8497918" cy="123111"/>
          </a:xfrm>
          <a:prstGeom prst="rect">
            <a:avLst/>
          </a:prstGeom>
          <a:noFill/>
          <a:ln w="9525">
            <a:noFill/>
            <a:miter lim="800000"/>
            <a:headEnd/>
            <a:tailEnd/>
          </a:ln>
          <a:effectLst/>
        </p:spPr>
        <p:txBody>
          <a:bodyPr wrap="square" lIns="0" tIns="0" rIns="0" bIns="0">
            <a:spAutoFit/>
          </a:bodyPr>
          <a:lstStyle/>
          <a:p>
            <a:pPr>
              <a:tabLst>
                <a:tab pos="461965" algn="l"/>
              </a:tabLst>
            </a:pPr>
            <a:r>
              <a:rPr lang="en-GB" sz="800" dirty="0" smtClean="0">
                <a:solidFill>
                  <a:srgbClr val="000000"/>
                </a:solidFill>
              </a:rPr>
              <a:t>Source: </a:t>
            </a:r>
            <a:r>
              <a:rPr lang="en-GB" sz="800" dirty="0">
                <a:solidFill>
                  <a:srgbClr val="000000"/>
                </a:solidFill>
              </a:rPr>
              <a:t>Wood Mackenzie </a:t>
            </a:r>
          </a:p>
        </p:txBody>
      </p:sp>
      <p:sp>
        <p:nvSpPr>
          <p:cNvPr id="2" name="TextBox 1"/>
          <p:cNvSpPr txBox="1"/>
          <p:nvPr/>
        </p:nvSpPr>
        <p:spPr>
          <a:xfrm>
            <a:off x="1527696" y="1405162"/>
            <a:ext cx="8074152" cy="581698"/>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Actual copper mine production and Wood Mackenzie forecasts for future copper mine production made in 2000, 2005, 2010, 2015 and 2021, forecasts include base case mines and probable projects</a:t>
            </a:r>
          </a:p>
          <a:p>
            <a:r>
              <a:rPr lang="en-GB" dirty="0" smtClean="0">
                <a:solidFill>
                  <a:srgbClr val="FFFFFF"/>
                </a:solidFill>
              </a:rPr>
              <a:t>Thousand </a:t>
            </a:r>
            <a:r>
              <a:rPr lang="en-GB" dirty="0" err="1" smtClean="0">
                <a:solidFill>
                  <a:srgbClr val="FFFFFF"/>
                </a:solidFill>
              </a:rPr>
              <a:t>mt</a:t>
            </a:r>
            <a:endParaRPr lang="en-GB" dirty="0" smtClean="0">
              <a:solidFill>
                <a:srgbClr val="FFFFFF"/>
              </a:solidFill>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dirty="0"/>
          </a:p>
        </p:txBody>
      </p:sp>
      <p:pic>
        <p:nvPicPr>
          <p:cNvPr id="6" name="Picture 5"/>
          <p:cNvPicPr>
            <a:picLocks noChangeAspect="1"/>
          </p:cNvPicPr>
          <p:nvPr/>
        </p:nvPicPr>
        <p:blipFill>
          <a:blip r:embed="rId5"/>
          <a:stretch>
            <a:fillRect/>
          </a:stretch>
        </p:blipFill>
        <p:spPr>
          <a:xfrm>
            <a:off x="1522431" y="2053233"/>
            <a:ext cx="8079417" cy="4293050"/>
          </a:xfrm>
          <a:prstGeom prst="rect">
            <a:avLst/>
          </a:prstGeom>
        </p:spPr>
      </p:pic>
      <p:sp>
        <p:nvSpPr>
          <p:cNvPr id="7"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8</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450793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title"/>
          </p:nvPr>
        </p:nvSpPr>
        <p:spPr>
          <a:xfrm>
            <a:off x="1141857" y="757089"/>
            <a:ext cx="9171015" cy="612775"/>
          </a:xfrm>
          <a:solidFill>
            <a:schemeClr val="bg1"/>
          </a:solidFill>
          <a:ln>
            <a:noFill/>
          </a:ln>
        </p:spPr>
        <p:txBody>
          <a:bodyPr/>
          <a:lstStyle/>
          <a:p>
            <a:r>
              <a:rPr lang="en-US" dirty="0" smtClean="0"/>
              <a:t>Comparing our </a:t>
            </a:r>
            <a:r>
              <a:rPr lang="en-US" dirty="0"/>
              <a:t>estimates for demand (29.6 </a:t>
            </a:r>
            <a:r>
              <a:rPr lang="en-US" dirty="0" err="1"/>
              <a:t>mmt</a:t>
            </a:r>
            <a:r>
              <a:rPr lang="en-US" dirty="0"/>
              <a:t> by 2030</a:t>
            </a:r>
            <a:r>
              <a:rPr lang="en-US" dirty="0" smtClean="0"/>
              <a:t>) with our base case and probable supply projections, </a:t>
            </a:r>
            <a:r>
              <a:rPr lang="en-US" dirty="0"/>
              <a:t>we believe an additional 6.9 </a:t>
            </a:r>
            <a:r>
              <a:rPr lang="en-US" dirty="0" err="1"/>
              <a:t>mmt</a:t>
            </a:r>
            <a:r>
              <a:rPr lang="en-US" dirty="0"/>
              <a:t> of new </a:t>
            </a:r>
            <a:r>
              <a:rPr lang="en-US" dirty="0" smtClean="0"/>
              <a:t>mine </a:t>
            </a:r>
            <a:r>
              <a:rPr lang="en-US" dirty="0"/>
              <a:t>production will be needed to satisfy the projected 2030 supply gap in </a:t>
            </a:r>
            <a:r>
              <a:rPr lang="en-US" dirty="0" smtClean="0"/>
              <a:t>copper. This is actually quite similar to recent history.</a:t>
            </a:r>
            <a:endParaRPr lang="en-US" dirty="0"/>
          </a:p>
        </p:txBody>
      </p:sp>
      <p:sp>
        <p:nvSpPr>
          <p:cNvPr id="195588" name="Text Box 4"/>
          <p:cNvSpPr txBox="1">
            <a:spLocks noChangeArrowheads="1"/>
          </p:cNvSpPr>
          <p:nvPr>
            <p:custDataLst>
              <p:tags r:id="rId2"/>
            </p:custDataLst>
          </p:nvPr>
        </p:nvSpPr>
        <p:spPr bwMode="auto">
          <a:xfrm>
            <a:off x="5646484" y="6718822"/>
            <a:ext cx="3956050" cy="246221"/>
          </a:xfrm>
          <a:prstGeom prst="rect">
            <a:avLst/>
          </a:prstGeom>
          <a:noFill/>
          <a:ln w="9525">
            <a:noFill/>
            <a:miter lim="800000"/>
            <a:headEnd/>
            <a:tailEnd/>
          </a:ln>
          <a:effectLst/>
        </p:spPr>
        <p:txBody>
          <a:bodyPr lIns="0" tIns="0" rIns="0" bIns="0">
            <a:spAutoFit/>
          </a:bodyPr>
          <a:lstStyle/>
          <a:p>
            <a:r>
              <a:rPr lang="en-GB" sz="800" dirty="0" smtClean="0">
                <a:solidFill>
                  <a:srgbClr val="000000"/>
                </a:solidFill>
              </a:rPr>
              <a:t>Source: </a:t>
            </a:r>
            <a:r>
              <a:rPr lang="en-GB" sz="800" dirty="0" smtClean="0"/>
              <a:t>World Bank, OECD, UN, Company reports, Wood Mackenzie, CRU, J.P. Morgan Commodities Research</a:t>
            </a:r>
            <a:endParaRPr lang="en-GB" sz="800" dirty="0">
              <a:solidFill>
                <a:srgbClr val="000000"/>
              </a:solidFill>
            </a:endParaRPr>
          </a:p>
        </p:txBody>
      </p:sp>
      <p:sp>
        <p:nvSpPr>
          <p:cNvPr id="195589" name="Text Box 5"/>
          <p:cNvSpPr txBox="1">
            <a:spLocks noChangeArrowheads="1"/>
          </p:cNvSpPr>
          <p:nvPr>
            <p:custDataLst>
              <p:tags r:id="rId3"/>
            </p:custDataLst>
          </p:nvPr>
        </p:nvSpPr>
        <p:spPr bwMode="auto">
          <a:xfrm>
            <a:off x="1526921" y="6718822"/>
            <a:ext cx="3957638" cy="246221"/>
          </a:xfrm>
          <a:prstGeom prst="rect">
            <a:avLst/>
          </a:prstGeom>
          <a:noFill/>
          <a:ln w="9525">
            <a:noFill/>
            <a:miter lim="800000"/>
            <a:headEnd/>
            <a:tailEnd/>
          </a:ln>
          <a:effectLst/>
        </p:spPr>
        <p:txBody>
          <a:bodyPr lIns="0" tIns="0" rIns="0" bIns="0">
            <a:spAutoFit/>
          </a:bodyPr>
          <a:lstStyle/>
          <a:p>
            <a:pPr>
              <a:tabLst>
                <a:tab pos="461965" algn="l"/>
              </a:tabLst>
            </a:pPr>
            <a:r>
              <a:rPr lang="en-GB" sz="800" dirty="0" smtClean="0">
                <a:solidFill>
                  <a:srgbClr val="000000"/>
                </a:solidFill>
              </a:rPr>
              <a:t>Source: World Bank, OECD, UN, Company reports, Wood Mackenzie, CRU, J.P. Morgan Commodities Research</a:t>
            </a:r>
            <a:endParaRPr lang="en-GB" sz="800" dirty="0">
              <a:solidFill>
                <a:srgbClr val="000000"/>
              </a:solidFill>
            </a:endParaRPr>
          </a:p>
        </p:txBody>
      </p:sp>
      <p:sp>
        <p:nvSpPr>
          <p:cNvPr id="2" name="TextBox 1"/>
          <p:cNvSpPr txBox="1"/>
          <p:nvPr/>
        </p:nvSpPr>
        <p:spPr>
          <a:xfrm>
            <a:off x="1527696" y="1523917"/>
            <a:ext cx="3962400" cy="750975"/>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Estimated long-term copper supply and demand</a:t>
            </a:r>
          </a:p>
          <a:p>
            <a:r>
              <a:rPr lang="en-GB" dirty="0" smtClean="0">
                <a:solidFill>
                  <a:srgbClr val="FFFFFF"/>
                </a:solidFill>
              </a:rPr>
              <a:t>Thousand </a:t>
            </a:r>
            <a:r>
              <a:rPr lang="en-GB" dirty="0" err="1" smtClean="0">
                <a:solidFill>
                  <a:srgbClr val="FFFFFF"/>
                </a:solidFill>
              </a:rPr>
              <a:t>mt</a:t>
            </a:r>
            <a:endParaRPr lang="en-GB" dirty="0" smtClean="0">
              <a:solidFill>
                <a:srgbClr val="FFFFFF"/>
              </a:solidFill>
            </a:endParaRPr>
          </a:p>
          <a:p>
            <a:endParaRPr lang="en-GB" dirty="0" smtClean="0">
              <a:solidFill>
                <a:srgbClr val="FFFFFF"/>
              </a:solidFill>
            </a:endParaRPr>
          </a:p>
          <a:p>
            <a:endParaRPr lang="en-GB" dirty="0">
              <a:solidFill>
                <a:srgbClr val="FFFFFF"/>
              </a:solidFill>
            </a:endParaRPr>
          </a:p>
        </p:txBody>
      </p:sp>
      <p:sp>
        <p:nvSpPr>
          <p:cNvPr id="3" name="TextBox 2"/>
          <p:cNvSpPr txBox="1"/>
          <p:nvPr/>
        </p:nvSpPr>
        <p:spPr>
          <a:xfrm>
            <a:off x="5641847" y="1523917"/>
            <a:ext cx="3959352" cy="750975"/>
          </a:xfrm>
          <a:prstGeom prst="rect">
            <a:avLst/>
          </a:prstGeom>
          <a:solidFill>
            <a:srgbClr val="7397BC"/>
          </a:solidFill>
          <a:ln>
            <a:solidFill>
              <a:srgbClr val="7397BC"/>
            </a:solidFill>
          </a:ln>
        </p:spPr>
        <p:txBody>
          <a:bodyPr vert="horz" lIns="45720" tIns="36576" rIns="91440" bIns="36576" rtlCol="0" anchor="b">
            <a:spAutoFit/>
          </a:bodyPr>
          <a:lstStyle/>
          <a:p>
            <a:r>
              <a:rPr lang="en-GB" b="1" dirty="0" smtClean="0">
                <a:solidFill>
                  <a:srgbClr val="FFFFFF"/>
                </a:solidFill>
              </a:rPr>
              <a:t>J.P. Morgan estimates of long-term copper supply gap made in 2013 (for 2023), in 2017 (for 2027) and 2021 (for 2030)</a:t>
            </a:r>
          </a:p>
          <a:p>
            <a:r>
              <a:rPr lang="en-GB" dirty="0" smtClean="0">
                <a:solidFill>
                  <a:srgbClr val="FFFFFF"/>
                </a:solidFill>
              </a:rPr>
              <a:t>Thousand </a:t>
            </a:r>
            <a:r>
              <a:rPr lang="en-GB" dirty="0" err="1" smtClean="0">
                <a:solidFill>
                  <a:srgbClr val="FFFFFF"/>
                </a:solidFill>
              </a:rPr>
              <a:t>mt</a:t>
            </a:r>
            <a:endParaRPr lang="en-GB" dirty="0">
              <a:solidFill>
                <a:srgbClr val="FFFFFF"/>
              </a:solidFill>
            </a:endParaRPr>
          </a:p>
        </p:txBody>
      </p:sp>
      <p:sp>
        <p:nvSpPr>
          <p:cNvPr id="4" name="Footer Placeholder 3"/>
          <p:cNvSpPr>
            <a:spLocks noGrp="1"/>
          </p:cNvSpPr>
          <p:nvPr>
            <p:ph type="ftr" sz="quarter" idx="10"/>
          </p:nvPr>
        </p:nvSpPr>
        <p:spPr>
          <a:xfrm rot="16200000">
            <a:off x="-1865376" y="4361688"/>
            <a:ext cx="5532120" cy="137160"/>
          </a:xfrm>
        </p:spPr>
        <p:txBody>
          <a:bodyPr/>
          <a:lstStyle/>
          <a:p>
            <a:r>
              <a:rPr lang="en-US" smtClean="0"/>
              <a:t>Commodities Strategy</a:t>
            </a:r>
            <a:endParaRPr lang="en-US" dirty="0"/>
          </a:p>
        </p:txBody>
      </p:sp>
      <p:pic>
        <p:nvPicPr>
          <p:cNvPr id="8" name="Picture 7"/>
          <p:cNvPicPr>
            <a:picLocks noChangeAspect="1"/>
          </p:cNvPicPr>
          <p:nvPr/>
        </p:nvPicPr>
        <p:blipFill>
          <a:blip r:embed="rId6"/>
          <a:stretch>
            <a:fillRect/>
          </a:stretch>
        </p:blipFill>
        <p:spPr>
          <a:xfrm>
            <a:off x="1529265" y="2341265"/>
            <a:ext cx="3981007" cy="4338704"/>
          </a:xfrm>
          <a:prstGeom prst="rect">
            <a:avLst/>
          </a:prstGeom>
        </p:spPr>
      </p:pic>
      <p:pic>
        <p:nvPicPr>
          <p:cNvPr id="9" name="Picture 8"/>
          <p:cNvPicPr>
            <a:picLocks noChangeAspect="1"/>
          </p:cNvPicPr>
          <p:nvPr/>
        </p:nvPicPr>
        <p:blipFill>
          <a:blip r:embed="rId7"/>
          <a:stretch>
            <a:fillRect/>
          </a:stretch>
        </p:blipFill>
        <p:spPr>
          <a:xfrm>
            <a:off x="5651524" y="2341265"/>
            <a:ext cx="3981007" cy="4338704"/>
          </a:xfrm>
          <a:prstGeom prst="rect">
            <a:avLst/>
          </a:prstGeom>
        </p:spPr>
      </p:pic>
      <p:sp>
        <p:nvSpPr>
          <p:cNvPr id="10" name="PageNumber"/>
          <p:cNvSpPr txBox="1"/>
          <p:nvPr/>
        </p:nvSpPr>
        <p:spPr>
          <a:xfrm>
            <a:off x="5486400" y="7040880"/>
            <a:ext cx="155448" cy="155448"/>
          </a:xfrm>
          <a:prstGeom prst="rect">
            <a:avLst/>
          </a:prstGeom>
          <a:noFill/>
        </p:spPr>
        <p:txBody>
          <a:bodyPr vert="horz" wrap="none" lIns="0" tIns="0" rIns="0" bIns="0" rtlCol="0" anchor="ctr">
            <a:noAutofit/>
          </a:bodyPr>
          <a:lstStyle/>
          <a:p>
            <a:pPr algn="ctr"/>
            <a:r>
              <a:rPr lang="en-GB" sz="1000" b="1" dirty="0" smtClean="0">
                <a:solidFill>
                  <a:schemeClr val="tx2"/>
                </a:solidFill>
                <a:latin typeface="Arial" panose="020B0604020202020204" pitchFamily="34" charset="0"/>
              </a:rPr>
              <a:t>9</a:t>
            </a:r>
            <a:endParaRPr lang="en-GB" sz="1000" b="1" dirty="0">
              <a:solidFill>
                <a:schemeClr val="tx2"/>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72956079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MPLATEVERSIONHASH" val="c8OdWidLSBC2sp22C559YlbzWP0XAz3g7CUfYJhMDw8="/>
  <p:tag name="TEMPLATEVERSIONDATE" val="07/31/2018 17:31:19"/>
  <p:tag name="TEMPLATENAME" val="PitchPRO+"/>
  <p:tag name="SLIDEMASTERBRANDLOGORIGHT" val="757.44"/>
  <p:tag name="SLIDEMASTERBRANDLOGOBOTTOM" val="566.64"/>
  <p:tag name="SLIDEMASTERBRANDLOGOHEIGHT" val="12.96"/>
  <p:tag name="SLIDEMASTERBRANDLOGOWIDTH" val="64.08"/>
  <p:tag name="SKIPCONVERSIONCHECK" val="true"/>
  <p:tag name="UNDOENTRY" val="ab6e0f1d-35c9-4670-8289-9348e1ad36e6"/>
  <p:tag name="CONTENTLIBRARY" val="2b5cf0a7-b3c0-4dd9-9e83-bd678be74bcd"/>
  <p:tag name="REFRESHOPTIONS" val="&lt;?xml version=&quot;1.0&quot; encoding=&quot;utf-16&quot;?&gt;&#10;&lt;PowerpointRefreshOptions xmlns:xsi=&quot;http://www.w3.org/2001/XMLSchema-instance&quot; xmlns:xsd=&quot;http://www.w3.org/2001/XMLSchema&quot;&gt;&#10;  &lt;CoverPageAllElements&gt;true&lt;/CoverPageAllElements&gt;&#10;  &lt;CoverPageBrandLogo&gt;true&lt;/CoverPageBrandLogo&gt;&#10;  &lt;CoverPageClientLogo&gt;true&lt;/CoverPageClientLogo&gt;&#10;  &lt;CoverPageDate&gt;true&lt;/CoverPageDate&gt;&#10;  &lt;CoverPageJointPitchLogo&gt;true&lt;/CoverPageJointPitchLogo&gt;&#10;  &lt;CoverPageVerticalTextRunner&gt;true&lt;/CoverPageVerticalTextRunner&gt;&#10;  &lt;ShowCoverPage&gt;true&lt;/ShowCoverPage&gt;&#10;  &lt;ShowDisclaimer&gt;true&lt;/ShowDisclaimer&gt;&#10;  &lt;TemplateLayoutAllElements&gt;true&lt;/TemplateLayoutAllElements&gt;&#10;  &lt;ForceRefresh&gt;false&lt;/ForceRefresh&gt;&#10;  &lt;CoverPageSubTitle&gt;true&lt;/CoverPageSubTitle&gt;&#10;  &lt;CoverPageTitle&gt;true&lt;/CoverPageTitle&gt;&#10;  &lt;ShowAgenda&gt;true&lt;/ShowAgenda&gt;&#10;  &lt;TemplatePageLabel&gt;true&lt;/TemplatePageLabel&gt;&#10;  &lt;TemplateVerticalRunner&gt;true&lt;/TemplateVerticalRunner&gt;&#10;&lt;/PowerpointRefreshOptions&gt;"/>
  <p:tag name="ISUNDOENTRY" val=""/>
  <p:tag name="PITCHPROPROPERTIES" val="WXMfvE09DOs/mOl3u2AQ27QcgezyWkN+AkNAGXAeBoJKuBgxGBLGhI25m9bRHcM9RQscs7I4QY855HmZ9wiaScAkUiOahXjpa1GKbzxmDEgaRBFj1zbbNiHbJmtUv1DL609CXp4T5pMYpHCyOsiSfF8m1Ewd7e9Ul0r6wpaN5snm+kgLZOP8JKF1hv7kQD68zePpF4CHYvR4U9v1KCnkRXPe9cGBqoHIVzS4uiFBaX6FZuSb3bbgBcbiqr1rYEWwYF8jf8azIl5HPE/gAmNADkEljo1X/k0tHOSo3cRUt5y7ELLuubMobIvHRWXfymwJHSKP2795UlXiF04xtOvglG+JVAyzHw51eDyYadLvZRmxbcTRyg+tzofSEDUlmZcpAcL4kw507X7LqBdfoSXA93bvW2wjspIGGbmE2lYDoV5hFqURnw0EhLrzBVRqdqTEBg1eRVT1bJ+T63ON6+aYG1fS8ZKmHiIHFCNaYSMiFJhEfS7fgUgPVhrVWUxf2+OvOzbvJQZK8I29SHHm4H+/xCNITFEm/hamP7FeDF+j4MzTF/DY7pc/ID0CrwiQCeG6Q3ZbkYN9kw0o43kW6Qbdu+f5CAWHmEpq3so6opFXGHCIryG48dQJbTN7+RLxYoT92IlmY9cLnVg9l9DCwhF/f2iDZIf08IVowzJEguOyNt9w6Ia9jRIOwC5jUU9opnac8J4P9lPqTMZvLPgqpzFp84dej+azc4+PEbN+tlGIrwSvYVjJyvIKNT7lkvI9cvZPyJwhjEGnRaQqCxBo9SdeQvhyXb5m+K9N+NR7BWCqz/JSEV/Q37+6ZUPnBtT6cqJWkQ+nWpDks6rW7wvD0rcOL6xdN8Z6kmAynLmmv8V2poX2PesDqyBmP2TVfG4iwcBasTM3qqePhXPilyhL29VswD7M7zM/XYHLk58FQFlnI7+5m2UdTo/6UsqFC4i0x5rYtj60pko41HWMakxlfJUPX7MV3lbNZYZgDEXAnQyNO65Yc0tol0600ZJp6OXj/ggW1JeZ6cznfwrlpQBo4UwVxTWi5oHZEk/ImHbvuNYKGJBL/qppDVLOqgIFF6N6vGyhnf6vxZHjlk9Cnu0J6fspaUQntnFY42NkG1KN68kKmnDETwAvZ1jyb+pcFqzvdm/d5/5AyooXMvBFKqCV+p/Ru6QbfJ8iUgGOQeJaesH9wkwRzafzNnuIGLacsTZdd5XBFoXLeJhEf4geScZJYNnT86l/hVJWhUFZibPz90y+VNYiEqonk4QG8hRnmtlJHl+NhzsolIUIulGxcWrGwusY7HMidMCQuvuai5Iy4zvEx+2LVQ4b0u1VwVBPOqnn5H6zP72m8YtZPRyKxSbb1FZiq3NTALePd07ALy0H1vQZ2dU7XG1JTdDMyIZ9mt0kH32hEV85o+QGEKe0rKTbWRZ1tMA6VOJ66FSJ1j8DixD0Q7w0ppiQRVu2F6FIUsEiZ2dpuGSO4FIs0+fsDyCsIlyY7qrA9YbXga/0vwYoGsHGPBWZ5ZpbabnmCPI3eNQIzBaPYY+h413ipzDGlUoDACvSJBeQJNizpW1eYSu9TTCBHNXls0qTiH900Cj1S9FMvs1l4qgg8C2/jBNxy6cHZjjrB7GKZHblxpk9Uyzjf8o5RnodLz6UdMtzjPsqbMnHll0z6zqfbAw/ZXW1od/I9nA906ypalZYDK6CeCF6LaPN8nvX8IghEwKBx5u1Va3AdL7UdZHWKPjb4rrBx4HTx0kb9j1CQZVfqDOMLSlXHyfDGcrCAL0FhACPgOcoxc7vl06xfxz2Zb5iOrrldfzAFyByDp9di536elnVq8SajDHv7d04AjrJF9RGL/FUMApEwLA/RClzRYRE+JVmF28j8w0zEAWz0cCxUU4m4hg/M6cPM2GKmTGXMxSDVyspNRX5SJVRNFhHbIB009lY6jFtp5LcB1C54N18PpdodzSmYLCwyeIwV0pFBpmt7Upc/qHL5TWy+hfeGWEOFyFQoIksr5i9HK+DiH/in/mgaZYYdLkCdq2SpE0KUVi+MQmbquwKc1WHm04AmCx3oOFm7V2gwdG+igQvjjCk5M8Wi0WvOUJ79PDEmGgHHMNzYeHXzdsl06p4fXSW1Bo2YG2QDZJ5NoT4sdoLUWGj3o9nHzG7R/ixcmqLEC6S1RLyaV5ubYwz373vLqhwm4Yo2kLimZe3AqU5mvewZiF7QgpJsbSDZ5khSjGg5L3rIRpDX4u6tfZpcJwxIf8fTlByef8WIyI2MVKjssupIfTaoH97C3Ktexn9497FIXMBshamxkHmNfHSrNDI+ku1OpLOoXEUgiozPjG5tGxwMDiLEAhY7DjY7GPrklQ7rcBhiVGegVu+64ZJ/ckUBhKK0HYOvIjza78I3FmJCKkEBYrbreJZ8aSTZJ4bMpCNM9CGfIOXhtida3fDEJmWO1UDqYpKcoELisseJgrwTnZThT+Qww21F7aHqec/uI1rQZYM51yCvFr9O/W5/M79NM+i3I7IJGvZWclNeYwee6dDDUcsD4n+YF5SjVad24XF5xWig9f65Oj/NVA7UDCsb3HWxJh5cn1/dNmKIqyzlXnNc7SsNLynN6UdGTHYWohQlW0ukOi1ck5NQNaOg5M1n38fDQeP2KoSL3sH96I3M7Yo1iH4lqA1tWHKLOaNv2KJNUUP0vr91DRC6pLEnM50NHdMIi0Cz1Uwh9mDaRFKPHoFcsZmL8hz4xdaw+WoQrau4kZWIinVMJ0+ywEIn71/RXQOgxbYTaOlX4yX0UGmcS0poIG03/8+EW72fuRPV3WZ199/7gWb0JsYIfwxXWytp9yliuVbtZGhO5ElYYcJzy5R6mc8I7jLLr7WZKHeiM7TieGfiWc5mkjg30BQdfnODY8tPHm9pj2j8lBuRhbIryM9RbTL6q5Rwa/l0XMF+nk01fR2MYcAZWzwYyQjmZH527dXFpqvxpRayIrXHAN2cIGzcx++o1BId8tAmJ3H99ueBoqpxKMDL2vBhglln1qI0FpjnLHCRXjNMyQktwctfeSirT26tghXE9BhFYmaiIFN/tOs8UtVMq3cvz+1jwTtZfQQSgBeHOvDHqGk2RZh8STRortKTDSBol7FNh+a4X/SQ5vpxhxzEKhxE/lGM8V8qaQDr6ZgGjWm+fl60XEYFCdGCSvTDLIvmpK3GfPmtbLhR83ZwI68/hLoyIlRJj9k4nBbKszRPz0TmeFKlXLRa/0yTepM2dAaiSgZx74AU7oUGNjUnHqw7cT00HBInJJzticyOMzLpo/t46ifnrFrJ5bkVrC5nKkVt+o3moaip8duU/HKK+ogzoVn6/F1WujlGe4TxJnZYtoJMXDh+etvRObNfxWCd+Or7kXhCu1rutAKBqHth8C7AhJDsXhckLYgBySS8aompoHTouaogIPolw=="/>
  <p:tag name="PITCHPROSLIDECOUNT" val="15"/>
</p:tagLst>
</file>

<file path=ppt/tags/tag10.xml><?xml version="1.0" encoding="utf-8"?>
<p:tagLst xmlns:a="http://schemas.openxmlformats.org/drawingml/2006/main" xmlns:r="http://schemas.openxmlformats.org/officeDocument/2006/relationships" xmlns:p="http://schemas.openxmlformats.org/presentationml/2006/main">
  <p:tag name="JPM_OBJECT_NAME" val="jpmSubtitle"/>
</p:tagLst>
</file>

<file path=ppt/tags/tag11.xml><?xml version="1.0" encoding="utf-8"?>
<p:tagLst xmlns:a="http://schemas.openxmlformats.org/drawingml/2006/main" xmlns:r="http://schemas.openxmlformats.org/officeDocument/2006/relationships" xmlns:p="http://schemas.openxmlformats.org/presentationml/2006/main">
  <p:tag name="JPM_BRAND" val="J.P.Morgan"/>
  <p:tag name="JPM_OBJECT_NAME" val="jpmBrandCover"/>
</p:tagLst>
</file>

<file path=ppt/tags/tag12.xml><?xml version="1.0" encoding="utf-8"?>
<p:tagLst xmlns:a="http://schemas.openxmlformats.org/drawingml/2006/main" xmlns:r="http://schemas.openxmlformats.org/officeDocument/2006/relationships" xmlns:p="http://schemas.openxmlformats.org/presentationml/2006/main">
  <p:tag name="JPM_OBJECT_NAME" val="jpmDate"/>
</p:tagLst>
</file>

<file path=ppt/tags/tag13.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14.xml><?xml version="1.0" encoding="utf-8"?>
<p:tagLst xmlns:a="http://schemas.openxmlformats.org/drawingml/2006/main" xmlns:r="http://schemas.openxmlformats.org/officeDocument/2006/relationships" xmlns:p="http://schemas.openxmlformats.org/presentationml/2006/main">
  <p:tag name="JPM_SLIDE_ROLE" val="jpmPage"/>
  <p:tag name="DISTRIBUTIONTYPE" val="External"/>
  <p:tag name="APIADDED" val="471"/>
  <p:tag name="PITCHPROSLIDEID" val="604"/>
  <p:tag name="PRESENTATIONID" val="294d7e24-f60e-4c96-9946-cc85770ab406"/>
</p:tagLst>
</file>

<file path=ppt/tags/tag15.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16.xml><?xml version="1.0" encoding="utf-8"?>
<p:tagLst xmlns:a="http://schemas.openxmlformats.org/drawingml/2006/main" xmlns:r="http://schemas.openxmlformats.org/officeDocument/2006/relationships" xmlns:p="http://schemas.openxmlformats.org/presentationml/2006/main">
  <p:tag name="JPM_SLIDE_ROLE" val="jpmPage"/>
  <p:tag name="DISTRIBUTIONTYPE" val="External"/>
  <p:tag name="APIADDED" val="471"/>
  <p:tag name="PITCHPROSLIDEID" val="594"/>
  <p:tag name="PRESENTATIONID" val="294d7e24-f60e-4c96-9946-cc85770ab406"/>
</p:tagLst>
</file>

<file path=ppt/tags/tag17.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18.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19.xml><?xml version="1.0" encoding="utf-8"?>
<p:tagLst xmlns:a="http://schemas.openxmlformats.org/drawingml/2006/main" xmlns:r="http://schemas.openxmlformats.org/officeDocument/2006/relationships" xmlns:p="http://schemas.openxmlformats.org/presentationml/2006/main">
  <p:tag name="JPM_SLIDE_ROLE" val="jpmPage"/>
  <p:tag name="DISTRIBUTIONTYPE" val="External"/>
  <p:tag name="APIADDED" val="471"/>
  <p:tag name="PITCHPROSLIDEID" val="593"/>
  <p:tag name="PRESENTATIONID" val="294d7e24-f60e-4c96-9946-cc85770ab406"/>
</p:tagLst>
</file>

<file path=ppt/tags/tag2.xml><?xml version="1.0" encoding="utf-8"?>
<p:tagLst xmlns:a="http://schemas.openxmlformats.org/drawingml/2006/main" xmlns:r="http://schemas.openxmlformats.org/officeDocument/2006/relationships" xmlns:p="http://schemas.openxmlformats.org/presentationml/2006/main">
  <p:tag name="MASTERSHAPETYPE" val="Presentation Tracker"/>
</p:tagLst>
</file>

<file path=ppt/tags/tag20.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21.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22.xml><?xml version="1.0" encoding="utf-8"?>
<p:tagLst xmlns:a="http://schemas.openxmlformats.org/drawingml/2006/main" xmlns:r="http://schemas.openxmlformats.org/officeDocument/2006/relationships" xmlns:p="http://schemas.openxmlformats.org/presentationml/2006/main">
  <p:tag name="JPM_SLIDE_ROLE" val="jpmPage"/>
  <p:tag name="DISTRIBUTIONTYPE" val="External"/>
  <p:tag name="APIADDED" val="471"/>
  <p:tag name="PITCHPROSLIDEID" val="595"/>
  <p:tag name="PRESENTATIONID" val="294d7e24-f60e-4c96-9946-cc85770ab406"/>
</p:tagLst>
</file>

<file path=ppt/tags/tag23.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24.xml><?xml version="1.0" encoding="utf-8"?>
<p:tagLst xmlns:a="http://schemas.openxmlformats.org/drawingml/2006/main" xmlns:r="http://schemas.openxmlformats.org/officeDocument/2006/relationships" xmlns:p="http://schemas.openxmlformats.org/presentationml/2006/main">
  <p:tag name="JPM_SLIDE_ROLE" val="jpmPage"/>
  <p:tag name="DISTRIBUTIONTYPE" val="External"/>
  <p:tag name="APIADDED" val="471"/>
  <p:tag name="PITCHPROSLIDEID" val="597"/>
  <p:tag name="PRESENTATIONID" val="294d7e24-f60e-4c96-9946-cc85770ab406"/>
</p:tagLst>
</file>

<file path=ppt/tags/tag25.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26.xml><?xml version="1.0" encoding="utf-8"?>
<p:tagLst xmlns:a="http://schemas.openxmlformats.org/drawingml/2006/main" xmlns:r="http://schemas.openxmlformats.org/officeDocument/2006/relationships" xmlns:p="http://schemas.openxmlformats.org/presentationml/2006/main">
  <p:tag name="JPM_SLIDE_ROLE" val="jpmPage"/>
  <p:tag name="DISTRIBUTIONTYPE" val="External"/>
  <p:tag name="APIADDED" val="471"/>
  <p:tag name="PITCHPROSLIDEID" val="596"/>
  <p:tag name="PRESENTATIONID" val="294d7e24-f60e-4c96-9946-cc85770ab406"/>
</p:tagLst>
</file>

<file path=ppt/tags/tag27.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28.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29.xml><?xml version="1.0" encoding="utf-8"?>
<p:tagLst xmlns:a="http://schemas.openxmlformats.org/drawingml/2006/main" xmlns:r="http://schemas.openxmlformats.org/officeDocument/2006/relationships" xmlns:p="http://schemas.openxmlformats.org/presentationml/2006/main">
  <p:tag name="JPM_SLIDE_ROLE" val="jpmPage"/>
  <p:tag name="DISTRIBUTIONTYPE" val="External"/>
  <p:tag name="APIADDED" val="471"/>
  <p:tag name="PITCHPROSLIDEID" val="599"/>
  <p:tag name="PRESENTATIONID" val="294d7e24-f60e-4c96-9946-cc85770ab406"/>
</p:tagLst>
</file>

<file path=ppt/tags/tag3.xml><?xml version="1.0" encoding="utf-8"?>
<p:tagLst xmlns:a="http://schemas.openxmlformats.org/drawingml/2006/main" xmlns:r="http://schemas.openxmlformats.org/officeDocument/2006/relationships" xmlns:p="http://schemas.openxmlformats.org/presentationml/2006/main">
  <p:tag name="SHAPETYPE" val="Confidential"/>
</p:tagLst>
</file>

<file path=ppt/tags/tag30.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31.xml><?xml version="1.0" encoding="utf-8"?>
<p:tagLst xmlns:a="http://schemas.openxmlformats.org/drawingml/2006/main" xmlns:r="http://schemas.openxmlformats.org/officeDocument/2006/relationships" xmlns:p="http://schemas.openxmlformats.org/presentationml/2006/main">
  <p:tag name="JPM_SLIDE_ROLE" val="jpmPage"/>
  <p:tag name="DISTRIBUTIONTYPE" val="External"/>
  <p:tag name="APIADDED" val="471"/>
  <p:tag name="PITCHPROSLIDEID" val="601"/>
  <p:tag name="PRESENTATIONID" val="294d7e24-f60e-4c96-9946-cc85770ab406"/>
</p:tagLst>
</file>

<file path=ppt/tags/tag32.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33.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34.xml><?xml version="1.0" encoding="utf-8"?>
<p:tagLst xmlns:a="http://schemas.openxmlformats.org/drawingml/2006/main" xmlns:r="http://schemas.openxmlformats.org/officeDocument/2006/relationships" xmlns:p="http://schemas.openxmlformats.org/presentationml/2006/main">
  <p:tag name="JPM_SLIDE_ROLE" val="jpmPage"/>
  <p:tag name="DISTRIBUTIONTYPE" val="External"/>
  <p:tag name="APIADDED" val="471"/>
  <p:tag name="PITCHPROSLIDEID" val="598"/>
  <p:tag name="PRESENTATIONID" val="294d7e24-f60e-4c96-9946-cc85770ab406"/>
</p:tagLst>
</file>

<file path=ppt/tags/tag35.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36.xml><?xml version="1.0" encoding="utf-8"?>
<p:tagLst xmlns:a="http://schemas.openxmlformats.org/drawingml/2006/main" xmlns:r="http://schemas.openxmlformats.org/officeDocument/2006/relationships" xmlns:p="http://schemas.openxmlformats.org/presentationml/2006/main">
  <p:tag name="JPM_SLIDE_ROLE" val="jpmPage"/>
  <p:tag name="DISTRIBUTIONTYPE" val="External"/>
  <p:tag name="APIADDED" val="471"/>
  <p:tag name="PITCHPROSLIDEID" val="603"/>
  <p:tag name="PRESENTATIONID" val="294d7e24-f60e-4c96-9946-cc85770ab406"/>
</p:tagLst>
</file>

<file path=ppt/tags/tag37.xml><?xml version="1.0" encoding="utf-8"?>
<p:tagLst xmlns:a="http://schemas.openxmlformats.org/drawingml/2006/main" xmlns:r="http://schemas.openxmlformats.org/officeDocument/2006/relationships" xmlns:p="http://schemas.openxmlformats.org/presentationml/2006/main">
  <p:tag name="JPM_OBJECT_NAME" val="jpmObjectNote"/>
</p:tagLst>
</file>

<file path=ppt/tags/tag38.xml><?xml version="1.0" encoding="utf-8"?>
<p:tagLst xmlns:a="http://schemas.openxmlformats.org/drawingml/2006/main" xmlns:r="http://schemas.openxmlformats.org/officeDocument/2006/relationships" xmlns:p="http://schemas.openxmlformats.org/presentationml/2006/main">
  <p:tag name="DISTRIBUTIONTYPE" val="External"/>
  <p:tag name="PITCHPROSLIDEID" val="589"/>
  <p:tag name="PRESENTATIONID" val="294d7e24-f60e-4c96-9946-cc85770ab406"/>
</p:tagLst>
</file>

<file path=ppt/tags/tag39.xml><?xml version="1.0" encoding="utf-8"?>
<p:tagLst xmlns:a="http://schemas.openxmlformats.org/drawingml/2006/main" xmlns:r="http://schemas.openxmlformats.org/officeDocument/2006/relationships" xmlns:p="http://schemas.openxmlformats.org/presentationml/2006/main">
  <p:tag name="DISTRIBUTIONTYPE" val="External"/>
  <p:tag name="PITCHPROSLIDEID" val="590"/>
  <p:tag name="PRESENTATIONID" val="294d7e24-f60e-4c96-9946-cc85770ab406"/>
</p:tagLst>
</file>

<file path=ppt/tags/tag4.xml><?xml version="1.0" encoding="utf-8"?>
<p:tagLst xmlns:a="http://schemas.openxmlformats.org/drawingml/2006/main" xmlns:r="http://schemas.openxmlformats.org/officeDocument/2006/relationships" xmlns:p="http://schemas.openxmlformats.org/presentationml/2006/main">
  <p:tag name="SHAPETYPE" val="ConfidentialInternal"/>
</p:tagLst>
</file>

<file path=ppt/tags/tag40.xml><?xml version="1.0" encoding="utf-8"?>
<p:tagLst xmlns:a="http://schemas.openxmlformats.org/drawingml/2006/main" xmlns:r="http://schemas.openxmlformats.org/officeDocument/2006/relationships" xmlns:p="http://schemas.openxmlformats.org/presentationml/2006/main">
  <p:tag name="DISTRIBUTIONTYPE" val="External"/>
  <p:tag name="PITCHPROSLIDEID" val="591"/>
  <p:tag name="PRESENTATIONID" val="294d7e24-f60e-4c96-9946-cc85770ab406"/>
</p:tagLst>
</file>

<file path=ppt/tags/tag41.xml><?xml version="1.0" encoding="utf-8"?>
<p:tagLst xmlns:a="http://schemas.openxmlformats.org/drawingml/2006/main" xmlns:r="http://schemas.openxmlformats.org/officeDocument/2006/relationships" xmlns:p="http://schemas.openxmlformats.org/presentationml/2006/main">
  <p:tag name="DISTRIBUTIONTYPE" val="External"/>
  <p:tag name="PITCHPROSLIDEID" val="592"/>
  <p:tag name="PRESENTATIONID" val="294d7e24-f60e-4c96-9946-cc85770ab406"/>
</p:tagLst>
</file>

<file path=ppt/tags/tag5.xml><?xml version="1.0" encoding="utf-8"?>
<p:tagLst xmlns:a="http://schemas.openxmlformats.org/drawingml/2006/main" xmlns:r="http://schemas.openxmlformats.org/officeDocument/2006/relationships" xmlns:p="http://schemas.openxmlformats.org/presentationml/2006/main">
  <p:tag name="MASTERSHAPETYPE" val="ClientName"/>
</p:tagLst>
</file>

<file path=ppt/tags/tag6.xml><?xml version="1.0" encoding="utf-8"?>
<p:tagLst xmlns:a="http://schemas.openxmlformats.org/drawingml/2006/main" xmlns:r="http://schemas.openxmlformats.org/officeDocument/2006/relationships" xmlns:p="http://schemas.openxmlformats.org/presentationml/2006/main">
  <p:tag name="LOGOTYPE" val="BrandLogo"/>
  <p:tag name="JPM_OBJECT_NAME" val="BrandLogo"/>
</p:tagLst>
</file>

<file path=ppt/tags/tag7.xml><?xml version="1.0" encoding="utf-8"?>
<p:tagLst xmlns:a="http://schemas.openxmlformats.org/drawingml/2006/main" xmlns:r="http://schemas.openxmlformats.org/officeDocument/2006/relationships" xmlns:p="http://schemas.openxmlformats.org/presentationml/2006/main">
  <p:tag name="AGENDASHAPE" val="AgendaNumberingType"/>
</p:tagLst>
</file>

<file path=ppt/tags/tag8.xml><?xml version="1.0" encoding="utf-8"?>
<p:tagLst xmlns:a="http://schemas.openxmlformats.org/drawingml/2006/main" xmlns:r="http://schemas.openxmlformats.org/officeDocument/2006/relationships" xmlns:p="http://schemas.openxmlformats.org/presentationml/2006/main">
  <p:tag name="AGENDASHAPE" val="AgendaTitle"/>
</p:tagLst>
</file>

<file path=ppt/tags/tag9.xml><?xml version="1.0" encoding="utf-8"?>
<p:tagLst xmlns:a="http://schemas.openxmlformats.org/drawingml/2006/main" xmlns:r="http://schemas.openxmlformats.org/officeDocument/2006/relationships" xmlns:p="http://schemas.openxmlformats.org/presentationml/2006/main">
  <p:tag name="JPM_SLIDE_ROLE" val="jpmPage"/>
  <p:tag name="APIDELETED" val="True"/>
  <p:tag name="DISTRIBUTIONTYPE" val="External"/>
  <p:tag name="PITCHPROSLIDEID" val="258"/>
  <p:tag name="PRESENTATIONID" val="294d7e24-f60e-4c96-9946-cc85770ab406"/>
</p:tagLst>
</file>

<file path=ppt/theme/theme1.xml><?xml version="1.0" encoding="utf-8"?>
<a:theme xmlns:a="http://schemas.openxmlformats.org/drawingml/2006/main" name="PP+ GIB - A4">
  <a:themeElements>
    <a:clrScheme name="PitchPRO+">
      <a:dk1>
        <a:srgbClr val="000000"/>
      </a:dk1>
      <a:lt1>
        <a:srgbClr val="FFFFFF"/>
      </a:lt1>
      <a:dk2>
        <a:srgbClr val="6D6E71"/>
      </a:dk2>
      <a:lt2>
        <a:srgbClr val="7397BC"/>
      </a:lt2>
      <a:accent1>
        <a:srgbClr val="6490CB"/>
      </a:accent1>
      <a:accent2>
        <a:srgbClr val="5FA364"/>
      </a:accent2>
      <a:accent3>
        <a:srgbClr val="FFFFFF"/>
      </a:accent3>
      <a:accent4>
        <a:srgbClr val="000000"/>
      </a:accent4>
      <a:accent5>
        <a:srgbClr val="B8C6E2"/>
      </a:accent5>
      <a:accent6>
        <a:srgbClr val="55935A"/>
      </a:accent6>
      <a:hlink>
        <a:srgbClr val="D6BC38"/>
      </a:hlink>
      <a:folHlink>
        <a:srgbClr val="9579A1"/>
      </a:folHlink>
    </a:clrScheme>
    <a:fontScheme name="Pitchbook-US">
      <a:majorFont>
        <a:latin typeface="Arial"/>
        <a:ea typeface="LF_Kai"/>
        <a:cs typeface=""/>
      </a:majorFont>
      <a:minorFont>
        <a:latin typeface="Arial"/>
        <a:ea typeface="LF_Ka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rgbClr val="808080"/>
          </a:solidFill>
        </a:ln>
        <a:extLst>
          <a:ext uri="{909E8E84-426E-40DD-AFC4-6F175D3DCCD1}">
            <a14:hiddenFill xmlns:a14="http://schemas.microsoft.com/office/drawing/2010/main">
              <a:solidFill>
                <a:scrgbClr r="0" g="0" b="0"/>
              </a:solidFill>
            </a14:hiddenFill>
          </a:ext>
        </a:extLst>
      </a:spPr>
      <a:bodyPr/>
      <a:lstStyle>
        <a:defPPr>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rgbClr val="808080"/>
          </a:solidFill>
        </a:ln>
      </a:spPr>
      <a:bodyPr/>
      <a:lstStyle/>
      <a:style>
        <a:lnRef idx="1">
          <a:schemeClr val="accent1"/>
        </a:lnRef>
        <a:fillRef idx="0">
          <a:schemeClr val="accent1"/>
        </a:fillRef>
        <a:effectRef idx="0">
          <a:schemeClr val="accent1"/>
        </a:effectRef>
        <a:fontRef idx="minor">
          <a:schemeClr val="tx1"/>
        </a:fontRef>
      </a:style>
    </a:lnDef>
    <a:txDef>
      <a:spPr>
        <a:noFill/>
      </a:spPr>
      <a:bodyPr vert="horz" wrap="square" lIns="91440" tIns="45720" rIns="91440" bIns="45720" rtlCol="0" anchor="t">
        <a:spAutoFit/>
      </a:bodyPr>
      <a:lstStyle>
        <a:defPPr algn="l">
          <a:defRPr sz="1100" b="0" i="0">
            <a:solidFill>
              <a:srgbClr val="000000"/>
            </a:solidFill>
            <a:latin typeface="Arial"/>
          </a:defRPr>
        </a:defPPr>
      </a:lstStyle>
    </a:txDef>
  </a:objectDefaults>
  <a:extraClrSchemeLst>
    <a:extraClrScheme>
      <a:clrScheme name="PitchPRO+">
        <a:dk1>
          <a:srgbClr val="000000"/>
        </a:dk1>
        <a:lt1>
          <a:srgbClr val="FFFFFF"/>
        </a:lt1>
        <a:dk2>
          <a:srgbClr val="6D6E71"/>
        </a:dk2>
        <a:lt2>
          <a:srgbClr val="7397BC"/>
        </a:lt2>
        <a:accent1>
          <a:srgbClr val="6490CB"/>
        </a:accent1>
        <a:accent2>
          <a:srgbClr val="5FA364"/>
        </a:accent2>
        <a:accent3>
          <a:srgbClr val="FFFFFF"/>
        </a:accent3>
        <a:accent4>
          <a:srgbClr val="000000"/>
        </a:accent4>
        <a:accent5>
          <a:srgbClr val="B8C6E2"/>
        </a:accent5>
        <a:accent6>
          <a:srgbClr val="55935A"/>
        </a:accent6>
        <a:hlink>
          <a:srgbClr val="D6BC38"/>
        </a:hlink>
        <a:folHlink>
          <a:srgbClr val="9579A1"/>
        </a:folHlink>
      </a:clrScheme>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itchPRO+">
    <a:dk1>
      <a:srgbClr val="000000"/>
    </a:dk1>
    <a:lt1>
      <a:srgbClr val="FFFFFF"/>
    </a:lt1>
    <a:dk2>
      <a:srgbClr val="6D6E71"/>
    </a:dk2>
    <a:lt2>
      <a:srgbClr val="7397BC"/>
    </a:lt2>
    <a:accent1>
      <a:srgbClr val="6490CB"/>
    </a:accent1>
    <a:accent2>
      <a:srgbClr val="5FA364"/>
    </a:accent2>
    <a:accent3>
      <a:srgbClr val="FFFFFF"/>
    </a:accent3>
    <a:accent4>
      <a:srgbClr val="000000"/>
    </a:accent4>
    <a:accent5>
      <a:srgbClr val="B8C6E2"/>
    </a:accent5>
    <a:accent6>
      <a:srgbClr val="55935A"/>
    </a:accent6>
    <a:hlink>
      <a:srgbClr val="D6BC38"/>
    </a:hlink>
    <a:folHlink>
      <a:srgbClr val="9579A1"/>
    </a:folHlink>
  </a:clrScheme>
</a:themeOverride>
</file>

<file path=docProps/app.xml><?xml version="1.0" encoding="utf-8"?>
<Properties xmlns="http://schemas.openxmlformats.org/officeDocument/2006/extended-properties" xmlns:vt="http://schemas.openxmlformats.org/officeDocument/2006/docPropsVTypes">
  <Template/>
  <TotalTime>40198</TotalTime>
  <Words>2763</Words>
  <Application>Microsoft Office PowerPoint</Application>
  <PresentationFormat>Custom</PresentationFormat>
  <Paragraphs>147</Paragraphs>
  <Slides>15</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LF_Kai</vt:lpstr>
      <vt:lpstr>MS Mincho</vt:lpstr>
      <vt:lpstr>Arial</vt:lpstr>
      <vt:lpstr>Calibri</vt:lpstr>
      <vt:lpstr>Times New Roman</vt:lpstr>
      <vt:lpstr>Trebuchet MS</vt:lpstr>
      <vt:lpstr>Wingdings</vt:lpstr>
      <vt:lpstr>PP+ GIB - A4</vt:lpstr>
      <vt:lpstr>PowerPoint Presentation</vt:lpstr>
      <vt:lpstr>Part of copper's strong price performance year-to-date has been driven more by future expectations that emerging green demand will open a large supply gap that requires significantly higher copper prices today to incentivize copper investment tomorrow.</vt:lpstr>
      <vt:lpstr>Even with strong growth from green demand, globally we do not expect that the copper intensity of economic growth will be materially boosted in the next decade compared to recent history as traditional, non-green demand growth in China slows.</vt:lpstr>
      <vt:lpstr>Energy transition could also actually take much longer than we expect and prove to be less copper intensive.</vt:lpstr>
      <vt:lpstr>The China-led copper supercycle was only launched after its demand share reached 20%.  We forecast that green demand will not likely reach this critical mass until the early 2030s.</vt:lpstr>
      <vt:lpstr>Turning to supply, the near-term pipeline remains robust. During the last price upcycle in 2016-2018, $25bn worth of copper projects were approved with annual production capacity of 1.8 mmt. Not only did the projects deliver over the expedited five-year period, but they were approved with copper prices averaging only $6,250/mt.</vt:lpstr>
      <vt:lpstr>Going forward, guidance from publicly-traded miners that disclose their capital intentions by segment calls for a largely flat copper capex profile over 2021-22. However, adding capex objectives from private operators shows a continuation of the upward trend that started in 2016, during the last wave of capital investment.</vt:lpstr>
      <vt:lpstr>Clear visibility on copper supply growth extends only about three to four years out. As such, base-case production capability is always forecasted to decline due to closures and grade attrition. However, the actual trajectory of supply has been very different.</vt:lpstr>
      <vt:lpstr>Comparing our estimates for demand (29.6 mmt by 2030) with our base case and probable supply projections, we believe an additional 6.9 mmt of new mine production will be needed to satisfy the projected 2030 supply gap in copper. This is actually quite similar to recent history.</vt:lpstr>
      <vt:lpstr>Through 1Q21 reporting, public mining companies have disclosed over 4.6 mmt worth of growth projects that are currently either in our 'possible' projects inventory (i.e. not accounted for in our supply-demand balances) or are completely missing from our database.</vt:lpstr>
      <vt:lpstr>Nonetheless, this still leaves more than 2 mmt of yet unidentified projects that need to be incentivized. Even after adding risk-adjustments to projects from Chile and Peru to account for a potentially higher tax regime, we still estimate the long-term incentive price for copper sits below $7,000/mt based on an IRR of 15%.</vt:lpstr>
      <vt:lpstr>Disclosures</vt:lpstr>
      <vt:lpstr>Disclosures</vt:lpstr>
      <vt:lpstr>Disclosures</vt:lpstr>
      <vt:lpstr>Disclosures</vt:lpstr>
    </vt:vector>
  </TitlesOfParts>
  <Company>JPMorgan Chase &amp; 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Shearer, Gregory C</dc:creator>
  <cp:lastModifiedBy>Shearer, Gregory C (CIB Global Research, GBR)</cp:lastModifiedBy>
  <cp:revision>776</cp:revision>
  <dcterms:created xsi:type="dcterms:W3CDTF">2019-01-28T14:55:39Z</dcterms:created>
  <dcterms:modified xsi:type="dcterms:W3CDTF">2021-08-13T14:57:07Z</dcterms:modified>
</cp:coreProperties>
</file>