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2" r:id="rId3"/>
    <p:sldId id="263" r:id="rId4"/>
    <p:sldId id="257" r:id="rId5"/>
    <p:sldId id="264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2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5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0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76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9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86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3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0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8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9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18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Great Gold De-Hedging of the 2000s </a:t>
            </a:r>
            <a:r>
              <a:rPr lang="en-US" sz="4800" dirty="0" smtClean="0"/>
              <a:t>and Corporate </a:t>
            </a:r>
            <a:r>
              <a:rPr lang="en-US" sz="4800" dirty="0"/>
              <a:t>Risk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15,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Hedge ratio was high during 1991 Q1-1999Q4 and low during 2002Q2-2011Q2</a:t>
            </a:r>
          </a:p>
          <a:p>
            <a:r>
              <a:rPr lang="en-US" dirty="0" smtClean="0"/>
              <a:t>Time series analysis suggests it was driven by the gold returns</a:t>
            </a:r>
          </a:p>
          <a:p>
            <a:r>
              <a:rPr lang="en-US" dirty="0" smtClean="0"/>
              <a:t>Cross-section analysis confirms the effects of gold returns</a:t>
            </a:r>
          </a:p>
          <a:p>
            <a:r>
              <a:rPr lang="en-US" dirty="0" smtClean="0"/>
              <a:t>Moreover, financially sound firms are more likely to hedge </a:t>
            </a:r>
          </a:p>
          <a:p>
            <a:r>
              <a:rPr lang="en-US" dirty="0" smtClean="0"/>
              <a:t>Conditioned on being a hedger, distressed firms hedge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0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interesting, carefully done paper</a:t>
            </a:r>
          </a:p>
          <a:p>
            <a:r>
              <a:rPr lang="en-US" dirty="0" smtClean="0"/>
              <a:t>I have some concerns likely owing to my misunderstanding</a:t>
            </a:r>
          </a:p>
          <a:p>
            <a:r>
              <a:rPr lang="en-US" dirty="0" smtClean="0"/>
              <a:t>Mainly I will suggest some new statistical analyses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7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Industry Hedge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an average over two different groups</a:t>
            </a:r>
          </a:p>
          <a:p>
            <a:r>
              <a:rPr lang="en-US" dirty="0" smtClean="0"/>
              <a:t>As the Churdle model shows, the hedge ratios are chosen under two different rules</a:t>
            </a:r>
          </a:p>
          <a:p>
            <a:r>
              <a:rPr lang="en-US" dirty="0" smtClean="0"/>
              <a:t>This hedge ratio may not be very meaningful</a:t>
            </a:r>
            <a:endParaRPr lang="en-US" dirty="0"/>
          </a:p>
          <a:p>
            <a:r>
              <a:rPr lang="en-US" dirty="0" smtClean="0"/>
              <a:t>Particularly the no-hedge percentage is not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5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8757013" cy="4023360"/>
          </a:xfrm>
        </p:spPr>
        <p:txBody>
          <a:bodyPr/>
          <a:lstStyle/>
          <a:p>
            <a:r>
              <a:rPr lang="en-US" dirty="0" smtClean="0"/>
              <a:t>Average Industry hedge ratio = Percentage </a:t>
            </a:r>
            <a:r>
              <a:rPr lang="en-US" dirty="0"/>
              <a:t>of hedgers </a:t>
            </a:r>
            <a:r>
              <a:rPr lang="en-US" dirty="0" smtClean="0"/>
              <a:t>* Average hedge ratio over hedgers </a:t>
            </a:r>
          </a:p>
          <a:p>
            <a:r>
              <a:rPr lang="en-US" dirty="0"/>
              <a:t>Analyze Average hedge ratio over hedgers </a:t>
            </a:r>
            <a:r>
              <a:rPr lang="en-US" dirty="0" smtClean="0"/>
              <a:t>(instead of </a:t>
            </a:r>
            <a:r>
              <a:rPr lang="en-US" dirty="0"/>
              <a:t>Average Industry hedge </a:t>
            </a:r>
            <a:r>
              <a:rPr lang="en-US" dirty="0" smtClean="0"/>
              <a:t>ratio) and </a:t>
            </a:r>
            <a:r>
              <a:rPr lang="en-US" dirty="0"/>
              <a:t>Percentage of </a:t>
            </a:r>
            <a:r>
              <a:rPr lang="en-US" dirty="0" smtClean="0"/>
              <a:t>hedgers (which is done in the paper)</a:t>
            </a:r>
          </a:p>
          <a:p>
            <a:r>
              <a:rPr lang="en-US" dirty="0" smtClean="0"/>
              <a:t>Consistent with the </a:t>
            </a:r>
            <a:r>
              <a:rPr lang="en-US" dirty="0" err="1" smtClean="0"/>
              <a:t>Churdle</a:t>
            </a:r>
            <a:r>
              <a:rPr lang="en-US" dirty="0" smtClean="0"/>
              <a:t> analysis</a:t>
            </a:r>
          </a:p>
          <a:p>
            <a:r>
              <a:rPr lang="en-US" dirty="0" smtClean="0"/>
              <a:t>Should log transform be considered? Both variables are positive</a:t>
            </a:r>
          </a:p>
          <a:p>
            <a:r>
              <a:rPr lang="en-US" dirty="0" smtClean="0"/>
              <a:t>The errors terms are likely correlated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3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Churdle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research adopt Heckman two step models </a:t>
            </a:r>
            <a:r>
              <a:rPr lang="pt-BR" dirty="0"/>
              <a:t>(</a:t>
            </a:r>
            <a:r>
              <a:rPr lang="pt-BR" dirty="0" smtClean="0"/>
              <a:t>Haushalter, 2000; </a:t>
            </a:r>
            <a:r>
              <a:rPr lang="pt-BR" dirty="0"/>
              <a:t>Adam and Fernando, 2006; Adam, Fernando, and Salas, 2017)</a:t>
            </a:r>
            <a:endParaRPr lang="en-US" dirty="0" smtClean="0"/>
          </a:p>
          <a:p>
            <a:r>
              <a:rPr lang="en-US" dirty="0" smtClean="0"/>
              <a:t>This paper adopts exponential Cragg hurdle model, why?</a:t>
            </a:r>
          </a:p>
          <a:p>
            <a:r>
              <a:rPr lang="en-US" dirty="0" smtClean="0"/>
              <a:t>The underlying assumption is the errors for step 1 and step 2 are uncorrelated </a:t>
            </a:r>
          </a:p>
          <a:p>
            <a:r>
              <a:rPr lang="en-US" dirty="0" smtClean="0"/>
              <a:t>This assumption is a bit strong and Heckman method should be adopted</a:t>
            </a:r>
          </a:p>
        </p:txBody>
      </p:sp>
    </p:spTree>
    <p:extLst>
      <p:ext uri="{BB962C8B-B14F-4D97-AF65-F5344CB8AC3E}">
        <p14:creationId xmlns:p14="http://schemas.microsoft.com/office/powerpoint/2010/main" val="245353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189720" cy="4023360"/>
          </a:xfrm>
        </p:spPr>
        <p:txBody>
          <a:bodyPr/>
          <a:lstStyle/>
          <a:p>
            <a:r>
              <a:rPr lang="en-US" dirty="0" smtClean="0"/>
              <a:t>Total hedge position = bona fide hedge position + speculation position</a:t>
            </a:r>
          </a:p>
          <a:p>
            <a:r>
              <a:rPr lang="en-US" dirty="0" smtClean="0"/>
              <a:t>Total hedge (ratio) = predicted hedge (ratio) + speculation (ratio)</a:t>
            </a:r>
          </a:p>
          <a:p>
            <a:r>
              <a:rPr lang="en-US" dirty="0" smtClean="0"/>
              <a:t>Predicted hedge ratio is generated from the Heckman model</a:t>
            </a:r>
          </a:p>
          <a:p>
            <a:r>
              <a:rPr lang="en-US" dirty="0" smtClean="0"/>
              <a:t>Speculation (ratio) is considered as selective hedge (Adam </a:t>
            </a:r>
            <a:r>
              <a:rPr lang="en-US" dirty="0"/>
              <a:t>and Fernando, 2006; Adam, Fernando, and Salas, 2017)</a:t>
            </a:r>
            <a:endParaRPr lang="en-US" dirty="0" smtClean="0"/>
          </a:p>
          <a:p>
            <a:r>
              <a:rPr lang="en-US" dirty="0" smtClean="0"/>
              <a:t>This paper analyzes the total hedge ratio directly treating the total hedge as selective hedge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9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Selective Hedging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010106" cy="4023360"/>
          </a:xfrm>
        </p:spPr>
        <p:txBody>
          <a:bodyPr/>
          <a:lstStyle/>
          <a:p>
            <a:r>
              <a:rPr lang="en-US" dirty="0" smtClean="0"/>
              <a:t>In a representative Expected Utility model, bona fide hedge position is proportional to the spot position, the speculation is unrelated to the spot position</a:t>
            </a:r>
          </a:p>
          <a:p>
            <a:r>
              <a:rPr lang="en-US" dirty="0" smtClean="0"/>
              <a:t>Hedge ratio is meaningful but speculation ratio (extracted from observed hedge ratio) may not be</a:t>
            </a:r>
          </a:p>
          <a:p>
            <a:r>
              <a:rPr lang="en-US" dirty="0" smtClean="0"/>
              <a:t>The regression of speculation ratio may be spuriously generated by the spot position; refer to the ratio problems in statistics literature</a:t>
            </a:r>
          </a:p>
          <a:p>
            <a:r>
              <a:rPr lang="en-US" dirty="0" smtClean="0"/>
              <a:t>This suggest log transformed variable may be </a:t>
            </a:r>
            <a:r>
              <a:rPr lang="en-US" dirty="0" err="1" smtClean="0"/>
              <a:t>prefered</a:t>
            </a:r>
            <a:endParaRPr lang="en-US" dirty="0" smtClean="0"/>
          </a:p>
          <a:p>
            <a:r>
              <a:rPr lang="en-US" dirty="0" smtClean="0"/>
              <a:t>My suggestion is to examine the speculation position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2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Implication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7 shows the hedgers often time the market incorrectly</a:t>
            </a:r>
          </a:p>
          <a:p>
            <a:r>
              <a:rPr lang="en-US" dirty="0" smtClean="0"/>
              <a:t>A better prediction methodology should be investigated</a:t>
            </a:r>
          </a:p>
          <a:p>
            <a:r>
              <a:rPr lang="en-US" dirty="0" smtClean="0"/>
              <a:t>Fernandez-Perez, Fuertes, and Miffre</a:t>
            </a:r>
            <a:r>
              <a:rPr lang="en-US" dirty="0"/>
              <a:t> (2022). An Integrated-Signal Approach to Selective </a:t>
            </a:r>
            <a:r>
              <a:rPr lang="en-US" dirty="0" smtClean="0"/>
              <a:t>Hedging</a:t>
            </a:r>
          </a:p>
          <a:p>
            <a:r>
              <a:rPr lang="en-US" dirty="0" smtClean="0"/>
              <a:t>The paper tries to forecast the </a:t>
            </a:r>
            <a:r>
              <a:rPr lang="en-US" smtClean="0"/>
              <a:t>speculation component </a:t>
            </a:r>
            <a:endParaRPr lang="en-US" dirty="0" smtClean="0"/>
          </a:p>
          <a:p>
            <a:r>
              <a:rPr lang="en-US" altLang="zh-CN" dirty="0" smtClean="0"/>
              <a:t>Hedge accounting consideration (Practical guide: General </a:t>
            </a:r>
            <a:r>
              <a:rPr lang="en-US" altLang="zh-CN" dirty="0"/>
              <a:t>hedge </a:t>
            </a:r>
            <a:r>
              <a:rPr lang="en-US" altLang="zh-CN" dirty="0" smtClean="0"/>
              <a:t>accounting, </a:t>
            </a:r>
            <a:r>
              <a:rPr lang="en-US" altLang="zh-CN" dirty="0" err="1" smtClean="0"/>
              <a:t>Pwc</a:t>
            </a:r>
            <a:r>
              <a:rPr lang="en-US" altLang="zh-CN" dirty="0" smtClean="0"/>
              <a:t>, Nov. 2016)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384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</TotalTime>
  <Words>480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宋体</vt:lpstr>
      <vt:lpstr>Calibri</vt:lpstr>
      <vt:lpstr>Calibri Light</vt:lpstr>
      <vt:lpstr>Retrospect</vt:lpstr>
      <vt:lpstr>The Great Gold De-Hedging of the 2000s and Corporate Risk Management</vt:lpstr>
      <vt:lpstr>Main Findings</vt:lpstr>
      <vt:lpstr>Assessment</vt:lpstr>
      <vt:lpstr>Average Industry Hedge Ratio</vt:lpstr>
      <vt:lpstr>My suggestion</vt:lpstr>
      <vt:lpstr>Churdle Models</vt:lpstr>
      <vt:lpstr>Decomposition</vt:lpstr>
      <vt:lpstr>Selective Hedging</vt:lpstr>
      <vt:lpstr>Industry Implication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Gold De-Hedging of the 2000s and Corporate Risk Management</dc:title>
  <dc:creator>Don Lien</dc:creator>
  <cp:lastModifiedBy>Don Lien</cp:lastModifiedBy>
  <cp:revision>15</cp:revision>
  <dcterms:created xsi:type="dcterms:W3CDTF">2022-08-07T21:11:19Z</dcterms:created>
  <dcterms:modified xsi:type="dcterms:W3CDTF">2022-08-12T18:51:15Z</dcterms:modified>
</cp:coreProperties>
</file>