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2" r:id="rId2"/>
  </p:sldMasterIdLst>
  <p:notesMasterIdLst>
    <p:notesMasterId r:id="rId33"/>
  </p:notesMasterIdLst>
  <p:handoutMasterIdLst>
    <p:handoutMasterId r:id="rId34"/>
  </p:handoutMasterIdLst>
  <p:sldIdLst>
    <p:sldId id="256" r:id="rId3"/>
    <p:sldId id="269" r:id="rId4"/>
    <p:sldId id="270" r:id="rId5"/>
    <p:sldId id="310" r:id="rId6"/>
    <p:sldId id="272" r:id="rId7"/>
    <p:sldId id="309" r:id="rId8"/>
    <p:sldId id="294" r:id="rId9"/>
    <p:sldId id="275" r:id="rId10"/>
    <p:sldId id="278" r:id="rId11"/>
    <p:sldId id="298" r:id="rId12"/>
    <p:sldId id="277" r:id="rId13"/>
    <p:sldId id="281" r:id="rId14"/>
    <p:sldId id="283" r:id="rId15"/>
    <p:sldId id="285" r:id="rId16"/>
    <p:sldId id="286" r:id="rId17"/>
    <p:sldId id="313" r:id="rId18"/>
    <p:sldId id="287" r:id="rId19"/>
    <p:sldId id="284" r:id="rId20"/>
    <p:sldId id="300" r:id="rId21"/>
    <p:sldId id="314" r:id="rId22"/>
    <p:sldId id="288" r:id="rId23"/>
    <p:sldId id="301" r:id="rId24"/>
    <p:sldId id="315" r:id="rId25"/>
    <p:sldId id="290" r:id="rId26"/>
    <p:sldId id="308" r:id="rId27"/>
    <p:sldId id="306" r:id="rId28"/>
    <p:sldId id="304" r:id="rId29"/>
    <p:sldId id="312" r:id="rId30"/>
    <p:sldId id="291" r:id="rId31"/>
    <p:sldId id="311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3634" autoAdjust="0"/>
  </p:normalViewPr>
  <p:slideViewPr>
    <p:cSldViewPr snapToGrid="0">
      <p:cViewPr varScale="1">
        <p:scale>
          <a:sx n="115" d="100"/>
          <a:sy n="115" d="100"/>
        </p:scale>
        <p:origin x="149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8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F0B42-00C9-4923-BA42-B99AD3FD3F45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4C8AA0-AE38-49E4-BC97-51844ABA1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953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5942C3-6EF0-4502-B5A3-C9773AC876C8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F65938-E72B-41D8-A591-322D2ACB3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234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F65938-E72B-41D8-A591-322D2ACB389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8006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65938-E72B-41D8-A591-322D2ACB389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0838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Goyal and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Jegadeesh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(2017) : the total position is equal to $2 for the single-sort strategy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F65938-E72B-41D8-A591-322D2ACB389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2262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65938-E72B-41D8-A591-322D2ACB389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7327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Goyal and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Jegadeesh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(2017) : the total position is equal to $2 for the single-sort strategy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F65938-E72B-41D8-A591-322D2ACB389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4300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65938-E72B-41D8-A591-322D2ACB389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0973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September 2006 as the threshold because of illiquid trading during the first several months.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F65938-E72B-41D8-A591-322D2ACB389E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3118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Han, he ,</a:t>
            </a:r>
            <a:r>
              <a:rPr lang="en-US" dirty="0" err="1"/>
              <a:t>rapach</a:t>
            </a:r>
            <a:r>
              <a:rPr lang="en-US" dirty="0"/>
              <a:t>, and </a:t>
            </a:r>
            <a:r>
              <a:rPr lang="en-US" dirty="0" err="1"/>
              <a:t>zhou</a:t>
            </a:r>
            <a:r>
              <a:rPr lang="en-US" dirty="0"/>
              <a:t> (2019) C-LASSO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F65938-E72B-41D8-A591-322D2ACB389E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8969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Han, he ,</a:t>
            </a:r>
            <a:r>
              <a:rPr lang="en-US" dirty="0" err="1"/>
              <a:t>rapach</a:t>
            </a:r>
            <a:r>
              <a:rPr lang="en-US" dirty="0"/>
              <a:t>, and </a:t>
            </a:r>
            <a:r>
              <a:rPr lang="en-US" dirty="0" err="1"/>
              <a:t>zhou</a:t>
            </a:r>
            <a:r>
              <a:rPr lang="en-US" dirty="0"/>
              <a:t> (2019) C-LASSO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F65938-E72B-41D8-A591-322D2ACB389E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0167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F65938-E72B-41D8-A591-322D2ACB389E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66179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Gu et al (2019) find that tree-based models and neural network perform well in predicting stock markets. They use expanding window with minimum estimation window of 19 years, and the models are performed in a cross-sectional setting, thus the sample size is much larger than the number of anomalies. However, our LASSO regressions are time-series regressions and we do one-month ahead forecast.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F65938-E72B-41D8-A591-322D2ACB389E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183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65938-E72B-41D8-A591-322D2ACB389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1761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can result in sentiment spillover across indexed commodities, causing price pressure and subsequent price reversals at daily level for indexed commodity futures. (Da, Tang, and Wu, 2020)</a:t>
            </a:r>
          </a:p>
          <a:p>
            <a:endParaRPr lang="en-US" dirty="0"/>
          </a:p>
          <a:p>
            <a:r>
              <a:rPr lang="en-US" dirty="0"/>
              <a:t>Spillover effects among grain and energy commodity due to biofuels generated from crops</a:t>
            </a:r>
          </a:p>
          <a:p>
            <a:pPr lvl="1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000" dirty="0"/>
              <a:t>Tang and </a:t>
            </a:r>
            <a:r>
              <a:rPr lang="en-US" sz="2000" dirty="0" err="1"/>
              <a:t>Xiong</a:t>
            </a:r>
            <a:r>
              <a:rPr lang="en-US" sz="2000" dirty="0"/>
              <a:t> (2012): </a:t>
            </a:r>
            <a:r>
              <a:rPr lang="en-US" sz="2000" dirty="0">
                <a:solidFill>
                  <a:srgbClr val="FF0000"/>
                </a:solidFill>
              </a:rPr>
              <a:t>contemporaneous</a:t>
            </a:r>
            <a:r>
              <a:rPr lang="en-US" sz="2000" dirty="0"/>
              <a:t> </a:t>
            </a:r>
            <a:r>
              <a:rPr lang="en-US" sz="2000" dirty="0" err="1">
                <a:solidFill>
                  <a:srgbClr val="0070C0"/>
                </a:solidFill>
              </a:rPr>
              <a:t>comovement</a:t>
            </a:r>
            <a:r>
              <a:rPr lang="en-US" sz="2000" dirty="0"/>
              <a:t> between the prices of non-energy commodity futures and oil futures after 2004</a:t>
            </a:r>
          </a:p>
          <a:p>
            <a:pPr lvl="1">
              <a:lnSpc>
                <a:spcPct val="100000"/>
              </a:lnSpc>
              <a:buFont typeface="Courier New" panose="02070309020205020404" pitchFamily="49" charset="0"/>
              <a:buChar char="o"/>
            </a:pPr>
            <a:endParaRPr lang="en-US" sz="2000" dirty="0"/>
          </a:p>
          <a:p>
            <a:pPr lvl="1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000" dirty="0"/>
              <a:t>Le Pen and </a:t>
            </a:r>
            <a:r>
              <a:rPr lang="en-US" sz="2000" dirty="0" err="1"/>
              <a:t>Sevi</a:t>
            </a:r>
            <a:r>
              <a:rPr lang="en-US" sz="2000" dirty="0"/>
              <a:t> (2018): strong </a:t>
            </a:r>
            <a:r>
              <a:rPr lang="en-US" sz="2000" dirty="0">
                <a:solidFill>
                  <a:srgbClr val="FF0000"/>
                </a:solidFill>
              </a:rPr>
              <a:t>contemporaneous </a:t>
            </a:r>
            <a:r>
              <a:rPr lang="en-US" sz="2000" dirty="0">
                <a:solidFill>
                  <a:srgbClr val="0070C0"/>
                </a:solidFill>
              </a:rPr>
              <a:t>correlations</a:t>
            </a:r>
            <a:r>
              <a:rPr lang="en-US" sz="2000" dirty="0"/>
              <a:t> between commodity futures returns across different sectors that have no economic links (e.g., positive relation between cattle and copper futures).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F65938-E72B-41D8-A591-322D2ACB389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9392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 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Commodity trading advisor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(CTA) is US financial regulatory term for an individual or organization who is retained by a fund or individual client to provide advice and services related to 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trading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in futures contracts, 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commodity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options and/or swaps.</a:t>
            </a:r>
            <a:r>
              <a:rPr lang="en-US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They are responsible for the 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trading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within managed futures accounts.</a:t>
            </a:r>
            <a:endParaRPr lang="en-US" dirty="0"/>
          </a:p>
          <a:p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DeMiguel</a:t>
            </a:r>
            <a:r>
              <a:rPr lang="en-US" dirty="0"/>
              <a:t>, Nogales, and </a:t>
            </a:r>
            <a:r>
              <a:rPr lang="en-US" dirty="0" err="1"/>
              <a:t>Uppal</a:t>
            </a:r>
            <a:r>
              <a:rPr lang="en-US" dirty="0"/>
              <a:t> (2014)  they find that their model outperforms many existing benchmark models such as the naïve 1/N and the unconditional mean-variance model.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F65938-E72B-41D8-A591-322D2ACB389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1127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65938-E72B-41D8-A591-322D2ACB389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0336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Residual</a:t>
            </a:r>
            <a:r>
              <a:rPr lang="en-US" baseline="0" dirty="0"/>
              <a:t> some of squares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  However, BIC is not minimax optimal, i.e., it requires a lot of sample to get the true model selected, more than other criterion such as AIC, therefore it must have a worse mean average squared error than AIC (Yang, 2005; Erven,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Grünwald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De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Rooij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2012). The corrected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Akaike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information criterion (AICC) corrects for the small sample size.  The AICC is defined as: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65938-E72B-41D8-A591-322D2ACB389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0443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Autocorrelation; corn and gasoline; lean hogs and corn; unexpected relations;</a:t>
            </a:r>
          </a:p>
          <a:p>
            <a:r>
              <a:rPr lang="en-US" dirty="0">
                <a:effectLst/>
              </a:rPr>
              <a:t>Futures with intercept only: milk (N), oats(N), palladium(N), platinum(N), rough rice(N) ; feeder cattle (half) gold, silver (indexed), natural gas (indexed)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65938-E72B-41D8-A591-322D2ACB389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5092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>
                <a:ea typeface="SimSun" panose="02010600030101010101" pitchFamily="2" charset="-122"/>
                <a:cs typeface="Cordia New"/>
              </a:rPr>
              <a:t>, because the traders are speculators who do not have physical exposure to the underlined commodities and who bet on the price movement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65938-E72B-41D8-A591-322D2ACB389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0506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i="0" dirty="0">
                <a:solidFill>
                  <a:srgbClr val="70757A"/>
                </a:solidFill>
                <a:effectLst/>
                <a:latin typeface="Roboto"/>
              </a:rPr>
              <a:t>Moskowitz, </a:t>
            </a:r>
            <a:r>
              <a:rPr lang="en-US" b="0" i="0" dirty="0" err="1">
                <a:solidFill>
                  <a:srgbClr val="70757A"/>
                </a:solidFill>
                <a:effectLst/>
                <a:latin typeface="Roboto"/>
              </a:rPr>
              <a:t>Ooi</a:t>
            </a:r>
            <a:r>
              <a:rPr lang="en-US" b="0" i="0" dirty="0">
                <a:solidFill>
                  <a:srgbClr val="70757A"/>
                </a:solidFill>
                <a:effectLst/>
                <a:latin typeface="Roboto"/>
              </a:rPr>
              <a:t>, and Pedersen, 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F65938-E72B-41D8-A591-322D2ACB389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861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ED1DA-EDF2-4104-9E6A-060A7F307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49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ED1DA-EDF2-4104-9E6A-060A7F307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952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ED1DA-EDF2-4104-9E6A-060A7F307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628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EAE27-4751-48BA-B57B-97B629ED13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3BC1C4-97B1-4964-81CC-CA50A9CDBE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51A588-D3CB-4AD4-A02D-34515B167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E6C70B-7AF2-4680-98A6-25BFE744D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5th Annual J.P. Morgan Center for Commodities International Symposium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89C3AD-5876-4BAA-B3D4-FD30CBA83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B178E-7494-4535-8726-6435BD4BB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7139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7E72A-42DD-4619-BDBC-AB2181D9E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A78AB0-156C-49FB-845A-EE639C4B57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E37D14-284B-419C-8F9E-F7DE7838B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BF07B4-8EC1-4F4F-BF9A-8D7819CFF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5th Annual J.P. Morgan Center for Commodities International Symposium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5A2B90-D893-4E80-A0D7-555ED9B2A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B178E-7494-4535-8726-6435BD4BB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3758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92DCE0-DE18-4060-A596-12F40AE39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E00505-A969-4A02-BD91-16A4A06C35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00103D-F2B1-4A6A-A581-9B26C9C84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336204-81B0-4D77-9575-806F1599D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5th Annual J.P. Morgan Center for Commodities International Symposium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E6591A-B6F9-499A-BC4A-4A30FDB38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B178E-7494-4535-8726-6435BD4BB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7712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B9064-F621-4C80-8938-7168ED476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12171-95FD-411D-9C5A-1754C1A1EA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C0D783-16B6-4B20-A526-8CD89BEC5B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516120-2D9D-4BFF-8E8F-C6C251F2C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613597-40A3-4C52-8058-DAFD54BFE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5th Annual J.P. Morgan Center for Commodities International Symposium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99AFF9-FA13-4B7E-B432-E53B3B4C0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B178E-7494-4535-8726-6435BD4BB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9599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0D712-702A-47BB-94E1-705DE187D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F3459F-535D-441E-910D-16CB5BCEE4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E9305C-B5BE-487D-A5EB-B6C8A3EE00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6671E4-A65D-4129-963E-FF290A9F21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9A6FA8-DFEC-4EC1-BBDF-9CCEFE9FA2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C27713-4F93-400C-B171-417741FDA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D677C3-CC84-4CB8-96B5-778C46E61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5th Annual J.P. Morgan Center for Commodities International Symposium</a:t>
            </a: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3F17E5-5C57-4600-8A00-30ED66355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B178E-7494-4535-8726-6435BD4BB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1520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9AB97-E6F2-4BD7-B22D-D1C0043BC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24B4AD-AB4D-4FBD-A9CA-73FED30DE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36EA44-29A3-4571-9A4D-08B1484BA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5th Annual J.P. Morgan Center for Commodities International Symposium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B490F7-CA7A-4550-872E-53395BE16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B178E-7494-4535-8726-6435BD4BB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5940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ED9C7C-3E0B-4D2C-AF51-28DB8A6D8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0C4D9B-F440-4F75-B349-C43916DD4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5th Annual J.P. Morgan Center for Commodities International Symposium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FC1EFC-4957-472C-9B97-34A427D62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B178E-7494-4535-8726-6435BD4BB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8212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6F681-4FCA-4779-80CF-CA65DCE70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20D67C-5DAD-4F6D-8625-D1A9025B46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AA44E7-DCFC-422B-9EFA-4F6DCF0F90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48AB6C-81DA-41E7-BC2F-3306550B9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FB40FF-465E-483A-B7A0-8C662C9E8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5th Annual J.P. Morgan Center for Commodities International Symposium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246698-910D-40F0-9E66-F8B6A940C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B178E-7494-4535-8726-6435BD4BB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343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39000"/>
            <a:ext cx="7886700" cy="1325563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12563"/>
            <a:ext cx="7886700" cy="4351338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8417" y="6508318"/>
            <a:ext cx="8582297" cy="336142"/>
          </a:xfrm>
        </p:spPr>
        <p:txBody>
          <a:bodyPr/>
          <a:lstStyle/>
          <a:p>
            <a:r>
              <a:rPr lang="en-US" smtClean="0"/>
              <a:t>5th Annual J.P. Morgan Center for Commodities International Symposium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170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EA675F-2543-49C0-BB02-7B0C86E60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F6B505-C218-4C28-B2EC-1A64989307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36A61B-F91A-47A1-8DFC-DF6E927BD5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7F24E2-B57D-4553-917E-97A881AF6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1AACD9-FE0A-4042-B54D-FEA4FCAFA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5th Annual J.P. Morgan Center for Commodities International Symposium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96CD00-4D68-4D2A-8BF8-49929A97D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B178E-7494-4535-8726-6435BD4BB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4364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9BED4-BE3F-45DA-BAD0-DA0A611D8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AA8322-C510-425C-A7E4-BB297591C7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942F5-E8FC-4DD4-9B74-09496B2C5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C1D5D5-A927-45EF-A741-3956A0872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5th Annual J.P. Morgan Center for Commodities International Symposium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AAB72E-313A-4490-87AB-8605D786C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B178E-7494-4535-8726-6435BD4BB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530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211EBF-1673-427C-8928-4E5644DE58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1A7D62-7174-48A1-8709-C26C2F2B82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D023CA-6DD7-447B-8795-B69255E05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49C70C-4BBF-4930-97E5-CA5467797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5th Annual J.P. Morgan Center for Commodities International Symposium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BDA243-11AD-4E70-BFD1-625744FBC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B178E-7494-4535-8726-6435BD4BB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66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ED1DA-EDF2-4104-9E6A-060A7F307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79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F3B87B65-EBA9-4710-A19F-BD022B3CB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D1EE8CD7-45BC-4BE1-9CA9-2578902D9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15E2F40A-61D5-45B3-9D73-65CF1E43C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ED1DA-EDF2-4104-9E6A-060A7F3071E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1CC5E66-DDF8-411A-B6D3-14527A25F67A}"/>
              </a:ext>
            </a:extLst>
          </p:cNvPr>
          <p:cNvSpPr/>
          <p:nvPr userDrawn="1"/>
        </p:nvSpPr>
        <p:spPr>
          <a:xfrm>
            <a:off x="3166371" y="6488668"/>
            <a:ext cx="2696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2020 FMA Annual Meeting</a:t>
            </a:r>
          </a:p>
        </p:txBody>
      </p:sp>
    </p:spTree>
    <p:extLst>
      <p:ext uri="{BB962C8B-B14F-4D97-AF65-F5344CB8AC3E}">
        <p14:creationId xmlns:p14="http://schemas.microsoft.com/office/powerpoint/2010/main" val="3274243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ED1DA-EDF2-4104-9E6A-060A7F307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744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5th Annual J.P. Morgan Center for Commodities International Symposium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ED1DA-EDF2-4104-9E6A-060A7F307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720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5th Annual J.P. Morgan Center for Commodities International Symposium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ED1DA-EDF2-4104-9E6A-060A7F307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417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5th Annual J.P. Morgan Center for Commodities International Symposium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ED1DA-EDF2-4104-9E6A-060A7F307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493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ED1DA-EDF2-4104-9E6A-060A7F307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575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46516" y="6492874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5th Annual J.P. Morgan Center for Commodities International Symposium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ED1DA-EDF2-4104-9E6A-060A7F307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984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9D62A9-C823-4DA4-8B62-AAE0EF79F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D46F96-0A1D-4B7F-94D0-CCBD72067C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69D982-F0A4-4E92-AA66-76F4ACE008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E514E9-CBF5-4E9A-BA69-8DF2AB0C78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5th Annual J.P. Morgan Center for Commodities International Symposium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DAB2FD-7F66-4622-A828-A8B4E3E0F8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B178E-7494-4535-8726-6435BD4BB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23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8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6.png"/><Relationship Id="rId4" Type="http://schemas.openxmlformats.org/officeDocument/2006/relationships/image" Target="../media/image10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rriam-webster.com/dictionary/unanticipated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png"/><Relationship Id="rId5" Type="http://schemas.openxmlformats.org/officeDocument/2006/relationships/image" Target="../media/image7.w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Image result for soybean">
            <a:extLst>
              <a:ext uri="{FF2B5EF4-FFF2-40B4-BE49-F238E27FC236}">
                <a16:creationId xmlns:a16="http://schemas.microsoft.com/office/drawing/2014/main" id="{A93E0EBE-50C7-4A78-9E5F-1C43581626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7269" y="-284575"/>
            <a:ext cx="3147169" cy="2459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4" name="Picture 10" descr="Image result for cor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9083" y="-198209"/>
            <a:ext cx="3192815" cy="2394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6" name="Picture 12" descr="Image result for live cattl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2202" y="-198209"/>
            <a:ext cx="3751285" cy="2394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9C26207F-60BD-41C3-B21A-99222CE2504B}"/>
              </a:ext>
            </a:extLst>
          </p:cNvPr>
          <p:cNvSpPr/>
          <p:nvPr/>
        </p:nvSpPr>
        <p:spPr>
          <a:xfrm>
            <a:off x="396240" y="1774756"/>
            <a:ext cx="8884920" cy="25083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dirty="0">
              <a:latin typeface="Times New Roman" panose="02020603050405020304" pitchFamily="18" charset="0"/>
            </a:endParaRPr>
          </a:p>
          <a:p>
            <a:r>
              <a:rPr lang="en-US" sz="3600" dirty="0">
                <a:latin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</a:rPr>
              <a:t>The Serial Dependence of the Commodity Futures Returns: A Machine Learning Approach</a:t>
            </a:r>
          </a:p>
          <a:p>
            <a:pPr>
              <a:spcBef>
                <a:spcPts val="600"/>
              </a:spcBef>
            </a:pPr>
            <a:r>
              <a:rPr lang="en-US" sz="2400" dirty="0">
                <a:latin typeface="Times New Roman" panose="02020603050405020304" pitchFamily="18" charset="0"/>
              </a:rPr>
              <a:t>By </a:t>
            </a:r>
            <a:r>
              <a:rPr lang="en-US" sz="2400" b="1" dirty="0" err="1">
                <a:latin typeface="Times New Roman" panose="02020603050405020304" pitchFamily="18" charset="0"/>
              </a:rPr>
              <a:t>Yufeng</a:t>
            </a:r>
            <a:r>
              <a:rPr lang="en-US" sz="2400" b="1" dirty="0">
                <a:latin typeface="Times New Roman" panose="02020603050405020304" pitchFamily="18" charset="0"/>
              </a:rPr>
              <a:t> Han </a:t>
            </a:r>
            <a:r>
              <a:rPr lang="en-US" sz="2400" dirty="0">
                <a:latin typeface="Times New Roman" panose="02020603050405020304" pitchFamily="18" charset="0"/>
              </a:rPr>
              <a:t>and </a:t>
            </a:r>
            <a:r>
              <a:rPr lang="en-US" sz="2400" b="1" dirty="0" err="1">
                <a:latin typeface="Times New Roman" panose="02020603050405020304" pitchFamily="18" charset="0"/>
              </a:rPr>
              <a:t>Lingfei</a:t>
            </a:r>
            <a:r>
              <a:rPr lang="en-US" sz="2400" b="1" dirty="0">
                <a:latin typeface="Times New Roman" panose="02020603050405020304" pitchFamily="18" charset="0"/>
              </a:rPr>
              <a:t> Kong</a:t>
            </a:r>
          </a:p>
          <a:p>
            <a:pPr algn="r"/>
            <a:r>
              <a:rPr lang="en-US" sz="2400" dirty="0">
                <a:latin typeface="Times New Roman" panose="02020603050405020304" pitchFamily="18" charset="0"/>
              </a:rPr>
              <a:t>  </a:t>
            </a:r>
            <a:endParaRPr lang="en-US" sz="2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D33BD2A-4E5F-4EEA-891A-611374D6F689}"/>
              </a:ext>
            </a:extLst>
          </p:cNvPr>
          <p:cNvSpPr txBox="1"/>
          <p:nvPr/>
        </p:nvSpPr>
        <p:spPr>
          <a:xfrm>
            <a:off x="3056529" y="4283135"/>
            <a:ext cx="387882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Presenter: Lingfei Kong</a:t>
            </a:r>
          </a:p>
        </p:txBody>
      </p:sp>
      <p:pic>
        <p:nvPicPr>
          <p:cNvPr id="1028" name="Picture 4" descr="Full-time MBA at Olin Business School">
            <a:extLst>
              <a:ext uri="{FF2B5EF4-FFF2-40B4-BE49-F238E27FC236}">
                <a16:creationId xmlns:a16="http://schemas.microsoft.com/office/drawing/2014/main" id="{A823CCDE-648B-4371-B870-F085D87F4B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3701" y="5093148"/>
            <a:ext cx="2989428" cy="1162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970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1026" y="-46495"/>
            <a:ext cx="8616560" cy="1325563"/>
          </a:xfrm>
        </p:spPr>
        <p:txBody>
          <a:bodyPr/>
          <a:lstStyle/>
          <a:p>
            <a:pPr algn="ctr"/>
            <a:r>
              <a:rPr lang="en-US" dirty="0"/>
              <a:t>Methodology: Predictive regression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DDE5353-02FD-4341-A533-7F97CB3D197D}"/>
              </a:ext>
            </a:extLst>
          </p:cNvPr>
          <p:cNvSpPr/>
          <p:nvPr/>
        </p:nvSpPr>
        <p:spPr>
          <a:xfrm>
            <a:off x="493944" y="1279068"/>
            <a:ext cx="7401181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Full-sample estimation: OLS post-LASSO regression using the full sample period Jan 2004-Dec 2019</a:t>
            </a:r>
          </a:p>
          <a:p>
            <a:endParaRPr lang="en-US" sz="20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Out-of-sample estimation:  60-month rolling regressions to estimate the coefficients, then do one-step forecast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F34BB72-3F23-4A79-AB4E-F9FBFF0BB691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838348" y="3125962"/>
            <a:ext cx="1295986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6669DA93-42FA-4DD6-928A-1BC9B3916C4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4725701"/>
              </p:ext>
            </p:extLst>
          </p:nvPr>
        </p:nvGraphicFramePr>
        <p:xfrm>
          <a:off x="4995253" y="4620350"/>
          <a:ext cx="3853777" cy="7821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Equation" r:id="rId3" imgW="2286000" imgH="444240" progId="Equation.DSMT4">
                  <p:embed/>
                </p:oleObj>
              </mc:Choice>
              <mc:Fallback>
                <p:oleObj name="Equation" r:id="rId3" imgW="2286000" imgH="4442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5253" y="4620350"/>
                        <a:ext cx="3853777" cy="78210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>
            <a:extLst>
              <a:ext uri="{FF2B5EF4-FFF2-40B4-BE49-F238E27FC236}">
                <a16:creationId xmlns:a16="http://schemas.microsoft.com/office/drawing/2014/main" id="{2BF0149E-2E6C-4DDC-99F6-0A1E08A57BE3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342102" y="4925961"/>
            <a:ext cx="1667551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EC1A8A5B-F95B-4C46-A4E6-E951A467B84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409414"/>
              </p:ext>
            </p:extLst>
          </p:nvPr>
        </p:nvGraphicFramePr>
        <p:xfrm>
          <a:off x="4995253" y="5365210"/>
          <a:ext cx="3934738" cy="8198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Equation" r:id="rId5" imgW="2197080" imgH="444240" progId="Equation.DSMT4">
                  <p:embed/>
                </p:oleObj>
              </mc:Choice>
              <mc:Fallback>
                <p:oleObj name="Equation" r:id="rId5" imgW="2197080" imgH="4442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5253" y="5365210"/>
                        <a:ext cx="3934738" cy="8198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0970953"/>
              </p:ext>
            </p:extLst>
          </p:nvPr>
        </p:nvGraphicFramePr>
        <p:xfrm>
          <a:off x="119162" y="3466533"/>
          <a:ext cx="7886702" cy="2026959"/>
        </p:xfrm>
        <a:graphic>
          <a:graphicData uri="http://schemas.openxmlformats.org/drawingml/2006/table">
            <a:tbl>
              <a:tblPr/>
              <a:tblGrid>
                <a:gridCol w="589660">
                  <a:extLst>
                    <a:ext uri="{9D8B030D-6E8A-4147-A177-3AD203B41FA5}">
                      <a16:colId xmlns:a16="http://schemas.microsoft.com/office/drawing/2014/main" val="294434706"/>
                    </a:ext>
                  </a:extLst>
                </a:gridCol>
                <a:gridCol w="589660">
                  <a:extLst>
                    <a:ext uri="{9D8B030D-6E8A-4147-A177-3AD203B41FA5}">
                      <a16:colId xmlns:a16="http://schemas.microsoft.com/office/drawing/2014/main" val="1591494860"/>
                    </a:ext>
                  </a:extLst>
                </a:gridCol>
                <a:gridCol w="626514">
                  <a:extLst>
                    <a:ext uri="{9D8B030D-6E8A-4147-A177-3AD203B41FA5}">
                      <a16:colId xmlns:a16="http://schemas.microsoft.com/office/drawing/2014/main" val="920811481"/>
                    </a:ext>
                  </a:extLst>
                </a:gridCol>
                <a:gridCol w="589660">
                  <a:extLst>
                    <a:ext uri="{9D8B030D-6E8A-4147-A177-3AD203B41FA5}">
                      <a16:colId xmlns:a16="http://schemas.microsoft.com/office/drawing/2014/main" val="3179925598"/>
                    </a:ext>
                  </a:extLst>
                </a:gridCol>
                <a:gridCol w="773928">
                  <a:extLst>
                    <a:ext uri="{9D8B030D-6E8A-4147-A177-3AD203B41FA5}">
                      <a16:colId xmlns:a16="http://schemas.microsoft.com/office/drawing/2014/main" val="1698141578"/>
                    </a:ext>
                  </a:extLst>
                </a:gridCol>
                <a:gridCol w="589660">
                  <a:extLst>
                    <a:ext uri="{9D8B030D-6E8A-4147-A177-3AD203B41FA5}">
                      <a16:colId xmlns:a16="http://schemas.microsoft.com/office/drawing/2014/main" val="3237222720"/>
                    </a:ext>
                  </a:extLst>
                </a:gridCol>
                <a:gridCol w="589660">
                  <a:extLst>
                    <a:ext uri="{9D8B030D-6E8A-4147-A177-3AD203B41FA5}">
                      <a16:colId xmlns:a16="http://schemas.microsoft.com/office/drawing/2014/main" val="1786166953"/>
                    </a:ext>
                  </a:extLst>
                </a:gridCol>
                <a:gridCol w="589660">
                  <a:extLst>
                    <a:ext uri="{9D8B030D-6E8A-4147-A177-3AD203B41FA5}">
                      <a16:colId xmlns:a16="http://schemas.microsoft.com/office/drawing/2014/main" val="4217514653"/>
                    </a:ext>
                  </a:extLst>
                </a:gridCol>
                <a:gridCol w="589660">
                  <a:extLst>
                    <a:ext uri="{9D8B030D-6E8A-4147-A177-3AD203B41FA5}">
                      <a16:colId xmlns:a16="http://schemas.microsoft.com/office/drawing/2014/main" val="1159409268"/>
                    </a:ext>
                  </a:extLst>
                </a:gridCol>
                <a:gridCol w="589660">
                  <a:extLst>
                    <a:ext uri="{9D8B030D-6E8A-4147-A177-3AD203B41FA5}">
                      <a16:colId xmlns:a16="http://schemas.microsoft.com/office/drawing/2014/main" val="941687036"/>
                    </a:ext>
                  </a:extLst>
                </a:gridCol>
                <a:gridCol w="589660">
                  <a:extLst>
                    <a:ext uri="{9D8B030D-6E8A-4147-A177-3AD203B41FA5}">
                      <a16:colId xmlns:a16="http://schemas.microsoft.com/office/drawing/2014/main" val="3616176195"/>
                    </a:ext>
                  </a:extLst>
                </a:gridCol>
                <a:gridCol w="589660">
                  <a:extLst>
                    <a:ext uri="{9D8B030D-6E8A-4147-A177-3AD203B41FA5}">
                      <a16:colId xmlns:a16="http://schemas.microsoft.com/office/drawing/2014/main" val="1469008313"/>
                    </a:ext>
                  </a:extLst>
                </a:gridCol>
                <a:gridCol w="589660">
                  <a:extLst>
                    <a:ext uri="{9D8B030D-6E8A-4147-A177-3AD203B41FA5}">
                      <a16:colId xmlns:a16="http://schemas.microsoft.com/office/drawing/2014/main" val="116562183"/>
                    </a:ext>
                  </a:extLst>
                </a:gridCol>
              </a:tblGrid>
              <a:tr h="184269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In-sample period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Out-of-sample period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1626059"/>
                  </a:ext>
                </a:extLst>
              </a:tr>
              <a:tr h="184269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gridSpan="8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1406837"/>
                  </a:ext>
                </a:extLst>
              </a:tr>
              <a:tr h="184269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8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6948602"/>
                  </a:ext>
                </a:extLst>
              </a:tr>
              <a:tr h="18426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Jan-04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Dec-08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Jan-09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Feb-19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Dec-18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3146215"/>
                  </a:ext>
                </a:extLst>
              </a:tr>
              <a:tr h="184269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9122426"/>
                  </a:ext>
                </a:extLst>
              </a:tr>
              <a:tr h="184269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0762694"/>
                  </a:ext>
                </a:extLst>
              </a:tr>
              <a:tr h="18426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Jan-04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Dec-08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2905245"/>
                  </a:ext>
                </a:extLst>
              </a:tr>
              <a:tr h="184269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9054283"/>
                  </a:ext>
                </a:extLst>
              </a:tr>
              <a:tr h="184269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Feb-04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Jan-09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1057935"/>
                  </a:ext>
                </a:extLst>
              </a:tr>
              <a:tr h="184269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5978188"/>
                  </a:ext>
                </a:extLst>
              </a:tr>
              <a:tr h="184269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3/21/2004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Feb-09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2404272"/>
                  </a:ext>
                </a:extLst>
              </a:tr>
            </a:tbl>
          </a:graphicData>
        </a:graphic>
      </p:graphicFrame>
      <p:sp>
        <p:nvSpPr>
          <p:cNvPr id="16" name="Right Brace 15"/>
          <p:cNvSpPr/>
          <p:nvPr/>
        </p:nvSpPr>
        <p:spPr>
          <a:xfrm rot="16200000">
            <a:off x="1885645" y="2466452"/>
            <a:ext cx="266700" cy="261937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17" name="Right Brace 16"/>
          <p:cNvSpPr/>
          <p:nvPr/>
        </p:nvSpPr>
        <p:spPr>
          <a:xfrm rot="16200000">
            <a:off x="5798547" y="1730075"/>
            <a:ext cx="266700" cy="414793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5BB0A9A4-459F-4187-8D29-AE415E601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5th Annual J.P. Morgan Center for Commodities International Symposium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4416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255"/>
            <a:ext cx="7886700" cy="1325563"/>
          </a:xfrm>
        </p:spPr>
        <p:txBody>
          <a:bodyPr/>
          <a:lstStyle/>
          <a:p>
            <a:pPr algn="ctr"/>
            <a:r>
              <a:rPr lang="en-US" dirty="0"/>
              <a:t>Data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641" y="1475105"/>
            <a:ext cx="7886700" cy="4351338"/>
          </a:xfrm>
        </p:spPr>
        <p:txBody>
          <a:bodyPr/>
          <a:lstStyle/>
          <a:p>
            <a:r>
              <a:rPr lang="en-US" sz="2400" dirty="0">
                <a:ea typeface="SimSun" panose="02010600030101010101" pitchFamily="2" charset="-122"/>
                <a:cs typeface="Cordia New"/>
              </a:rPr>
              <a:t>We study 27 commodity futures that are traded actively in the US. The data are collected from Bloomberg. </a:t>
            </a:r>
          </a:p>
          <a:p>
            <a:r>
              <a:rPr lang="en-US" sz="2400" dirty="0">
                <a:ea typeface="SimSun" panose="02010600030101010101" pitchFamily="2" charset="-122"/>
              </a:rPr>
              <a:t>Full sample period: </a:t>
            </a:r>
            <a:r>
              <a:rPr lang="en-US" sz="2400" dirty="0"/>
              <a:t>Jan 2004 to December 2019. </a:t>
            </a:r>
            <a:endParaRPr lang="en-US" sz="2400" dirty="0">
              <a:ea typeface="SimSun" panose="02010600030101010101" pitchFamily="2" charset="-122"/>
            </a:endParaRPr>
          </a:p>
          <a:p>
            <a:r>
              <a:rPr lang="en-US" sz="2400" dirty="0"/>
              <a:t>The Out-of-sample period:  Jan 2009 to December 2019. </a:t>
            </a:r>
            <a:endParaRPr lang="en-US" sz="2400" dirty="0">
              <a:ea typeface="SimSun" panose="02010600030101010101" pitchFamily="2" charset="-122"/>
            </a:endParaRPr>
          </a:p>
          <a:p>
            <a:r>
              <a:rPr lang="en-US" sz="2400" dirty="0"/>
              <a:t>8 grains futures, 7 softs futures, 3 livestock futures, 4 energy futures, and 5 metal futures 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5DABF9B8-37E6-42D5-B52F-2FB03DC384E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3281829"/>
              </p:ext>
            </p:extLst>
          </p:nvPr>
        </p:nvGraphicFramePr>
        <p:xfrm>
          <a:off x="1256903" y="4719335"/>
          <a:ext cx="1846185" cy="8861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3" imgW="992794" imgH="476163" progId="Equation.DSMT4">
                  <p:embed/>
                </p:oleObj>
              </mc:Choice>
              <mc:Fallback>
                <p:oleObj name="Equation" r:id="rId3" imgW="992794" imgH="476163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56903" y="4719335"/>
                        <a:ext cx="1846185" cy="8861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15C3EB4-766F-499E-942E-71BDBC4D805C}"/>
                  </a:ext>
                </a:extLst>
              </p:cNvPr>
              <p:cNvSpPr/>
              <p:nvPr/>
            </p:nvSpPr>
            <p:spPr>
              <a:xfrm>
                <a:off x="3731341" y="4626197"/>
                <a:ext cx="4572000" cy="979307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US" dirty="0">
                    <a:latin typeface="Times New Roman" panose="02020603050405020304" pitchFamily="18" charset="0"/>
                    <a:ea typeface="DengXian"/>
                    <a:cs typeface="Cordia New"/>
                  </a:rPr>
                  <a:t>Where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ordia New"/>
                          </a:rPr>
                          <m:t>𝐹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ordia New"/>
                          </a:rPr>
                          <m:t>𝑡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ordia New"/>
                          </a:rPr>
                          <m:t>+1</m:t>
                        </m:r>
                      </m:sub>
                      <m:sup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Cordia New"/>
                              </a:rPr>
                              <m:t>𝑇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Cordia New"/>
                              </a:rPr>
                              <m:t>𝑛</m:t>
                            </m:r>
                          </m:sub>
                        </m:sSub>
                      </m:sup>
                    </m:sSubSup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DengXian"/>
                    <a:cs typeface="Cordia New"/>
                  </a:rPr>
                  <a:t> is the settlement price of the first-nearest futures contract held in month t that expires </a:t>
                </a:r>
                <a:r>
                  <a:rPr lang="en-US" i="1" dirty="0">
                    <a:latin typeface="Times New Roman" panose="02020603050405020304" pitchFamily="18" charset="0"/>
                    <a:ea typeface="DengXian"/>
                    <a:cs typeface="Cordia New"/>
                  </a:rPr>
                  <a:t>after</a:t>
                </a:r>
                <a:r>
                  <a:rPr lang="en-US" dirty="0">
                    <a:latin typeface="Times New Roman" panose="02020603050405020304" pitchFamily="18" charset="0"/>
                    <a:ea typeface="DengXian"/>
                    <a:cs typeface="Cordia New"/>
                  </a:rPr>
                  <a:t> month </a:t>
                </a:r>
                <a:r>
                  <a:rPr lang="en-US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DengXian"/>
                    <a:cs typeface="Cordia New"/>
                  </a:rPr>
                  <a:t>t+2.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15C3EB4-766F-499E-942E-71BDBC4D805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1341" y="4626197"/>
                <a:ext cx="4572000" cy="979307"/>
              </a:xfrm>
              <a:prstGeom prst="rect">
                <a:avLst/>
              </a:prstGeom>
              <a:blipFill>
                <a:blip r:embed="rId5"/>
                <a:stretch>
                  <a:fillRect l="-1067" b="-80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8800B7E-009C-4799-B4B0-1E1E54AA3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5th Annual J.P. Morgan Center for Commodities International Symposium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923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17581"/>
            <a:ext cx="836097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ctr">
              <a:spcAft>
                <a:spcPts val="1000"/>
              </a:spcAft>
            </a:pPr>
            <a:r>
              <a:rPr lang="en-US" sz="1600" dirty="0">
                <a:latin typeface="Times New Roman" panose="02020603050405020304" pitchFamily="18" charset="0"/>
                <a:ea typeface="SimSun" panose="02010600030101010101" pitchFamily="2" charset="-122"/>
                <a:cs typeface="Cordia New"/>
              </a:rPr>
              <a:t>Table 2  Full-sample results, Jan 2004-Dec 2019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CFC958F-B6BE-48A1-A031-3994BF6EF6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3768896"/>
              </p:ext>
            </p:extLst>
          </p:nvPr>
        </p:nvGraphicFramePr>
        <p:xfrm>
          <a:off x="524249" y="309716"/>
          <a:ext cx="8360973" cy="6730113"/>
        </p:xfrm>
        <a:graphic>
          <a:graphicData uri="http://schemas.openxmlformats.org/drawingml/2006/table">
            <a:tbl>
              <a:tblPr/>
              <a:tblGrid>
                <a:gridCol w="1200378">
                  <a:extLst>
                    <a:ext uri="{9D8B030D-6E8A-4147-A177-3AD203B41FA5}">
                      <a16:colId xmlns:a16="http://schemas.microsoft.com/office/drawing/2014/main" val="2560588721"/>
                    </a:ext>
                  </a:extLst>
                </a:gridCol>
                <a:gridCol w="657616">
                  <a:extLst>
                    <a:ext uri="{9D8B030D-6E8A-4147-A177-3AD203B41FA5}">
                      <a16:colId xmlns:a16="http://schemas.microsoft.com/office/drawing/2014/main" val="864309756"/>
                    </a:ext>
                  </a:extLst>
                </a:gridCol>
                <a:gridCol w="928997">
                  <a:extLst>
                    <a:ext uri="{9D8B030D-6E8A-4147-A177-3AD203B41FA5}">
                      <a16:colId xmlns:a16="http://schemas.microsoft.com/office/drawing/2014/main" val="4062948496"/>
                    </a:ext>
                  </a:extLst>
                </a:gridCol>
                <a:gridCol w="928997">
                  <a:extLst>
                    <a:ext uri="{9D8B030D-6E8A-4147-A177-3AD203B41FA5}">
                      <a16:colId xmlns:a16="http://schemas.microsoft.com/office/drawing/2014/main" val="1941654726"/>
                    </a:ext>
                  </a:extLst>
                </a:gridCol>
                <a:gridCol w="928997">
                  <a:extLst>
                    <a:ext uri="{9D8B030D-6E8A-4147-A177-3AD203B41FA5}">
                      <a16:colId xmlns:a16="http://schemas.microsoft.com/office/drawing/2014/main" val="182595890"/>
                    </a:ext>
                  </a:extLst>
                </a:gridCol>
                <a:gridCol w="928997">
                  <a:extLst>
                    <a:ext uri="{9D8B030D-6E8A-4147-A177-3AD203B41FA5}">
                      <a16:colId xmlns:a16="http://schemas.microsoft.com/office/drawing/2014/main" val="2111045022"/>
                    </a:ext>
                  </a:extLst>
                </a:gridCol>
                <a:gridCol w="928997">
                  <a:extLst>
                    <a:ext uri="{9D8B030D-6E8A-4147-A177-3AD203B41FA5}">
                      <a16:colId xmlns:a16="http://schemas.microsoft.com/office/drawing/2014/main" val="3995390410"/>
                    </a:ext>
                  </a:extLst>
                </a:gridCol>
                <a:gridCol w="928997">
                  <a:extLst>
                    <a:ext uri="{9D8B030D-6E8A-4147-A177-3AD203B41FA5}">
                      <a16:colId xmlns:a16="http://schemas.microsoft.com/office/drawing/2014/main" val="2310132944"/>
                    </a:ext>
                  </a:extLst>
                </a:gridCol>
                <a:gridCol w="928997">
                  <a:extLst>
                    <a:ext uri="{9D8B030D-6E8A-4147-A177-3AD203B41FA5}">
                      <a16:colId xmlns:a16="http://schemas.microsoft.com/office/drawing/2014/main" val="398039476"/>
                    </a:ext>
                  </a:extLst>
                </a:gridCol>
              </a:tblGrid>
              <a:tr h="26836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(1)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(2)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(3)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(4)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(5)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(6)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(7)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(8)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9438815"/>
                  </a:ext>
                </a:extLst>
              </a:tr>
              <a:tr h="22194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Regressor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Regressand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9804177"/>
                  </a:ext>
                </a:extLst>
              </a:tr>
              <a:tr h="43670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Cocoa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Coffee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Copper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Corn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Cotton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Crude Oil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Gasoline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Heating Oil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162395"/>
                  </a:ext>
                </a:extLst>
              </a:tr>
              <a:tr h="43670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Cocoa1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-0.19***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6476054"/>
                  </a:ext>
                </a:extLst>
              </a:tr>
              <a:tr h="22194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Coffee1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-0.15**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2970838"/>
                  </a:ext>
                </a:extLst>
              </a:tr>
              <a:tr h="22194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Coffee2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0.19***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0.11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6356293"/>
                  </a:ext>
                </a:extLst>
              </a:tr>
              <a:tr h="22194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Copper1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-0.14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0.16**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2046298"/>
                  </a:ext>
                </a:extLst>
              </a:tr>
              <a:tr h="22194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Copper2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0.16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0.2**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0.19*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8039062"/>
                  </a:ext>
                </a:extLst>
              </a:tr>
              <a:tr h="22194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Cotton1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-0.05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7782671"/>
                  </a:ext>
                </a:extLst>
              </a:tr>
              <a:tr h="22194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Cotton2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0.12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0.07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7060812"/>
                  </a:ext>
                </a:extLst>
              </a:tr>
              <a:tr h="43687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Crude Oil1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</a:rPr>
                        <a:t>0.17**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0.11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7601372"/>
                  </a:ext>
                </a:extLst>
              </a:tr>
              <a:tr h="4102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Crude Oil2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5775548"/>
                  </a:ext>
                </a:extLst>
              </a:tr>
              <a:tr h="4102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Feeder Cattle2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-0.32***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2789900"/>
                  </a:ext>
                </a:extLst>
              </a:tr>
              <a:tr h="4102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Gasoline2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-0.05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</a:rPr>
                        <a:t>-0.14**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2767940"/>
                  </a:ext>
                </a:extLst>
              </a:tr>
              <a:tr h="22194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Gold2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6921200"/>
                  </a:ext>
                </a:extLst>
              </a:tr>
              <a:tr h="4102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Heating Oil2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9497746"/>
                  </a:ext>
                </a:extLst>
              </a:tr>
              <a:tr h="43670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Kansas Wheat2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-0.06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0332525"/>
                  </a:ext>
                </a:extLst>
              </a:tr>
              <a:tr h="4102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Lean Hogs1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</a:rPr>
                        <a:t>0.19**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0.14*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5158760"/>
                  </a:ext>
                </a:extLst>
              </a:tr>
              <a:tr h="22194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Lumber1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0.13**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0.18***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7587541"/>
                  </a:ext>
                </a:extLst>
              </a:tr>
              <a:tr h="22194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Lumber2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-0.12**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147880"/>
                  </a:ext>
                </a:extLst>
              </a:tr>
              <a:tr h="22194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Milk1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0.17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0.2***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0652663"/>
                  </a:ext>
                </a:extLst>
              </a:tr>
              <a:tr h="22194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Milk2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0.27***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0.18**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38" marR="7138" marT="71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4163133"/>
                  </a:ext>
                </a:extLst>
              </a:tr>
            </a:tbl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C261AF-7FB2-42D5-BBBB-5052749F8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5th Annual J.P. Morgan Center for Commodities International Symposium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6048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640" y="959168"/>
            <a:ext cx="8280928" cy="5306877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dirty="0">
                <a:ea typeface="SimSun" panose="02010600030101010101" pitchFamily="2" charset="-122"/>
                <a:cs typeface="Cordia New"/>
              </a:rPr>
              <a:t>The selected effects are </a:t>
            </a:r>
            <a:r>
              <a:rPr lang="en-US" dirty="0">
                <a:solidFill>
                  <a:srgbClr val="FF0000"/>
                </a:solidFill>
                <a:ea typeface="SimSun" panose="02010600030101010101" pitchFamily="2" charset="-122"/>
                <a:cs typeface="Cordia New"/>
              </a:rPr>
              <a:t>sparse</a:t>
            </a:r>
            <a:r>
              <a:rPr lang="en-US" dirty="0">
                <a:ea typeface="SimSun" panose="02010600030101010101" pitchFamily="2" charset="-122"/>
                <a:cs typeface="Cordia New"/>
              </a:rPr>
              <a:t> and sometimes </a:t>
            </a:r>
            <a:r>
              <a:rPr lang="en-US" dirty="0">
                <a:solidFill>
                  <a:srgbClr val="FF0000"/>
                </a:solidFill>
                <a:ea typeface="SimSun" panose="02010600030101010101" pitchFamily="2" charset="-122"/>
                <a:cs typeface="Cordia New"/>
              </a:rPr>
              <a:t>unexpected</a:t>
            </a:r>
            <a:r>
              <a:rPr lang="en-US" dirty="0">
                <a:ea typeface="SimSun" panose="02010600030101010101" pitchFamily="2" charset="-122"/>
                <a:cs typeface="Cordia New"/>
              </a:rPr>
              <a:t>.</a:t>
            </a:r>
          </a:p>
          <a:p>
            <a:pPr lvl="1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dirty="0">
                <a:ea typeface="SimSun" panose="02010600030101010101" pitchFamily="2" charset="-122"/>
                <a:cs typeface="Cordia New"/>
              </a:rPr>
              <a:t>The </a:t>
            </a:r>
            <a:r>
              <a:rPr lang="en-US" dirty="0">
                <a:solidFill>
                  <a:schemeClr val="accent1"/>
                </a:solidFill>
                <a:ea typeface="SimSun" panose="02010600030101010101" pitchFamily="2" charset="-122"/>
                <a:cs typeface="Cordia New"/>
              </a:rPr>
              <a:t>correlations</a:t>
            </a:r>
            <a:r>
              <a:rPr lang="en-US" dirty="0">
                <a:ea typeface="SimSun" panose="02010600030101010101" pitchFamily="2" charset="-122"/>
                <a:cs typeface="Cordia New"/>
              </a:rPr>
              <a:t> between commodity futures prices go up with financialization (e.g., </a:t>
            </a:r>
            <a:r>
              <a:rPr lang="en-US" dirty="0" err="1">
                <a:ea typeface="SimSun" panose="02010600030101010101" pitchFamily="2" charset="-122"/>
                <a:cs typeface="Cordia New"/>
              </a:rPr>
              <a:t>Basak</a:t>
            </a:r>
            <a:r>
              <a:rPr lang="en-US" dirty="0">
                <a:ea typeface="SimSun" panose="02010600030101010101" pitchFamily="2" charset="-122"/>
                <a:cs typeface="Cordia New"/>
              </a:rPr>
              <a:t> and Pavlova, 2016).</a:t>
            </a:r>
          </a:p>
          <a:p>
            <a:pPr lvl="1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accent1"/>
                </a:solidFill>
                <a:ea typeface="SimSun" panose="02010600030101010101" pitchFamily="2" charset="-122"/>
                <a:cs typeface="Cordia New"/>
              </a:rPr>
              <a:t>Index traders </a:t>
            </a:r>
            <a:r>
              <a:rPr lang="en-US" dirty="0">
                <a:ea typeface="SimSun" panose="02010600030101010101" pitchFamily="2" charset="-122"/>
                <a:cs typeface="Cordia New"/>
              </a:rPr>
              <a:t>add noise to commodity futures market (e.g., Tang and </a:t>
            </a:r>
            <a:r>
              <a:rPr lang="en-US" dirty="0" err="1">
                <a:ea typeface="SimSun" panose="02010600030101010101" pitchFamily="2" charset="-122"/>
                <a:cs typeface="Cordia New"/>
              </a:rPr>
              <a:t>Xiong</a:t>
            </a:r>
            <a:r>
              <a:rPr lang="en-US" dirty="0">
                <a:ea typeface="SimSun" panose="02010600030101010101" pitchFamily="2" charset="-122"/>
                <a:cs typeface="Cordia New"/>
              </a:rPr>
              <a:t>, 2012; Bosch and </a:t>
            </a:r>
            <a:r>
              <a:rPr lang="en-US" dirty="0" err="1">
                <a:ea typeface="SimSun" panose="02010600030101010101" pitchFamily="2" charset="-122"/>
                <a:cs typeface="Cordia New"/>
              </a:rPr>
              <a:t>Pradkhan</a:t>
            </a:r>
            <a:r>
              <a:rPr lang="en-US" dirty="0">
                <a:ea typeface="SimSun" panose="02010600030101010101" pitchFamily="2" charset="-122"/>
                <a:cs typeface="Cordia New"/>
              </a:rPr>
              <a:t>, 2016; </a:t>
            </a:r>
            <a:r>
              <a:rPr lang="en-US" dirty="0"/>
              <a:t>Da, Tang, and Wu, 2020</a:t>
            </a:r>
            <a:r>
              <a:rPr lang="en-US" dirty="0">
                <a:ea typeface="SimSun" panose="02010600030101010101" pitchFamily="2" charset="-122"/>
                <a:cs typeface="Cordia New"/>
              </a:rPr>
              <a:t>)</a:t>
            </a:r>
          </a:p>
          <a:p>
            <a:pPr lvl="1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dirty="0" err="1">
                <a:ea typeface="SimSun" panose="02010600030101010101" pitchFamily="2" charset="-122"/>
                <a:cs typeface="Cordia New"/>
              </a:rPr>
              <a:t>Chinco</a:t>
            </a:r>
            <a:r>
              <a:rPr lang="en-US" dirty="0">
                <a:ea typeface="SimSun" panose="02010600030101010101" pitchFamily="2" charset="-122"/>
                <a:cs typeface="Cordia New"/>
              </a:rPr>
              <a:t>, Clark-Joseph, and Ye (2019):They identify a set of </a:t>
            </a:r>
            <a:r>
              <a:rPr lang="en-US" dirty="0">
                <a:ea typeface="SimSun" panose="02010600030101010101" pitchFamily="2" charset="-122"/>
                <a:cs typeface="Cordia New"/>
                <a:hlinkClick r:id="rId3"/>
              </a:rPr>
              <a:t>unanticipated</a:t>
            </a:r>
            <a:r>
              <a:rPr lang="en-US" dirty="0">
                <a:ea typeface="SimSun" panose="02010600030101010101" pitchFamily="2" charset="-122"/>
                <a:cs typeface="Cordia New"/>
              </a:rPr>
              <a:t> lagged returns as predictors for the individual stock returns during a 30-minute interval based on LASSO. </a:t>
            </a:r>
          </a:p>
          <a:p>
            <a:pPr>
              <a:lnSpc>
                <a:spcPct val="120000"/>
              </a:lnSpc>
            </a:pPr>
            <a:endParaRPr lang="en-US" sz="2200" dirty="0">
              <a:ea typeface="SimSun" panose="02010600030101010101" pitchFamily="2" charset="-122"/>
              <a:cs typeface="Cordia New"/>
            </a:endParaRPr>
          </a:p>
          <a:p>
            <a:pPr>
              <a:lnSpc>
                <a:spcPct val="120000"/>
              </a:lnSpc>
            </a:pPr>
            <a:endParaRPr lang="en-US" sz="2200" dirty="0">
              <a:ea typeface="SimSun" panose="02010600030101010101" pitchFamily="2" charset="-122"/>
              <a:cs typeface="Cordia New"/>
            </a:endParaRPr>
          </a:p>
          <a:p>
            <a:pPr>
              <a:lnSpc>
                <a:spcPct val="120000"/>
              </a:lnSpc>
            </a:pPr>
            <a:endParaRPr lang="en-US" sz="2200" dirty="0"/>
          </a:p>
          <a:p>
            <a:pPr>
              <a:lnSpc>
                <a:spcPct val="120000"/>
              </a:lnSpc>
            </a:pPr>
            <a:endParaRPr lang="en-US" sz="2200" dirty="0">
              <a:ea typeface="SimSun" panose="02010600030101010101" pitchFamily="2" charset="-122"/>
              <a:cs typeface="Cordia New"/>
            </a:endParaRPr>
          </a:p>
          <a:p>
            <a:pPr>
              <a:lnSpc>
                <a:spcPct val="120000"/>
              </a:lnSpc>
            </a:pPr>
            <a:endParaRPr lang="en-US" sz="2200" dirty="0"/>
          </a:p>
          <a:p>
            <a:pPr>
              <a:lnSpc>
                <a:spcPct val="120000"/>
              </a:lnSpc>
            </a:pPr>
            <a:endParaRPr lang="en-US" sz="2200" dirty="0"/>
          </a:p>
          <a:p>
            <a:pPr>
              <a:lnSpc>
                <a:spcPct val="120000"/>
              </a:lnSpc>
            </a:pPr>
            <a:endParaRPr lang="en-US" sz="22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95299" y="-142875"/>
            <a:ext cx="7886700" cy="1325563"/>
          </a:xfrm>
        </p:spPr>
        <p:txBody>
          <a:bodyPr/>
          <a:lstStyle/>
          <a:p>
            <a:pPr algn="ctr"/>
            <a:r>
              <a:rPr lang="en-US" dirty="0"/>
              <a:t>Full-sample results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EF89BC-1654-4630-A948-3F01478E0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5th Annual J.P. Morgan Center for Commodities International Symposium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7199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28650" y="960120"/>
                <a:ext cx="7886700" cy="4390835"/>
              </a:xfrm>
            </p:spPr>
            <p:txBody>
              <a:bodyPr>
                <a:noAutofit/>
              </a:bodyPr>
              <a:lstStyle/>
              <a:p>
                <a:r>
                  <a:rPr lang="en-US" sz="2400" b="1" dirty="0">
                    <a:ea typeface="SimSun" panose="02010600030101010101" pitchFamily="2" charset="-122"/>
                    <a:cs typeface="Cordia New"/>
                  </a:rPr>
                  <a:t>Single-sort strategy </a:t>
                </a:r>
                <a:r>
                  <a:rPr lang="en-US" sz="2400" dirty="0">
                    <a:ea typeface="SimSun" panose="02010600030101010101" pitchFamily="2" charset="-122"/>
                    <a:cs typeface="Cordia New"/>
                  </a:rPr>
                  <a:t>(zero-investment): High5-Low5</a:t>
                </a:r>
              </a:p>
              <a:p>
                <a:r>
                  <a:rPr lang="en-US" sz="2400" b="1" dirty="0">
                    <a:ea typeface="SimSun" panose="02010600030101010101" pitchFamily="2" charset="-122"/>
                  </a:rPr>
                  <a:t>Timing strategy</a:t>
                </a:r>
                <a:r>
                  <a:rPr lang="en-US" sz="2400" dirty="0">
                    <a:ea typeface="SimSun" panose="02010600030101010101" pitchFamily="2" charset="-122"/>
                  </a:rPr>
                  <a:t>: Long (short) futures with positive (negative) forecasts;</a:t>
                </a:r>
              </a:p>
              <a:p>
                <a:pPr marL="0" indent="0">
                  <a:buNone/>
                </a:pPr>
                <a:r>
                  <a:rPr lang="en-US" sz="2400" b="0" dirty="0">
                    <a:ea typeface="SimSun" panose="02010600030101010101" pitchFamily="2" charset="-122"/>
                  </a:rPr>
                  <a:t>  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</m:ctrlPr>
                      </m:sSub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𝑤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𝑛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𝑡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𝐿𝐴𝑆𝑆𝑂</m:t>
                        </m:r>
                      </m:sup>
                    </m:sSubSup>
                    <m:r>
                      <a:rPr lang="en-US" sz="2400" b="0" i="1" smtClean="0">
                        <a:latin typeface="Cambria Math" panose="02040503050406030204" pitchFamily="18" charset="0"/>
                        <a:ea typeface="SimSun" panose="02010600030101010101" pitchFamily="2" charset="-122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𝑠𝑖𝑔𝑛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(</m:t>
                        </m:r>
                        <m:sSubSup>
                          <m:sSub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</m:ctrlPr>
                          </m:sSub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  <m:t>𝑓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  <m:t>𝑛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  <m:t>,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  <m:t>𝑡</m:t>
                            </m:r>
                          </m:sub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  <m:t>𝐿𝐴𝑆𝑆𝑂</m:t>
                            </m:r>
                          </m:sup>
                        </m:sSubSup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)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𝑁</m:t>
                        </m:r>
                      </m:den>
                    </m:f>
                  </m:oMath>
                </a14:m>
                <a:r>
                  <a:rPr lang="en-US" sz="2400" dirty="0">
                    <a:ea typeface="SimSun" panose="02010600030101010101" pitchFamily="2" charset="-122"/>
                  </a:rPr>
                  <a:t>  ;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400" i="1"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</m:ctrlPr>
                      </m:sSubSup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𝑤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𝑛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,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𝑡</m:t>
                        </m:r>
                      </m:sub>
                      <m:sup>
                        <m:r>
                          <a:rPr lang="en-US" sz="2400" i="1"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𝐿𝐴𝑆𝑆𝑂</m:t>
                        </m:r>
                      </m:sup>
                    </m:sSubSup>
                    <m:r>
                      <a:rPr lang="en-US" sz="2400" i="1">
                        <a:latin typeface="Cambria Math" panose="02040503050406030204" pitchFamily="18" charset="0"/>
                        <a:ea typeface="SimSun" panose="02010600030101010101" pitchFamily="2" charset="-122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</m:ctrlPr>
                      </m:fPr>
                      <m:num>
                        <m:f>
                          <m:fPr>
                            <m:type m:val="skw"/>
                            <m:ctrlPr>
                              <a:rPr lang="en-US" sz="2400" i="1" smtClean="0"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  <m:t>1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sz="2400" i="1" smtClean="0"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</a:rPr>
                                </m:ctrlPr>
                              </m:sSubPr>
                              <m:e>
                                <m:r>
                                  <a:rPr lang="en-US" sz="2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𝜎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</a:rPr>
                                  <m:t>𝑛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</a:rPr>
                                  <m:t>,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</a:rPr>
                                  <m:t>𝑡</m:t>
                                </m:r>
                              </m:sub>
                            </m:sSub>
                          </m:den>
                        </m:f>
                        <m:r>
                          <a:rPr lang="en-US" sz="2400" i="1"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𝑠𝑖𝑔𝑛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(</m:t>
                        </m:r>
                        <m:sSubSup>
                          <m:sSubSupPr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</m:ctrlPr>
                          </m:sSub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  <m:t>𝑓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  <m:t>𝑛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  <m:t>,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  <m:t>𝑡</m:t>
                            </m:r>
                          </m:sub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  <m:t>𝐿𝐴𝑆𝑆𝑂</m:t>
                            </m:r>
                          </m:sup>
                        </m:sSubSup>
                        <m:r>
                          <a:rPr lang="en-US" sz="2400" i="1"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)</m:t>
                        </m:r>
                      </m:num>
                      <m:den>
                        <m:nary>
                          <m:naryPr>
                            <m:chr m:val="∑"/>
                            <m:limLoc m:val="subSup"/>
                            <m:ctrlPr>
                              <a:rPr lang="en-US" sz="2400" i="1" smtClean="0"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</m:ctrlPr>
                          </m:naryPr>
                          <m:sub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</a:rPr>
                                  <m:t>𝑛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</a:rPr>
                                  <m:t>′</m:t>
                                </m:r>
                              </m:sup>
                            </m:sSup>
                            <m:r>
                              <m:rPr>
                                <m:brk m:alnAt="25"/>
                              </m:rPr>
                              <a:rPr lang="en-US" sz="2400" b="0" i="1" smtClean="0"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  <m:t>=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  <m:t>1</m:t>
                            </m:r>
                          </m:sub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  <m:t>𝑁</m:t>
                            </m:r>
                          </m:sup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sz="2400" i="1" smtClean="0"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type m:val="skw"/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  <a:ea typeface="SimSun" panose="02010600030101010101" pitchFamily="2" charset="-122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  <a:ea typeface="SimSun" panose="02010600030101010101" pitchFamily="2" charset="-122"/>
                                      </a:rPr>
                                      <m:t>1</m:t>
                                    </m:r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sz="2400" i="1">
                                            <a:latin typeface="Cambria Math" panose="02040503050406030204" pitchFamily="18" charset="0"/>
                                            <a:ea typeface="SimSun" panose="02010600030101010101" pitchFamily="2" charset="-122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𝜎</m:t>
                                        </m:r>
                                      </m:e>
                                      <m:sub>
                                        <m:sSup>
                                          <m:sSupPr>
                                            <m:ctrlPr>
                                              <a:rPr lang="en-US" sz="2400" i="1">
                                                <a:latin typeface="Cambria Math" panose="02040503050406030204" pitchFamily="18" charset="0"/>
                                                <a:ea typeface="SimSun" panose="02010600030101010101" pitchFamily="2" charset="-122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2400" i="1">
                                                <a:latin typeface="Cambria Math" panose="02040503050406030204" pitchFamily="18" charset="0"/>
                                                <a:ea typeface="SimSun" panose="02010600030101010101" pitchFamily="2" charset="-122"/>
                                              </a:rPr>
                                              <m:t>𝑛</m:t>
                                            </m:r>
                                          </m:e>
                                          <m:sup>
                                            <m:r>
                                              <a:rPr lang="en-US" sz="2400" i="1">
                                                <a:latin typeface="Cambria Math" panose="02040503050406030204" pitchFamily="18" charset="0"/>
                                                <a:ea typeface="SimSun" panose="02010600030101010101" pitchFamily="2" charset="-122"/>
                                              </a:rPr>
                                              <m:t>′</m:t>
                                            </m:r>
                                          </m:sup>
                                        </m:sSup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  <a:ea typeface="SimSun" panose="02010600030101010101" pitchFamily="2" charset="-122"/>
                                          </a:rPr>
                                          <m:t>,</m:t>
                                        </m:r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  <a:ea typeface="SimSun" panose="02010600030101010101" pitchFamily="2" charset="-122"/>
                                          </a:rPr>
                                          <m:t>𝑡</m:t>
                                        </m:r>
                                      </m:sub>
                                    </m:sSub>
                                  </m:den>
                                </m:f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</a:rPr>
                                  <m:t>𝑠𝑖𝑔𝑛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</a:rPr>
                                  <m:t>(</m:t>
                                </m:r>
                                <m:sSubSup>
                                  <m:sSubSup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  <a:ea typeface="SimSun" panose="02010600030101010101" pitchFamily="2" charset="-122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  <a:ea typeface="SimSun" panose="02010600030101010101" pitchFamily="2" charset="-122"/>
                                      </a:rPr>
                                      <m:t>𝑓</m:t>
                                    </m:r>
                                  </m:e>
                                  <m:sub>
                                    <m:sSup>
                                      <m:sSupPr>
                                        <m:ctrlPr>
                                          <a:rPr lang="en-US" sz="2400" i="1">
                                            <a:latin typeface="Cambria Math" panose="02040503050406030204" pitchFamily="18" charset="0"/>
                                            <a:ea typeface="SimSun" panose="02010600030101010101" pitchFamily="2" charset="-122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  <a:ea typeface="SimSun" panose="02010600030101010101" pitchFamily="2" charset="-122"/>
                                          </a:rPr>
                                          <m:t>𝑛</m:t>
                                        </m:r>
                                      </m:e>
                                      <m:sup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  <a:ea typeface="SimSun" panose="02010600030101010101" pitchFamily="2" charset="-122"/>
                                          </a:rPr>
                                          <m:t>′</m:t>
                                        </m:r>
                                      </m:sup>
                                    </m:sSup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  <a:ea typeface="SimSun" panose="02010600030101010101" pitchFamily="2" charset="-122"/>
                                      </a:rPr>
                                      <m:t>,</m:t>
                                    </m:r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  <a:ea typeface="SimSun" panose="02010600030101010101" pitchFamily="2" charset="-122"/>
                                      </a:rPr>
                                      <m:t>𝑡</m:t>
                                    </m:r>
                                  </m:sub>
                                  <m:sup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  <a:ea typeface="SimSun" panose="02010600030101010101" pitchFamily="2" charset="-122"/>
                                      </a:rPr>
                                      <m:t>𝐿𝐴𝑆𝑆𝑂</m:t>
                                    </m:r>
                                  </m:sup>
                                </m:sSub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</a:rPr>
                                  <m:t>)</m:t>
                                </m:r>
                              </m:e>
                            </m:d>
                            <m:r>
                              <a:rPr lang="en-US" sz="2400" i="1" smtClean="0"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  <m:t> </m:t>
                            </m:r>
                          </m:e>
                        </m:nary>
                      </m:den>
                    </m:f>
                  </m:oMath>
                </a14:m>
                <a:r>
                  <a:rPr lang="en-US" sz="2400" dirty="0">
                    <a:ea typeface="SimSun" panose="02010600030101010101" pitchFamily="2" charset="-122"/>
                  </a:rPr>
                  <a:t> </a:t>
                </a:r>
              </a:p>
              <a:p>
                <a:endParaRPr lang="en-US" sz="2200" dirty="0">
                  <a:solidFill>
                    <a:srgbClr val="0070C0"/>
                  </a:solidFill>
                  <a:ea typeface="SimSun" panose="02010600030101010101" pitchFamily="2" charset="-122"/>
                </a:endParaRPr>
              </a:p>
              <a:p>
                <a:r>
                  <a:rPr lang="en-US" sz="2200" dirty="0">
                    <a:solidFill>
                      <a:srgbClr val="0070C0"/>
                    </a:solidFill>
                    <a:ea typeface="SimSun" panose="02010600030101010101" pitchFamily="2" charset="-122"/>
                  </a:rPr>
                  <a:t>LASSO</a:t>
                </a:r>
                <a:r>
                  <a:rPr lang="en-US" sz="2200" dirty="0">
                    <a:ea typeface="SimSun" panose="02010600030101010101" pitchFamily="2" charset="-122"/>
                  </a:rPr>
                  <a:t>: includes only the commodity futures with at least one lagged returns as predictors selected by LASSO</a:t>
                </a:r>
              </a:p>
              <a:p>
                <a:r>
                  <a:rPr lang="en-US" sz="2200" dirty="0">
                    <a:solidFill>
                      <a:srgbClr val="0070C0"/>
                    </a:solidFill>
                    <a:ea typeface="SimSun" panose="02010600030101010101" pitchFamily="2" charset="-122"/>
                  </a:rPr>
                  <a:t>LASSO (All)</a:t>
                </a:r>
                <a:r>
                  <a:rPr lang="en-US" sz="2200" dirty="0">
                    <a:ea typeface="SimSun" panose="02010600030101010101" pitchFamily="2" charset="-122"/>
                  </a:rPr>
                  <a:t>: uses all the commodity futures, including those with</a:t>
                </a:r>
                <a:r>
                  <a:rPr lang="en-US" sz="2200" dirty="0">
                    <a:solidFill>
                      <a:srgbClr val="FF0000"/>
                    </a:solidFill>
                    <a:ea typeface="SimSun" panose="02010600030101010101" pitchFamily="2" charset="-122"/>
                  </a:rPr>
                  <a:t> </a:t>
                </a:r>
                <a:r>
                  <a:rPr lang="en-US" sz="2200" u="sng" dirty="0">
                    <a:solidFill>
                      <a:srgbClr val="0070C0"/>
                    </a:solidFill>
                    <a:ea typeface="SimSun" panose="02010600030101010101" pitchFamily="2" charset="-122"/>
                  </a:rPr>
                  <a:t>intercept</a:t>
                </a:r>
                <a:r>
                  <a:rPr lang="en-US" sz="2200" dirty="0">
                    <a:solidFill>
                      <a:srgbClr val="0070C0"/>
                    </a:solidFill>
                    <a:ea typeface="SimSun" panose="02010600030101010101" pitchFamily="2" charset="-122"/>
                  </a:rPr>
                  <a:t> </a:t>
                </a:r>
                <a:r>
                  <a:rPr lang="en-US" sz="2200" dirty="0">
                    <a:ea typeface="SimSun" panose="02010600030101010101" pitchFamily="2" charset="-122"/>
                  </a:rPr>
                  <a:t>as the only selected effect (27 commodity futures).</a:t>
                </a:r>
              </a:p>
              <a:p>
                <a:r>
                  <a:rPr lang="en-US" sz="2200" dirty="0">
                    <a:ea typeface="SimSun" panose="02010600030101010101" pitchFamily="2" charset="-122"/>
                  </a:rPr>
                  <a:t>Two main benchmark portfolios: prevailing mean (historical moving average) &amp; OLS (with the 27*2=54 lagged returns);</a:t>
                </a:r>
              </a:p>
              <a:p>
                <a:r>
                  <a:rPr lang="en-US" sz="2200" dirty="0">
                    <a:ea typeface="SimSun" panose="02010600030101010101" pitchFamily="2" charset="-122"/>
                  </a:rPr>
                  <a:t>Other benchmarks: AR1, AR2, AR3, time-series momentum, etc.</a:t>
                </a:r>
              </a:p>
              <a:p>
                <a:endParaRPr lang="en-US" sz="2400" dirty="0"/>
              </a:p>
              <a:p>
                <a:endParaRPr lang="en-US" sz="2400" dirty="0">
                  <a:ea typeface="SimSun" panose="02010600030101010101" pitchFamily="2" charset="-122"/>
                </a:endParaRPr>
              </a:p>
              <a:p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>
                    <a:ea typeface="SimSun" panose="02010600030101010101" pitchFamily="2" charset="-122"/>
                    <a:cs typeface="Cordia New"/>
                  </a:rPr>
                  <a:t> </a:t>
                </a:r>
                <a:endParaRPr lang="en-US" sz="2400" dirty="0"/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960120"/>
                <a:ext cx="7886700" cy="4390835"/>
              </a:xfrm>
              <a:blipFill>
                <a:blip r:embed="rId3"/>
                <a:stretch>
                  <a:fillRect l="-1005" t="-1944" b="-197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/>
          <p:cNvSpPr/>
          <p:nvPr/>
        </p:nvSpPr>
        <p:spPr>
          <a:xfrm>
            <a:off x="1791820" y="97770"/>
            <a:ext cx="55603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/>
              <a:t>Out-of-sample test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51B985-B384-4228-99CF-16895C5C4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5th Annual J.P. Morgan Center for Commodities International Symposium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2795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668614" y="71366"/>
            <a:ext cx="55603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/>
              <a:t>Out-of-sample test</a:t>
            </a:r>
            <a:endParaRPr lang="en-US" sz="36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921258" y="699624"/>
            <a:ext cx="705507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Table 3 Performance of the single-sort portfolios, Jan 2009-Dec 2019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A41B29-33C6-4135-98BA-500AE6097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5th Annual J.P. Morgan Center for Commodities International Symposium</a:t>
            </a:r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A2E41F8-938E-420C-8DA0-15626BECC6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3815588"/>
              </p:ext>
            </p:extLst>
          </p:nvPr>
        </p:nvGraphicFramePr>
        <p:xfrm>
          <a:off x="398418" y="1345956"/>
          <a:ext cx="8745580" cy="4865703"/>
        </p:xfrm>
        <a:graphic>
          <a:graphicData uri="http://schemas.openxmlformats.org/drawingml/2006/table">
            <a:tbl>
              <a:tblPr/>
              <a:tblGrid>
                <a:gridCol w="1402354">
                  <a:extLst>
                    <a:ext uri="{9D8B030D-6E8A-4147-A177-3AD203B41FA5}">
                      <a16:colId xmlns:a16="http://schemas.microsoft.com/office/drawing/2014/main" val="1458807969"/>
                    </a:ext>
                  </a:extLst>
                </a:gridCol>
                <a:gridCol w="1223871">
                  <a:extLst>
                    <a:ext uri="{9D8B030D-6E8A-4147-A177-3AD203B41FA5}">
                      <a16:colId xmlns:a16="http://schemas.microsoft.com/office/drawing/2014/main" val="1078650401"/>
                    </a:ext>
                  </a:extLst>
                </a:gridCol>
                <a:gridCol w="1223871">
                  <a:extLst>
                    <a:ext uri="{9D8B030D-6E8A-4147-A177-3AD203B41FA5}">
                      <a16:colId xmlns:a16="http://schemas.microsoft.com/office/drawing/2014/main" val="1649611969"/>
                    </a:ext>
                  </a:extLst>
                </a:gridCol>
                <a:gridCol w="1223871">
                  <a:extLst>
                    <a:ext uri="{9D8B030D-6E8A-4147-A177-3AD203B41FA5}">
                      <a16:colId xmlns:a16="http://schemas.microsoft.com/office/drawing/2014/main" val="1326580339"/>
                    </a:ext>
                  </a:extLst>
                </a:gridCol>
                <a:gridCol w="1223871">
                  <a:extLst>
                    <a:ext uri="{9D8B030D-6E8A-4147-A177-3AD203B41FA5}">
                      <a16:colId xmlns:a16="http://schemas.microsoft.com/office/drawing/2014/main" val="3390809717"/>
                    </a:ext>
                  </a:extLst>
                </a:gridCol>
                <a:gridCol w="1223871">
                  <a:extLst>
                    <a:ext uri="{9D8B030D-6E8A-4147-A177-3AD203B41FA5}">
                      <a16:colId xmlns:a16="http://schemas.microsoft.com/office/drawing/2014/main" val="3166105722"/>
                    </a:ext>
                  </a:extLst>
                </a:gridCol>
                <a:gridCol w="1223871">
                  <a:extLst>
                    <a:ext uri="{9D8B030D-6E8A-4147-A177-3AD203B41FA5}">
                      <a16:colId xmlns:a16="http://schemas.microsoft.com/office/drawing/2014/main" val="1570772411"/>
                    </a:ext>
                  </a:extLst>
                </a:gridCol>
              </a:tblGrid>
              <a:tr h="10111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Forecasts</a:t>
                      </a:r>
                    </a:p>
                  </a:txBody>
                  <a:tcPr marL="9184" marR="9184" marT="9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Ann. mean (%)</a:t>
                      </a:r>
                    </a:p>
                  </a:txBody>
                  <a:tcPr marL="9184" marR="9184" marT="9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Ann. std (%)</a:t>
                      </a:r>
                    </a:p>
                  </a:txBody>
                  <a:tcPr marL="9184" marR="9184" marT="9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Ann. Sharpe Ratio</a:t>
                      </a:r>
                    </a:p>
                  </a:txBody>
                  <a:tcPr marL="9184" marR="9184" marT="9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Ann. DR (%)</a:t>
                      </a:r>
                    </a:p>
                  </a:txBody>
                  <a:tcPr marL="9184" marR="9184" marT="9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Ann. </a:t>
                      </a:r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Sortino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Ratio (%)</a:t>
                      </a:r>
                    </a:p>
                  </a:txBody>
                  <a:tcPr marL="9184" marR="9184" marT="9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Tstat</a:t>
                      </a:r>
                    </a:p>
                  </a:txBody>
                  <a:tcPr marL="9184" marR="9184" marT="9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6992924"/>
                  </a:ext>
                </a:extLst>
              </a:tr>
              <a:tr h="2022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</a:rPr>
                        <a:t>LASSO</a:t>
                      </a:r>
                    </a:p>
                  </a:txBody>
                  <a:tcPr marL="9184" marR="9184" marT="9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</a:rPr>
                        <a:t>15.15</a:t>
                      </a:r>
                    </a:p>
                  </a:txBody>
                  <a:tcPr marL="9184" marR="9184" marT="9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16.24</a:t>
                      </a:r>
                    </a:p>
                  </a:txBody>
                  <a:tcPr marL="9184" marR="9184" marT="9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0.93</a:t>
                      </a:r>
                    </a:p>
                  </a:txBody>
                  <a:tcPr marL="9184" marR="9184" marT="9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8.28</a:t>
                      </a:r>
                    </a:p>
                  </a:txBody>
                  <a:tcPr marL="9184" marR="9184" marT="9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1.83</a:t>
                      </a:r>
                    </a:p>
                  </a:txBody>
                  <a:tcPr marL="9184" marR="9184" marT="9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3.09</a:t>
                      </a:r>
                    </a:p>
                  </a:txBody>
                  <a:tcPr marL="9184" marR="9184" marT="9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5155808"/>
                  </a:ext>
                </a:extLst>
              </a:tr>
              <a:tr h="3660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</a:rPr>
                        <a:t>LASSO (All)</a:t>
                      </a:r>
                    </a:p>
                  </a:txBody>
                  <a:tcPr marL="9184" marR="9184" marT="9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</a:rPr>
                        <a:t>14.67</a:t>
                      </a:r>
                    </a:p>
                  </a:txBody>
                  <a:tcPr marL="9184" marR="9184" marT="9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17.17</a:t>
                      </a:r>
                    </a:p>
                  </a:txBody>
                  <a:tcPr marL="9184" marR="9184" marT="9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0.85</a:t>
                      </a:r>
                    </a:p>
                  </a:txBody>
                  <a:tcPr marL="9184" marR="9184" marT="9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8.61</a:t>
                      </a:r>
                    </a:p>
                  </a:txBody>
                  <a:tcPr marL="9184" marR="9184" marT="9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1.70</a:t>
                      </a:r>
                    </a:p>
                  </a:txBody>
                  <a:tcPr marL="9184" marR="9184" marT="9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2.83</a:t>
                      </a:r>
                    </a:p>
                  </a:txBody>
                  <a:tcPr marL="9184" marR="9184" marT="9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1140958"/>
                  </a:ext>
                </a:extLst>
              </a:tr>
              <a:tr h="3660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Prevailing.mean</a:t>
                      </a:r>
                    </a:p>
                  </a:txBody>
                  <a:tcPr marL="9184" marR="9184" marT="9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1.78</a:t>
                      </a:r>
                    </a:p>
                  </a:txBody>
                  <a:tcPr marL="9184" marR="9184" marT="9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17.56</a:t>
                      </a:r>
                    </a:p>
                  </a:txBody>
                  <a:tcPr marL="9184" marR="9184" marT="9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0.10</a:t>
                      </a:r>
                    </a:p>
                  </a:txBody>
                  <a:tcPr marL="9184" marR="9184" marT="9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12.10</a:t>
                      </a:r>
                    </a:p>
                  </a:txBody>
                  <a:tcPr marL="9184" marR="9184" marT="9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0.15</a:t>
                      </a:r>
                    </a:p>
                  </a:txBody>
                  <a:tcPr marL="9184" marR="9184" marT="9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0.34</a:t>
                      </a:r>
                    </a:p>
                  </a:txBody>
                  <a:tcPr marL="9184" marR="9184" marT="9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6624782"/>
                  </a:ext>
                </a:extLst>
              </a:tr>
              <a:tr h="2022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OLS</a:t>
                      </a:r>
                    </a:p>
                  </a:txBody>
                  <a:tcPr marL="9184" marR="9184" marT="9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-4.22</a:t>
                      </a:r>
                    </a:p>
                  </a:txBody>
                  <a:tcPr marL="9184" marR="9184" marT="9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20.40</a:t>
                      </a:r>
                    </a:p>
                  </a:txBody>
                  <a:tcPr marL="9184" marR="9184" marT="9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-0.21</a:t>
                      </a:r>
                    </a:p>
                  </a:txBody>
                  <a:tcPr marL="9184" marR="9184" marT="9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14.91</a:t>
                      </a:r>
                    </a:p>
                  </a:txBody>
                  <a:tcPr marL="9184" marR="9184" marT="9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-0.28</a:t>
                      </a:r>
                    </a:p>
                  </a:txBody>
                  <a:tcPr marL="9184" marR="9184" marT="9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-0.69</a:t>
                      </a:r>
                    </a:p>
                  </a:txBody>
                  <a:tcPr marL="9184" marR="9184" marT="9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5992310"/>
                  </a:ext>
                </a:extLst>
              </a:tr>
              <a:tr h="2022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AR1</a:t>
                      </a:r>
                    </a:p>
                  </a:txBody>
                  <a:tcPr marL="9184" marR="9184" marT="9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11.20</a:t>
                      </a:r>
                    </a:p>
                  </a:txBody>
                  <a:tcPr marL="9184" marR="9184" marT="9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18.02</a:t>
                      </a:r>
                    </a:p>
                  </a:txBody>
                  <a:tcPr marL="9184" marR="9184" marT="9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0.62</a:t>
                      </a:r>
                    </a:p>
                  </a:txBody>
                  <a:tcPr marL="9184" marR="9184" marT="9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10.24</a:t>
                      </a:r>
                    </a:p>
                  </a:txBody>
                  <a:tcPr marL="9184" marR="9184" marT="9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1.09</a:t>
                      </a:r>
                    </a:p>
                  </a:txBody>
                  <a:tcPr marL="9184" marR="9184" marT="9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2.06</a:t>
                      </a:r>
                    </a:p>
                  </a:txBody>
                  <a:tcPr marL="9184" marR="9184" marT="9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8945577"/>
                  </a:ext>
                </a:extLst>
              </a:tr>
              <a:tr h="2022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AR2</a:t>
                      </a:r>
                    </a:p>
                  </a:txBody>
                  <a:tcPr marL="9184" marR="9184" marT="9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11.14</a:t>
                      </a:r>
                    </a:p>
                  </a:txBody>
                  <a:tcPr marL="9184" marR="9184" marT="9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18.75</a:t>
                      </a:r>
                    </a:p>
                  </a:txBody>
                  <a:tcPr marL="9184" marR="9184" marT="9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0.59</a:t>
                      </a:r>
                    </a:p>
                  </a:txBody>
                  <a:tcPr marL="9184" marR="9184" marT="9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10.96</a:t>
                      </a:r>
                    </a:p>
                  </a:txBody>
                  <a:tcPr marL="9184" marR="9184" marT="9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1.02</a:t>
                      </a:r>
                    </a:p>
                  </a:txBody>
                  <a:tcPr marL="9184" marR="9184" marT="9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1.97</a:t>
                      </a:r>
                    </a:p>
                  </a:txBody>
                  <a:tcPr marL="9184" marR="9184" marT="9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0301645"/>
                  </a:ext>
                </a:extLst>
              </a:tr>
              <a:tr h="2022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AR3</a:t>
                      </a:r>
                    </a:p>
                  </a:txBody>
                  <a:tcPr marL="9184" marR="9184" marT="9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9.91</a:t>
                      </a:r>
                    </a:p>
                  </a:txBody>
                  <a:tcPr marL="9184" marR="9184" marT="9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16.81</a:t>
                      </a:r>
                    </a:p>
                  </a:txBody>
                  <a:tcPr marL="9184" marR="9184" marT="9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0.59</a:t>
                      </a:r>
                    </a:p>
                  </a:txBody>
                  <a:tcPr marL="9184" marR="9184" marT="9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9.70</a:t>
                      </a:r>
                    </a:p>
                  </a:txBody>
                  <a:tcPr marL="9184" marR="9184" marT="9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1.02</a:t>
                      </a:r>
                    </a:p>
                  </a:txBody>
                  <a:tcPr marL="9184" marR="9184" marT="9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1.96</a:t>
                      </a:r>
                    </a:p>
                  </a:txBody>
                  <a:tcPr marL="9184" marR="9184" marT="9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9740068"/>
                  </a:ext>
                </a:extLst>
              </a:tr>
              <a:tr h="2022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Momentum</a:t>
                      </a:r>
                    </a:p>
                  </a:txBody>
                  <a:tcPr marL="9184" marR="9184" marT="9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5.93</a:t>
                      </a:r>
                    </a:p>
                  </a:txBody>
                  <a:tcPr marL="9184" marR="9184" marT="9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15.14</a:t>
                      </a:r>
                    </a:p>
                  </a:txBody>
                  <a:tcPr marL="9184" marR="9184" marT="9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0.39</a:t>
                      </a:r>
                    </a:p>
                  </a:txBody>
                  <a:tcPr marL="9184" marR="9184" marT="9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9.84</a:t>
                      </a:r>
                    </a:p>
                  </a:txBody>
                  <a:tcPr marL="9184" marR="9184" marT="9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0.60</a:t>
                      </a:r>
                    </a:p>
                  </a:txBody>
                  <a:tcPr marL="9184" marR="9184" marT="9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1.30</a:t>
                      </a:r>
                    </a:p>
                  </a:txBody>
                  <a:tcPr marL="9184" marR="9184" marT="9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7041470"/>
                  </a:ext>
                </a:extLst>
              </a:tr>
              <a:tr h="2022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Basis</a:t>
                      </a:r>
                    </a:p>
                  </a:txBody>
                  <a:tcPr marL="9184" marR="9184" marT="9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9.01</a:t>
                      </a:r>
                    </a:p>
                  </a:txBody>
                  <a:tcPr marL="9184" marR="9184" marT="9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17.96</a:t>
                      </a:r>
                    </a:p>
                  </a:txBody>
                  <a:tcPr marL="9184" marR="9184" marT="9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0.50</a:t>
                      </a:r>
                    </a:p>
                  </a:txBody>
                  <a:tcPr marL="9184" marR="9184" marT="9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11.70</a:t>
                      </a:r>
                    </a:p>
                  </a:txBody>
                  <a:tcPr marL="9184" marR="9184" marT="9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0.77</a:t>
                      </a:r>
                    </a:p>
                  </a:txBody>
                  <a:tcPr marL="9184" marR="9184" marT="9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1.66</a:t>
                      </a:r>
                    </a:p>
                  </a:txBody>
                  <a:tcPr marL="9184" marR="9184" marT="9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3981344"/>
                  </a:ext>
                </a:extLst>
              </a:tr>
              <a:tr h="3660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Hedging pressure</a:t>
                      </a:r>
                    </a:p>
                  </a:txBody>
                  <a:tcPr marL="9184" marR="9184" marT="9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1.61</a:t>
                      </a:r>
                    </a:p>
                  </a:txBody>
                  <a:tcPr marL="9184" marR="9184" marT="9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16.64</a:t>
                      </a:r>
                    </a:p>
                  </a:txBody>
                  <a:tcPr marL="9184" marR="9184" marT="9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0.10</a:t>
                      </a:r>
                    </a:p>
                  </a:txBody>
                  <a:tcPr marL="9184" marR="9184" marT="9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11.39</a:t>
                      </a:r>
                    </a:p>
                  </a:txBody>
                  <a:tcPr marL="9184" marR="9184" marT="9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0.14</a:t>
                      </a:r>
                    </a:p>
                  </a:txBody>
                  <a:tcPr marL="9184" marR="9184" marT="9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0.32</a:t>
                      </a:r>
                    </a:p>
                  </a:txBody>
                  <a:tcPr marL="9184" marR="9184" marT="9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5502811"/>
                  </a:ext>
                </a:extLst>
              </a:tr>
              <a:tr h="3792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Basis and momentum</a:t>
                      </a:r>
                    </a:p>
                  </a:txBody>
                  <a:tcPr marL="9184" marR="9184" marT="9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8.17</a:t>
                      </a:r>
                    </a:p>
                  </a:txBody>
                  <a:tcPr marL="9184" marR="9184" marT="9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16.28</a:t>
                      </a:r>
                    </a:p>
                  </a:txBody>
                  <a:tcPr marL="9184" marR="9184" marT="9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0.50</a:t>
                      </a:r>
                    </a:p>
                  </a:txBody>
                  <a:tcPr marL="9184" marR="9184" marT="9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9.74</a:t>
                      </a:r>
                    </a:p>
                  </a:txBody>
                  <a:tcPr marL="9184" marR="9184" marT="9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0.84</a:t>
                      </a:r>
                    </a:p>
                  </a:txBody>
                  <a:tcPr marL="9184" marR="9184" marT="9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1.66</a:t>
                      </a:r>
                    </a:p>
                  </a:txBody>
                  <a:tcPr marL="9184" marR="9184" marT="9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0832226"/>
                  </a:ext>
                </a:extLst>
              </a:tr>
              <a:tr h="89991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Basis, momentum, and hedging pressure</a:t>
                      </a:r>
                    </a:p>
                  </a:txBody>
                  <a:tcPr marL="9184" marR="9184" marT="9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6.91</a:t>
                      </a:r>
                    </a:p>
                  </a:txBody>
                  <a:tcPr marL="9184" marR="9184" marT="9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14.89</a:t>
                      </a:r>
                    </a:p>
                  </a:txBody>
                  <a:tcPr marL="9184" marR="9184" marT="9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0.46</a:t>
                      </a:r>
                    </a:p>
                  </a:txBody>
                  <a:tcPr marL="9184" marR="9184" marT="9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9.51</a:t>
                      </a:r>
                    </a:p>
                  </a:txBody>
                  <a:tcPr marL="9184" marR="9184" marT="9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0.73</a:t>
                      </a:r>
                    </a:p>
                  </a:txBody>
                  <a:tcPr marL="9184" marR="9184" marT="9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1.54</a:t>
                      </a:r>
                    </a:p>
                  </a:txBody>
                  <a:tcPr marL="9184" marR="9184" marT="9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884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80128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971443" y="646492"/>
            <a:ext cx="720547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Table 5a Performance of the timing portfolios, Jan 2009-Dec 2019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0C3BD0-D5BE-4F0C-B737-5C69550E6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5th Annual J.P. Morgan Center for Commodities International Symposium</a:t>
            </a:r>
            <a:endParaRPr lang="en-US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0D1C7CF3-379C-4D8E-9AE1-778D391357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1955690"/>
              </p:ext>
            </p:extLst>
          </p:nvPr>
        </p:nvGraphicFramePr>
        <p:xfrm>
          <a:off x="167640" y="1194186"/>
          <a:ext cx="8813079" cy="5195739"/>
        </p:xfrm>
        <a:graphic>
          <a:graphicData uri="http://schemas.openxmlformats.org/drawingml/2006/table">
            <a:tbl>
              <a:tblPr/>
              <a:tblGrid>
                <a:gridCol w="979231">
                  <a:extLst>
                    <a:ext uri="{9D8B030D-6E8A-4147-A177-3AD203B41FA5}">
                      <a16:colId xmlns:a16="http://schemas.microsoft.com/office/drawing/2014/main" val="2685059883"/>
                    </a:ext>
                  </a:extLst>
                </a:gridCol>
                <a:gridCol w="979231">
                  <a:extLst>
                    <a:ext uri="{9D8B030D-6E8A-4147-A177-3AD203B41FA5}">
                      <a16:colId xmlns:a16="http://schemas.microsoft.com/office/drawing/2014/main" val="963520505"/>
                    </a:ext>
                  </a:extLst>
                </a:gridCol>
                <a:gridCol w="979231">
                  <a:extLst>
                    <a:ext uri="{9D8B030D-6E8A-4147-A177-3AD203B41FA5}">
                      <a16:colId xmlns:a16="http://schemas.microsoft.com/office/drawing/2014/main" val="3320350957"/>
                    </a:ext>
                  </a:extLst>
                </a:gridCol>
                <a:gridCol w="979231">
                  <a:extLst>
                    <a:ext uri="{9D8B030D-6E8A-4147-A177-3AD203B41FA5}">
                      <a16:colId xmlns:a16="http://schemas.microsoft.com/office/drawing/2014/main" val="3682992735"/>
                    </a:ext>
                  </a:extLst>
                </a:gridCol>
                <a:gridCol w="979231">
                  <a:extLst>
                    <a:ext uri="{9D8B030D-6E8A-4147-A177-3AD203B41FA5}">
                      <a16:colId xmlns:a16="http://schemas.microsoft.com/office/drawing/2014/main" val="2823000555"/>
                    </a:ext>
                  </a:extLst>
                </a:gridCol>
                <a:gridCol w="979231">
                  <a:extLst>
                    <a:ext uri="{9D8B030D-6E8A-4147-A177-3AD203B41FA5}">
                      <a16:colId xmlns:a16="http://schemas.microsoft.com/office/drawing/2014/main" val="713370411"/>
                    </a:ext>
                  </a:extLst>
                </a:gridCol>
                <a:gridCol w="979231">
                  <a:extLst>
                    <a:ext uri="{9D8B030D-6E8A-4147-A177-3AD203B41FA5}">
                      <a16:colId xmlns:a16="http://schemas.microsoft.com/office/drawing/2014/main" val="3594211340"/>
                    </a:ext>
                  </a:extLst>
                </a:gridCol>
                <a:gridCol w="979231">
                  <a:extLst>
                    <a:ext uri="{9D8B030D-6E8A-4147-A177-3AD203B41FA5}">
                      <a16:colId xmlns:a16="http://schemas.microsoft.com/office/drawing/2014/main" val="2081367342"/>
                    </a:ext>
                  </a:extLst>
                </a:gridCol>
                <a:gridCol w="979231">
                  <a:extLst>
                    <a:ext uri="{9D8B030D-6E8A-4147-A177-3AD203B41FA5}">
                      <a16:colId xmlns:a16="http://schemas.microsoft.com/office/drawing/2014/main" val="968626374"/>
                    </a:ext>
                  </a:extLst>
                </a:gridCol>
              </a:tblGrid>
              <a:tr h="9334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Forecasts</a:t>
                      </a:r>
                    </a:p>
                  </a:txBody>
                  <a:tcPr marL="8247" marR="8247" marT="82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Ann. mean (%)</a:t>
                      </a:r>
                    </a:p>
                  </a:txBody>
                  <a:tcPr marL="8247" marR="8247" marT="82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Ann. std (%)</a:t>
                      </a:r>
                    </a:p>
                  </a:txBody>
                  <a:tcPr marL="8247" marR="8247" marT="82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Ann. Sharpe Ratio</a:t>
                      </a:r>
                    </a:p>
                  </a:txBody>
                  <a:tcPr marL="8247" marR="8247" marT="82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Ann. DR (%)</a:t>
                      </a:r>
                    </a:p>
                  </a:txBody>
                  <a:tcPr marL="8247" marR="8247" marT="82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Ann. Sortino  Ratio (%)</a:t>
                      </a:r>
                    </a:p>
                  </a:txBody>
                  <a:tcPr marL="8247" marR="8247" marT="82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Tstat</a:t>
                      </a:r>
                    </a:p>
                  </a:txBody>
                  <a:tcPr marL="8247" marR="8247" marT="82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Ann.alpha (%)</a:t>
                      </a:r>
                    </a:p>
                  </a:txBody>
                  <a:tcPr marL="8247" marR="8247" marT="82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Alpha.tstat</a:t>
                      </a:r>
                    </a:p>
                  </a:txBody>
                  <a:tcPr marL="8247" marR="8247" marT="82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0535294"/>
                  </a:ext>
                </a:extLst>
              </a:tr>
              <a:tr h="1866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</a:rPr>
                        <a:t>LASSO</a:t>
                      </a:r>
                    </a:p>
                  </a:txBody>
                  <a:tcPr marL="8247" marR="8247" marT="824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</a:rPr>
                        <a:t>6.15</a:t>
                      </a:r>
                    </a:p>
                  </a:txBody>
                  <a:tcPr marL="8247" marR="8247" marT="824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8.52</a:t>
                      </a:r>
                    </a:p>
                  </a:txBody>
                  <a:tcPr marL="8247" marR="8247" marT="824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0.72</a:t>
                      </a:r>
                    </a:p>
                  </a:txBody>
                  <a:tcPr marL="8247" marR="8247" marT="824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5.30</a:t>
                      </a:r>
                    </a:p>
                  </a:txBody>
                  <a:tcPr marL="8247" marR="8247" marT="824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1.16</a:t>
                      </a:r>
                    </a:p>
                  </a:txBody>
                  <a:tcPr marL="8247" marR="8247" marT="824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2.40</a:t>
                      </a:r>
                    </a:p>
                  </a:txBody>
                  <a:tcPr marL="8247" marR="8247" marT="824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</a:rPr>
                        <a:t>7.154***</a:t>
                      </a:r>
                    </a:p>
                  </a:txBody>
                  <a:tcPr marL="8247" marR="8247" marT="824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</a:rPr>
                        <a:t>(3.092)</a:t>
                      </a:r>
                    </a:p>
                  </a:txBody>
                  <a:tcPr marL="8247" marR="8247" marT="824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0304071"/>
                  </a:ext>
                </a:extLst>
              </a:tr>
              <a:tr h="3379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</a:rPr>
                        <a:t>LASSO (All)</a:t>
                      </a:r>
                    </a:p>
                  </a:txBody>
                  <a:tcPr marL="8247" marR="8247" marT="8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</a:rPr>
                        <a:t>3.53</a:t>
                      </a:r>
                    </a:p>
                  </a:txBody>
                  <a:tcPr marL="8247" marR="8247" marT="8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6.64</a:t>
                      </a:r>
                    </a:p>
                  </a:txBody>
                  <a:tcPr marL="8247" marR="8247" marT="8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0.53</a:t>
                      </a:r>
                    </a:p>
                  </a:txBody>
                  <a:tcPr marL="8247" marR="8247" marT="8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4.31</a:t>
                      </a:r>
                    </a:p>
                  </a:txBody>
                  <a:tcPr marL="8247" marR="8247" marT="8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0.82</a:t>
                      </a:r>
                    </a:p>
                  </a:txBody>
                  <a:tcPr marL="8247" marR="8247" marT="8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1.76</a:t>
                      </a:r>
                    </a:p>
                  </a:txBody>
                  <a:tcPr marL="8247" marR="8247" marT="8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</a:rPr>
                        <a:t>4.133***</a:t>
                      </a:r>
                    </a:p>
                  </a:txBody>
                  <a:tcPr marL="8247" marR="8247" marT="8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</a:rPr>
                        <a:t>(2.71)</a:t>
                      </a:r>
                    </a:p>
                  </a:txBody>
                  <a:tcPr marL="8247" marR="8247" marT="8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6471339"/>
                  </a:ext>
                </a:extLst>
              </a:tr>
              <a:tr h="3379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Prevailing.mean</a:t>
                      </a:r>
                    </a:p>
                  </a:txBody>
                  <a:tcPr marL="8247" marR="8247" marT="8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1.80</a:t>
                      </a:r>
                    </a:p>
                  </a:txBody>
                  <a:tcPr marL="8247" marR="8247" marT="8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7.32</a:t>
                      </a:r>
                    </a:p>
                  </a:txBody>
                  <a:tcPr marL="8247" marR="8247" marT="8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0.25</a:t>
                      </a:r>
                    </a:p>
                  </a:txBody>
                  <a:tcPr marL="8247" marR="8247" marT="8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5.29</a:t>
                      </a:r>
                    </a:p>
                  </a:txBody>
                  <a:tcPr marL="8247" marR="8247" marT="8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0.34</a:t>
                      </a:r>
                    </a:p>
                  </a:txBody>
                  <a:tcPr marL="8247" marR="8247" marT="8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0.82</a:t>
                      </a:r>
                    </a:p>
                  </a:txBody>
                  <a:tcPr marL="8247" marR="8247" marT="8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1.461</a:t>
                      </a:r>
                    </a:p>
                  </a:txBody>
                  <a:tcPr marL="8247" marR="8247" marT="8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(1.141)</a:t>
                      </a:r>
                    </a:p>
                  </a:txBody>
                  <a:tcPr marL="8247" marR="8247" marT="8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1269279"/>
                  </a:ext>
                </a:extLst>
              </a:tr>
              <a:tr h="1866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OLS</a:t>
                      </a:r>
                    </a:p>
                  </a:txBody>
                  <a:tcPr marL="8247" marR="8247" marT="8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0.12</a:t>
                      </a:r>
                    </a:p>
                  </a:txBody>
                  <a:tcPr marL="8247" marR="8247" marT="8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7.18</a:t>
                      </a:r>
                    </a:p>
                  </a:txBody>
                  <a:tcPr marL="8247" marR="8247" marT="8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0.02</a:t>
                      </a:r>
                    </a:p>
                  </a:txBody>
                  <a:tcPr marL="8247" marR="8247" marT="8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5.04</a:t>
                      </a:r>
                    </a:p>
                  </a:txBody>
                  <a:tcPr marL="8247" marR="8247" marT="8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0.02</a:t>
                      </a:r>
                    </a:p>
                  </a:txBody>
                  <a:tcPr marL="8247" marR="8247" marT="8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0.06</a:t>
                      </a:r>
                    </a:p>
                  </a:txBody>
                  <a:tcPr marL="8247" marR="8247" marT="8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1.029</a:t>
                      </a:r>
                    </a:p>
                  </a:txBody>
                  <a:tcPr marL="8247" marR="8247" marT="8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(0.506)</a:t>
                      </a:r>
                    </a:p>
                  </a:txBody>
                  <a:tcPr marL="8247" marR="8247" marT="8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6678798"/>
                  </a:ext>
                </a:extLst>
              </a:tr>
              <a:tr h="1866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AR1</a:t>
                      </a:r>
                    </a:p>
                  </a:txBody>
                  <a:tcPr marL="8247" marR="8247" marT="82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2.61</a:t>
                      </a:r>
                    </a:p>
                  </a:txBody>
                  <a:tcPr marL="8247" marR="8247" marT="8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6.39</a:t>
                      </a:r>
                    </a:p>
                  </a:txBody>
                  <a:tcPr marL="8247" marR="8247" marT="8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0.41</a:t>
                      </a:r>
                    </a:p>
                  </a:txBody>
                  <a:tcPr marL="8247" marR="8247" marT="8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4.41</a:t>
                      </a:r>
                    </a:p>
                  </a:txBody>
                  <a:tcPr marL="8247" marR="8247" marT="8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0.59</a:t>
                      </a:r>
                    </a:p>
                  </a:txBody>
                  <a:tcPr marL="8247" marR="8247" marT="8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1.36</a:t>
                      </a:r>
                    </a:p>
                  </a:txBody>
                  <a:tcPr marL="8247" marR="8247" marT="8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2.306</a:t>
                      </a:r>
                    </a:p>
                  </a:txBody>
                  <a:tcPr marL="8247" marR="8247" marT="8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(1.297)</a:t>
                      </a:r>
                    </a:p>
                  </a:txBody>
                  <a:tcPr marL="8247" marR="8247" marT="8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2282984"/>
                  </a:ext>
                </a:extLst>
              </a:tr>
              <a:tr h="1866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AR2</a:t>
                      </a:r>
                    </a:p>
                  </a:txBody>
                  <a:tcPr marL="8247" marR="8247" marT="82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2.86</a:t>
                      </a:r>
                    </a:p>
                  </a:txBody>
                  <a:tcPr marL="8247" marR="8247" marT="8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6.50</a:t>
                      </a:r>
                    </a:p>
                  </a:txBody>
                  <a:tcPr marL="8247" marR="8247" marT="8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0.44</a:t>
                      </a:r>
                    </a:p>
                  </a:txBody>
                  <a:tcPr marL="8247" marR="8247" marT="8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3.95</a:t>
                      </a:r>
                    </a:p>
                  </a:txBody>
                  <a:tcPr marL="8247" marR="8247" marT="8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0.72</a:t>
                      </a:r>
                    </a:p>
                  </a:txBody>
                  <a:tcPr marL="8247" marR="8247" marT="8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1.46</a:t>
                      </a:r>
                    </a:p>
                  </a:txBody>
                  <a:tcPr marL="8247" marR="8247" marT="8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2.167</a:t>
                      </a:r>
                    </a:p>
                  </a:txBody>
                  <a:tcPr marL="8247" marR="8247" marT="8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(1.259)</a:t>
                      </a:r>
                    </a:p>
                  </a:txBody>
                  <a:tcPr marL="8247" marR="8247" marT="8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9159556"/>
                  </a:ext>
                </a:extLst>
              </a:tr>
              <a:tr h="1866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AR3</a:t>
                      </a:r>
                    </a:p>
                  </a:txBody>
                  <a:tcPr marL="8247" marR="8247" marT="82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1.73</a:t>
                      </a:r>
                    </a:p>
                  </a:txBody>
                  <a:tcPr marL="8247" marR="8247" marT="8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6.00</a:t>
                      </a:r>
                    </a:p>
                  </a:txBody>
                  <a:tcPr marL="8247" marR="8247" marT="8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0.29</a:t>
                      </a:r>
                    </a:p>
                  </a:txBody>
                  <a:tcPr marL="8247" marR="8247" marT="8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3.69</a:t>
                      </a:r>
                    </a:p>
                  </a:txBody>
                  <a:tcPr marL="8247" marR="8247" marT="8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0.47</a:t>
                      </a:r>
                    </a:p>
                  </a:txBody>
                  <a:tcPr marL="8247" marR="8247" marT="8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0.96</a:t>
                      </a:r>
                    </a:p>
                  </a:txBody>
                  <a:tcPr marL="8247" marR="8247" marT="8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0.83</a:t>
                      </a:r>
                    </a:p>
                  </a:txBody>
                  <a:tcPr marL="8247" marR="8247" marT="8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(0.483)</a:t>
                      </a:r>
                    </a:p>
                  </a:txBody>
                  <a:tcPr marL="8247" marR="8247" marT="8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3537226"/>
                  </a:ext>
                </a:extLst>
              </a:tr>
              <a:tr h="3379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Momentum</a:t>
                      </a:r>
                    </a:p>
                  </a:txBody>
                  <a:tcPr marL="8247" marR="8247" marT="82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0.01</a:t>
                      </a:r>
                    </a:p>
                  </a:txBody>
                  <a:tcPr marL="8247" marR="8247" marT="8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6.48</a:t>
                      </a:r>
                    </a:p>
                  </a:txBody>
                  <a:tcPr marL="8247" marR="8247" marT="8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0.00</a:t>
                      </a:r>
                    </a:p>
                  </a:txBody>
                  <a:tcPr marL="8247" marR="8247" marT="8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4.69</a:t>
                      </a:r>
                    </a:p>
                  </a:txBody>
                  <a:tcPr marL="8247" marR="8247" marT="8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0.00</a:t>
                      </a:r>
                    </a:p>
                  </a:txBody>
                  <a:tcPr marL="8247" marR="8247" marT="8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0.00</a:t>
                      </a:r>
                    </a:p>
                  </a:txBody>
                  <a:tcPr marL="8247" marR="8247" marT="8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-0.134</a:t>
                      </a:r>
                    </a:p>
                  </a:txBody>
                  <a:tcPr marL="8247" marR="8247" marT="8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(-0.095)</a:t>
                      </a:r>
                    </a:p>
                  </a:txBody>
                  <a:tcPr marL="8247" marR="8247" marT="8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2805363"/>
                  </a:ext>
                </a:extLst>
              </a:tr>
              <a:tr h="1866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Basis</a:t>
                      </a:r>
                    </a:p>
                  </a:txBody>
                  <a:tcPr marL="8247" marR="8247" marT="82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2.92</a:t>
                      </a:r>
                    </a:p>
                  </a:txBody>
                  <a:tcPr marL="8247" marR="8247" marT="8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6.96</a:t>
                      </a:r>
                    </a:p>
                  </a:txBody>
                  <a:tcPr marL="8247" marR="8247" marT="8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0.42</a:t>
                      </a:r>
                    </a:p>
                  </a:txBody>
                  <a:tcPr marL="8247" marR="8247" marT="8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4.84</a:t>
                      </a:r>
                    </a:p>
                  </a:txBody>
                  <a:tcPr marL="8247" marR="8247" marT="8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0.60</a:t>
                      </a:r>
                    </a:p>
                  </a:txBody>
                  <a:tcPr marL="8247" marR="8247" marT="8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1.39</a:t>
                      </a:r>
                    </a:p>
                  </a:txBody>
                  <a:tcPr marL="8247" marR="8247" marT="8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2.87**</a:t>
                      </a:r>
                    </a:p>
                  </a:txBody>
                  <a:tcPr marL="8247" marR="8247" marT="8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(2.087)</a:t>
                      </a:r>
                    </a:p>
                  </a:txBody>
                  <a:tcPr marL="8247" marR="8247" marT="8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7470516"/>
                  </a:ext>
                </a:extLst>
              </a:tr>
              <a:tr h="3379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Hedging pressure</a:t>
                      </a:r>
                    </a:p>
                  </a:txBody>
                  <a:tcPr marL="8247" marR="8247" marT="82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-0.84</a:t>
                      </a:r>
                    </a:p>
                  </a:txBody>
                  <a:tcPr marL="8247" marR="8247" marT="8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5.60</a:t>
                      </a:r>
                    </a:p>
                  </a:txBody>
                  <a:tcPr marL="8247" marR="8247" marT="8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-0.15</a:t>
                      </a:r>
                    </a:p>
                  </a:txBody>
                  <a:tcPr marL="8247" marR="8247" marT="8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3.86</a:t>
                      </a:r>
                    </a:p>
                  </a:txBody>
                  <a:tcPr marL="8247" marR="8247" marT="8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-0.22</a:t>
                      </a:r>
                    </a:p>
                  </a:txBody>
                  <a:tcPr marL="8247" marR="8247" marT="8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-0.50</a:t>
                      </a:r>
                    </a:p>
                  </a:txBody>
                  <a:tcPr marL="8247" marR="8247" marT="8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-0.54</a:t>
                      </a:r>
                    </a:p>
                  </a:txBody>
                  <a:tcPr marL="8247" marR="8247" marT="8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(-0.378)</a:t>
                      </a:r>
                    </a:p>
                  </a:txBody>
                  <a:tcPr marL="8247" marR="8247" marT="8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9740248"/>
                  </a:ext>
                </a:extLst>
              </a:tr>
              <a:tr h="50218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Basis and momentum</a:t>
                      </a:r>
                    </a:p>
                  </a:txBody>
                  <a:tcPr marL="8247" marR="8247" marT="82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1.13</a:t>
                      </a:r>
                    </a:p>
                  </a:txBody>
                  <a:tcPr marL="8247" marR="8247" marT="8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6.54</a:t>
                      </a:r>
                    </a:p>
                  </a:txBody>
                  <a:tcPr marL="8247" marR="8247" marT="8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0.17</a:t>
                      </a:r>
                    </a:p>
                  </a:txBody>
                  <a:tcPr marL="8247" marR="8247" marT="8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4.73</a:t>
                      </a:r>
                    </a:p>
                  </a:txBody>
                  <a:tcPr marL="8247" marR="8247" marT="8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0.24</a:t>
                      </a:r>
                    </a:p>
                  </a:txBody>
                  <a:tcPr marL="8247" marR="8247" marT="8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0.57</a:t>
                      </a:r>
                    </a:p>
                  </a:txBody>
                  <a:tcPr marL="8247" marR="8247" marT="8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0.881</a:t>
                      </a:r>
                    </a:p>
                  </a:txBody>
                  <a:tcPr marL="8247" marR="8247" marT="8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(0.484)</a:t>
                      </a:r>
                    </a:p>
                  </a:txBody>
                  <a:tcPr marL="8247" marR="8247" marT="8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923866"/>
                  </a:ext>
                </a:extLst>
              </a:tr>
              <a:tr h="8307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Basis, momentum, and hedging pressure</a:t>
                      </a:r>
                    </a:p>
                  </a:txBody>
                  <a:tcPr marL="8247" marR="8247" marT="82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0.36</a:t>
                      </a:r>
                    </a:p>
                  </a:txBody>
                  <a:tcPr marL="8247" marR="8247" marT="8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5.50</a:t>
                      </a:r>
                    </a:p>
                  </a:txBody>
                  <a:tcPr marL="8247" marR="8247" marT="8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0.06</a:t>
                      </a:r>
                    </a:p>
                  </a:txBody>
                  <a:tcPr marL="8247" marR="8247" marT="8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3.90</a:t>
                      </a:r>
                    </a:p>
                  </a:txBody>
                  <a:tcPr marL="8247" marR="8247" marT="8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0.09</a:t>
                      </a:r>
                    </a:p>
                  </a:txBody>
                  <a:tcPr marL="8247" marR="8247" marT="8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0.21</a:t>
                      </a:r>
                    </a:p>
                  </a:txBody>
                  <a:tcPr marL="8247" marR="8247" marT="8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0.224</a:t>
                      </a:r>
                    </a:p>
                  </a:txBody>
                  <a:tcPr marL="8247" marR="8247" marT="8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(0.119)</a:t>
                      </a:r>
                    </a:p>
                  </a:txBody>
                  <a:tcPr marL="8247" marR="8247" marT="8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5389496"/>
                  </a:ext>
                </a:extLst>
              </a:tr>
              <a:tr h="1866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Tsmom</a:t>
                      </a:r>
                    </a:p>
                  </a:txBody>
                  <a:tcPr marL="8247" marR="8247" marT="82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-0.39</a:t>
                      </a:r>
                    </a:p>
                  </a:txBody>
                  <a:tcPr marL="8247" marR="8247" marT="824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8.93</a:t>
                      </a:r>
                    </a:p>
                  </a:txBody>
                  <a:tcPr marL="8247" marR="8247" marT="824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-0.04</a:t>
                      </a:r>
                    </a:p>
                  </a:txBody>
                  <a:tcPr marL="8247" marR="8247" marT="824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6.67</a:t>
                      </a:r>
                    </a:p>
                  </a:txBody>
                  <a:tcPr marL="8247" marR="8247" marT="824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-0.06</a:t>
                      </a:r>
                    </a:p>
                  </a:txBody>
                  <a:tcPr marL="8247" marR="8247" marT="824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-0.15</a:t>
                      </a:r>
                    </a:p>
                  </a:txBody>
                  <a:tcPr marL="8247" marR="8247" marT="824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1.081</a:t>
                      </a:r>
                    </a:p>
                  </a:txBody>
                  <a:tcPr marL="8247" marR="8247" marT="824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(0.619)</a:t>
                      </a:r>
                    </a:p>
                  </a:txBody>
                  <a:tcPr marL="8247" marR="8247" marT="824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9577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27200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131064" y="759988"/>
            <a:ext cx="677300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Table 4 Abnormal alphas for the single-sort portfolios, Jan 2009-Dec 2019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B23C64-AA25-4501-8D78-16D064824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5th Annual J.P. Morgan Center for Commodities International Symposium</a:t>
            </a:r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8F3D2CE-E25B-4938-A01F-324C702040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3212994"/>
              </p:ext>
            </p:extLst>
          </p:nvPr>
        </p:nvGraphicFramePr>
        <p:xfrm>
          <a:off x="226417" y="1226519"/>
          <a:ext cx="8582301" cy="5281798"/>
        </p:xfrm>
        <a:graphic>
          <a:graphicData uri="http://schemas.openxmlformats.org/drawingml/2006/table">
            <a:tbl>
              <a:tblPr/>
              <a:tblGrid>
                <a:gridCol w="660177">
                  <a:extLst>
                    <a:ext uri="{9D8B030D-6E8A-4147-A177-3AD203B41FA5}">
                      <a16:colId xmlns:a16="http://schemas.microsoft.com/office/drawing/2014/main" val="2705117278"/>
                    </a:ext>
                  </a:extLst>
                </a:gridCol>
                <a:gridCol w="660177">
                  <a:extLst>
                    <a:ext uri="{9D8B030D-6E8A-4147-A177-3AD203B41FA5}">
                      <a16:colId xmlns:a16="http://schemas.microsoft.com/office/drawing/2014/main" val="87292487"/>
                    </a:ext>
                  </a:extLst>
                </a:gridCol>
                <a:gridCol w="660177">
                  <a:extLst>
                    <a:ext uri="{9D8B030D-6E8A-4147-A177-3AD203B41FA5}">
                      <a16:colId xmlns:a16="http://schemas.microsoft.com/office/drawing/2014/main" val="3397913264"/>
                    </a:ext>
                  </a:extLst>
                </a:gridCol>
                <a:gridCol w="660177">
                  <a:extLst>
                    <a:ext uri="{9D8B030D-6E8A-4147-A177-3AD203B41FA5}">
                      <a16:colId xmlns:a16="http://schemas.microsoft.com/office/drawing/2014/main" val="4106641431"/>
                    </a:ext>
                  </a:extLst>
                </a:gridCol>
                <a:gridCol w="660177">
                  <a:extLst>
                    <a:ext uri="{9D8B030D-6E8A-4147-A177-3AD203B41FA5}">
                      <a16:colId xmlns:a16="http://schemas.microsoft.com/office/drawing/2014/main" val="3844638151"/>
                    </a:ext>
                  </a:extLst>
                </a:gridCol>
                <a:gridCol w="660177">
                  <a:extLst>
                    <a:ext uri="{9D8B030D-6E8A-4147-A177-3AD203B41FA5}">
                      <a16:colId xmlns:a16="http://schemas.microsoft.com/office/drawing/2014/main" val="3955344571"/>
                    </a:ext>
                  </a:extLst>
                </a:gridCol>
                <a:gridCol w="660177">
                  <a:extLst>
                    <a:ext uri="{9D8B030D-6E8A-4147-A177-3AD203B41FA5}">
                      <a16:colId xmlns:a16="http://schemas.microsoft.com/office/drawing/2014/main" val="1316831147"/>
                    </a:ext>
                  </a:extLst>
                </a:gridCol>
                <a:gridCol w="660177">
                  <a:extLst>
                    <a:ext uri="{9D8B030D-6E8A-4147-A177-3AD203B41FA5}">
                      <a16:colId xmlns:a16="http://schemas.microsoft.com/office/drawing/2014/main" val="2162591982"/>
                    </a:ext>
                  </a:extLst>
                </a:gridCol>
                <a:gridCol w="660177">
                  <a:extLst>
                    <a:ext uri="{9D8B030D-6E8A-4147-A177-3AD203B41FA5}">
                      <a16:colId xmlns:a16="http://schemas.microsoft.com/office/drawing/2014/main" val="3941514914"/>
                    </a:ext>
                  </a:extLst>
                </a:gridCol>
                <a:gridCol w="660177">
                  <a:extLst>
                    <a:ext uri="{9D8B030D-6E8A-4147-A177-3AD203B41FA5}">
                      <a16:colId xmlns:a16="http://schemas.microsoft.com/office/drawing/2014/main" val="3228152463"/>
                    </a:ext>
                  </a:extLst>
                </a:gridCol>
                <a:gridCol w="660177">
                  <a:extLst>
                    <a:ext uri="{9D8B030D-6E8A-4147-A177-3AD203B41FA5}">
                      <a16:colId xmlns:a16="http://schemas.microsoft.com/office/drawing/2014/main" val="3019450277"/>
                    </a:ext>
                  </a:extLst>
                </a:gridCol>
                <a:gridCol w="660177">
                  <a:extLst>
                    <a:ext uri="{9D8B030D-6E8A-4147-A177-3AD203B41FA5}">
                      <a16:colId xmlns:a16="http://schemas.microsoft.com/office/drawing/2014/main" val="3746043070"/>
                    </a:ext>
                  </a:extLst>
                </a:gridCol>
                <a:gridCol w="660177">
                  <a:extLst>
                    <a:ext uri="{9D8B030D-6E8A-4147-A177-3AD203B41FA5}">
                      <a16:colId xmlns:a16="http://schemas.microsoft.com/office/drawing/2014/main" val="3130352217"/>
                    </a:ext>
                  </a:extLst>
                </a:gridCol>
              </a:tblGrid>
              <a:tr h="13701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Variables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LASSO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LASSO (All)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Prevailing.mean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OLS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AR1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AR2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AR3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Momentum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Basis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Hedging pressure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Basis and momentum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Basis, momentum, and hedging pressure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2554670"/>
                  </a:ext>
                </a:extLst>
              </a:tr>
              <a:tr h="27403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Intercept (%)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1.338***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</a:rPr>
                        <a:t>1.174**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-0.105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-0.2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0.781*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0.775*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0.672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0.428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0.604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0.185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0.592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0.581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8402049"/>
                  </a:ext>
                </a:extLst>
              </a:tr>
              <a:tr h="2740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(2.784)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</a:rPr>
                        <a:t>(2.289)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(-0.252)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(-0.417)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(1.75)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(1.827)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(1.456)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(1.319)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(1.489)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(0.512)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(1.656)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(1.534)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688963"/>
                  </a:ext>
                </a:extLst>
              </a:tr>
              <a:tr h="49833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Average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15.3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20.553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34.132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***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5.535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10.397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13.679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9.433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16.539*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32.705**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14.26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32.079**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11.507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7481828"/>
                  </a:ext>
                </a:extLst>
              </a:tr>
              <a:tr h="2740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(0.95)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(1.524)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(3.562)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(0.261)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(0.811)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(0.908)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(0.838)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(1.775)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(2.268)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(1.17)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(2.518)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(1.07)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5940751"/>
                  </a:ext>
                </a:extLst>
              </a:tr>
              <a:tr h="27403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Basis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-2.554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-2.258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-1.098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-2.619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9.57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10.984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7.64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2.223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-5.981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1.007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3.355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-4.9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176846"/>
                  </a:ext>
                </a:extLst>
              </a:tr>
              <a:tr h="2740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(-0.308)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(-0.204)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(-0.121)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(-0.232)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(0.689)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(0.878)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(0.704)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(0.288)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(-0.562)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(0.12)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(0.423)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(-0.725)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2446115"/>
                  </a:ext>
                </a:extLst>
              </a:tr>
              <a:tr h="49833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HP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-8.411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6.408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31.459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***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-10.899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15.586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12.565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14.558*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8.257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21.308*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-1.495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6.582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1.014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5573987"/>
                  </a:ext>
                </a:extLst>
              </a:tr>
              <a:tr h="2740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(-0.79)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(0.607)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(4.126)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(-0.964)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(1.062)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(1.056)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(1.751)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(0.864)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(1.887)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(-0.13)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(0.572)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(0.1)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4253098"/>
                  </a:ext>
                </a:extLst>
              </a:tr>
              <a:tr h="49833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Momentum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2.8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4.752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32.394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***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19.628*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10.482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0.14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1.169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11.128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15.472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26.592***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-1.06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1.515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0258372"/>
                  </a:ext>
                </a:extLst>
              </a:tr>
              <a:tr h="2740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(0.309)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(0.595)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(3.414)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(1.755)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(0.871)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(0.016)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(0.143)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(1.012)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(1.335)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(2.902)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(-0.092)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(0.163)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9361276"/>
                  </a:ext>
                </a:extLst>
              </a:tr>
              <a:tr h="4983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Adj.rsquared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-1.177%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0.157%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38.202%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-0.150%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5.988%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1.827%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2.290%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3.431%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11.739%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6.569%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4.191%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-1.802%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45063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12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01978" y="563244"/>
            <a:ext cx="8582297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Table 5b Performance of the timing portfolios, 1/EWMA weighted, Jan 2009-Dec 2019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0C3BD0-D5BE-4F0C-B737-5C69550E6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5th Annual J.P. Morgan Center for Commodities International Symposium</a:t>
            </a:r>
            <a:endParaRPr lang="en-US" dirty="0"/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CECAD849-06C0-47A8-B570-85774F1450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0800903"/>
              </p:ext>
            </p:extLst>
          </p:nvPr>
        </p:nvGraphicFramePr>
        <p:xfrm>
          <a:off x="578572" y="1128869"/>
          <a:ext cx="8221986" cy="5163884"/>
        </p:xfrm>
        <a:graphic>
          <a:graphicData uri="http://schemas.openxmlformats.org/drawingml/2006/table">
            <a:tbl>
              <a:tblPr/>
              <a:tblGrid>
                <a:gridCol w="913554">
                  <a:extLst>
                    <a:ext uri="{9D8B030D-6E8A-4147-A177-3AD203B41FA5}">
                      <a16:colId xmlns:a16="http://schemas.microsoft.com/office/drawing/2014/main" val="2472101533"/>
                    </a:ext>
                  </a:extLst>
                </a:gridCol>
                <a:gridCol w="913554">
                  <a:extLst>
                    <a:ext uri="{9D8B030D-6E8A-4147-A177-3AD203B41FA5}">
                      <a16:colId xmlns:a16="http://schemas.microsoft.com/office/drawing/2014/main" val="2417715009"/>
                    </a:ext>
                  </a:extLst>
                </a:gridCol>
                <a:gridCol w="913554">
                  <a:extLst>
                    <a:ext uri="{9D8B030D-6E8A-4147-A177-3AD203B41FA5}">
                      <a16:colId xmlns:a16="http://schemas.microsoft.com/office/drawing/2014/main" val="20375071"/>
                    </a:ext>
                  </a:extLst>
                </a:gridCol>
                <a:gridCol w="913554">
                  <a:extLst>
                    <a:ext uri="{9D8B030D-6E8A-4147-A177-3AD203B41FA5}">
                      <a16:colId xmlns:a16="http://schemas.microsoft.com/office/drawing/2014/main" val="3947288403"/>
                    </a:ext>
                  </a:extLst>
                </a:gridCol>
                <a:gridCol w="913554">
                  <a:extLst>
                    <a:ext uri="{9D8B030D-6E8A-4147-A177-3AD203B41FA5}">
                      <a16:colId xmlns:a16="http://schemas.microsoft.com/office/drawing/2014/main" val="2750712006"/>
                    </a:ext>
                  </a:extLst>
                </a:gridCol>
                <a:gridCol w="913554">
                  <a:extLst>
                    <a:ext uri="{9D8B030D-6E8A-4147-A177-3AD203B41FA5}">
                      <a16:colId xmlns:a16="http://schemas.microsoft.com/office/drawing/2014/main" val="2423898823"/>
                    </a:ext>
                  </a:extLst>
                </a:gridCol>
                <a:gridCol w="913554">
                  <a:extLst>
                    <a:ext uri="{9D8B030D-6E8A-4147-A177-3AD203B41FA5}">
                      <a16:colId xmlns:a16="http://schemas.microsoft.com/office/drawing/2014/main" val="2445736311"/>
                    </a:ext>
                  </a:extLst>
                </a:gridCol>
                <a:gridCol w="913554">
                  <a:extLst>
                    <a:ext uri="{9D8B030D-6E8A-4147-A177-3AD203B41FA5}">
                      <a16:colId xmlns:a16="http://schemas.microsoft.com/office/drawing/2014/main" val="3722370003"/>
                    </a:ext>
                  </a:extLst>
                </a:gridCol>
                <a:gridCol w="913554">
                  <a:extLst>
                    <a:ext uri="{9D8B030D-6E8A-4147-A177-3AD203B41FA5}">
                      <a16:colId xmlns:a16="http://schemas.microsoft.com/office/drawing/2014/main" val="777622460"/>
                    </a:ext>
                  </a:extLst>
                </a:gridCol>
              </a:tblGrid>
              <a:tr h="7522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Forecasts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Ann. mean (%)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Ann. std (%)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Ann. Sharpe Ratio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Ann. DR (%)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Ann. Sortino  Ratio (%)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Tstat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Ann.alpha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(%)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Alpha.tstat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1833506"/>
                  </a:ext>
                </a:extLst>
              </a:tr>
              <a:tr h="34039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b="0" i="0" u="none" strike="noStrike" kern="12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LASSO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b="0" i="0" u="none" strike="noStrike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9.53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11.27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0.85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6.46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1.47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2.81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</a:rPr>
                        <a:t>10.726***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</a:rPr>
                        <a:t>(2.829)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7022740"/>
                  </a:ext>
                </a:extLst>
              </a:tr>
              <a:tr h="34039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b="0" i="0" u="none" strike="noStrike" kern="12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LASSO (All)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b="0" i="0" u="none" strike="noStrike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7.88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9.56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0.82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5.62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1.40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2.73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</a:rPr>
                        <a:t>8.597***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</a:rPr>
                        <a:t>(2.741)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1394501"/>
                  </a:ext>
                </a:extLst>
              </a:tr>
              <a:tr h="3403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Prevailing.mean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2.73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8.35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0.33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5.72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0.48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1.08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1.696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(0.954)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6602941"/>
                  </a:ext>
                </a:extLst>
              </a:tr>
              <a:tr h="1880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OLS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-1.06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9.68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-0.11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6.94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-0.15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-0.36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0.629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(0.23)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3835485"/>
                  </a:ext>
                </a:extLst>
              </a:tr>
              <a:tr h="188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AR1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4.44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8.02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0.55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4.54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0.98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1.84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3.873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(1.491)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0685251"/>
                  </a:ext>
                </a:extLst>
              </a:tr>
              <a:tr h="188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AR2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4.12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8.13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0.51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4.72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0.87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1.68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3.571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(1.544)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0054364"/>
                  </a:ext>
                </a:extLst>
              </a:tr>
              <a:tr h="188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AR3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2.85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7.64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0.37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4.41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0.65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1.24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1.948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(0.829)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7062277"/>
                  </a:ext>
                </a:extLst>
              </a:tr>
              <a:tr h="3403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Momentum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2.09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8.32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0.25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5.42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0.39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0.83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1.627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(0.727)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2951966"/>
                  </a:ext>
                </a:extLst>
              </a:tr>
              <a:tr h="188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Basis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1.50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9.19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0.16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6.87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0.22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0.54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1.42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(0.649)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2083637"/>
                  </a:ext>
                </a:extLst>
              </a:tr>
              <a:tr h="3544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Hedging pressure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0.01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7.58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0.00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5.27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0.00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0.00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0.331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(0.191)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7907052"/>
                  </a:ext>
                </a:extLst>
              </a:tr>
              <a:tr h="5058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Basis and momentum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1.85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8.94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0.21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6.19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0.30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0.69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1.493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(0.578)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8648716"/>
                  </a:ext>
                </a:extLst>
              </a:tr>
              <a:tr h="8368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Basis, momentum, and hedging pressure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1.59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7.95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0.20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5.55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0.29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0.66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1.929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(0.725)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0411347"/>
                  </a:ext>
                </a:extLst>
              </a:tr>
              <a:tr h="188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Tsmom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-1.86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11.06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-0.17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8.57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-0.22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-0.56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-0.218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(-0.099)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01287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354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3A19ECC-3762-4C22-9F49-3E50217D7836}"/>
              </a:ext>
            </a:extLst>
          </p:cNvPr>
          <p:cNvSpPr/>
          <p:nvPr/>
        </p:nvSpPr>
        <p:spPr>
          <a:xfrm>
            <a:off x="528173" y="344800"/>
            <a:ext cx="8087647" cy="5619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ctr">
              <a:lnSpc>
                <a:spcPct val="200000"/>
              </a:lnSpc>
              <a:spcAft>
                <a:spcPts val="1000"/>
              </a:spcAft>
            </a:pP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  <a:cs typeface="Cordia New" panose="020B0304020202020204" pitchFamily="34" charset="-34"/>
              </a:rPr>
              <a:t>Table 7 Out-of-sample portfolio performance using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Cordia New" panose="020B0304020202020204" pitchFamily="34" charset="-34"/>
              </a:rPr>
              <a:t>indexed futures 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  <a:cs typeface="Cordia New" panose="020B0304020202020204" pitchFamily="34" charset="-34"/>
              </a:rPr>
              <a:t>only </a:t>
            </a:r>
            <a:endParaRPr lang="en-US" sz="200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Cordia New" panose="020B0304020202020204" pitchFamily="34" charset="-34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FB1F5DC-FCC9-4543-BD9D-8FDB35835B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679238"/>
              </p:ext>
            </p:extLst>
          </p:nvPr>
        </p:nvGraphicFramePr>
        <p:xfrm>
          <a:off x="528173" y="991131"/>
          <a:ext cx="8276609" cy="5974080"/>
        </p:xfrm>
        <a:graphic>
          <a:graphicData uri="http://schemas.openxmlformats.org/drawingml/2006/table">
            <a:tbl>
              <a:tblPr firstRow="1" firstCol="1" bandRow="1"/>
              <a:tblGrid>
                <a:gridCol w="1403713">
                  <a:extLst>
                    <a:ext uri="{9D8B030D-6E8A-4147-A177-3AD203B41FA5}">
                      <a16:colId xmlns:a16="http://schemas.microsoft.com/office/drawing/2014/main" val="2235746976"/>
                    </a:ext>
                  </a:extLst>
                </a:gridCol>
                <a:gridCol w="819384">
                  <a:extLst>
                    <a:ext uri="{9D8B030D-6E8A-4147-A177-3AD203B41FA5}">
                      <a16:colId xmlns:a16="http://schemas.microsoft.com/office/drawing/2014/main" val="57206476"/>
                    </a:ext>
                  </a:extLst>
                </a:gridCol>
                <a:gridCol w="819384">
                  <a:extLst>
                    <a:ext uri="{9D8B030D-6E8A-4147-A177-3AD203B41FA5}">
                      <a16:colId xmlns:a16="http://schemas.microsoft.com/office/drawing/2014/main" val="3348028592"/>
                    </a:ext>
                  </a:extLst>
                </a:gridCol>
                <a:gridCol w="819384">
                  <a:extLst>
                    <a:ext uri="{9D8B030D-6E8A-4147-A177-3AD203B41FA5}">
                      <a16:colId xmlns:a16="http://schemas.microsoft.com/office/drawing/2014/main" val="199297145"/>
                    </a:ext>
                  </a:extLst>
                </a:gridCol>
                <a:gridCol w="819384">
                  <a:extLst>
                    <a:ext uri="{9D8B030D-6E8A-4147-A177-3AD203B41FA5}">
                      <a16:colId xmlns:a16="http://schemas.microsoft.com/office/drawing/2014/main" val="1614045476"/>
                    </a:ext>
                  </a:extLst>
                </a:gridCol>
                <a:gridCol w="819384">
                  <a:extLst>
                    <a:ext uri="{9D8B030D-6E8A-4147-A177-3AD203B41FA5}">
                      <a16:colId xmlns:a16="http://schemas.microsoft.com/office/drawing/2014/main" val="888768429"/>
                    </a:ext>
                  </a:extLst>
                </a:gridCol>
                <a:gridCol w="819384">
                  <a:extLst>
                    <a:ext uri="{9D8B030D-6E8A-4147-A177-3AD203B41FA5}">
                      <a16:colId xmlns:a16="http://schemas.microsoft.com/office/drawing/2014/main" val="2017020554"/>
                    </a:ext>
                  </a:extLst>
                </a:gridCol>
                <a:gridCol w="960087">
                  <a:extLst>
                    <a:ext uri="{9D8B030D-6E8A-4147-A177-3AD203B41FA5}">
                      <a16:colId xmlns:a16="http://schemas.microsoft.com/office/drawing/2014/main" val="4162095982"/>
                    </a:ext>
                  </a:extLst>
                </a:gridCol>
                <a:gridCol w="996505">
                  <a:extLst>
                    <a:ext uri="{9D8B030D-6E8A-4147-A177-3AD203B41FA5}">
                      <a16:colId xmlns:a16="http://schemas.microsoft.com/office/drawing/2014/main" val="3536789341"/>
                    </a:ext>
                  </a:extLst>
                </a:gridCol>
              </a:tblGrid>
              <a:tr h="1676248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Forecasts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Ann. mean (%)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Ann. std (%)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Ann. Sharpe Ratio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Ann. DR (%)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Ann.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Sortino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Ratio (%)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Tstat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Ann.alpha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(%)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Alpha.tstat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3749880"/>
                  </a:ext>
                </a:extLst>
              </a:tr>
              <a:tr h="419062">
                <a:tc gridSpan="9">
                  <a:txBody>
                    <a:bodyPr/>
                    <a:lstStyle/>
                    <a:p>
                      <a:pPr marL="0" marR="0" indent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Panel A: Single-sort portfolio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2393318"/>
                  </a:ext>
                </a:extLst>
              </a:tr>
              <a:tr h="419062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Prevailing mean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4.14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17.54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11.88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0.35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0.78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-0.33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(-0.07)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8908008"/>
                  </a:ext>
                </a:extLst>
              </a:tr>
              <a:tr h="419062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OLS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10.90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20.33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0.54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11.59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0.94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1.78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10.75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(1.57)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9747958"/>
                  </a:ext>
                </a:extLst>
              </a:tr>
              <a:tr h="419062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LASSO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13.00</a:t>
                      </a:r>
                      <a:endParaRPr lang="en-US" sz="1400" dirty="0"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18.69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0.70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10.54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1.23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2.31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13.26</a:t>
                      </a:r>
                      <a:r>
                        <a:rPr lang="en-US" sz="1400" baseline="300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lang="en-US" sz="1400" dirty="0"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(2.33)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6818846"/>
                  </a:ext>
                </a:extLst>
              </a:tr>
              <a:tr h="419062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LASSO (All)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11.48</a:t>
                      </a:r>
                      <a:endParaRPr lang="en-US" sz="1400" dirty="0"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17.87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0.64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10.26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1.12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2.13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10.04</a:t>
                      </a:r>
                      <a:endParaRPr lang="en-US" sz="1400" dirty="0"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(1.64)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1113734"/>
                  </a:ext>
                </a:extLst>
              </a:tr>
              <a:tr h="419062">
                <a:tc gridSpan="9">
                  <a:txBody>
                    <a:bodyPr/>
                    <a:lstStyle/>
                    <a:p>
                      <a:pPr marL="0" marR="0" indent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Panel B: Timing portfolio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5928670"/>
                  </a:ext>
                </a:extLst>
              </a:tr>
              <a:tr h="419062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Prevailing mean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2.12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9.55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0.22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6.76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0.31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0.74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1.38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(0.56)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530433"/>
                  </a:ext>
                </a:extLst>
              </a:tr>
              <a:tr h="419062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OLS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1.26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10.04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6.83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0.18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0.41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2.71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(0.91)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045207"/>
                  </a:ext>
                </a:extLst>
              </a:tr>
              <a:tr h="419062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LASSO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8.62</a:t>
                      </a:r>
                      <a:endParaRPr lang="en-US" sz="1400" dirty="0"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12.43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0.69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7.46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1.16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2.30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9.90</a:t>
                      </a:r>
                      <a:r>
                        <a:rPr lang="en-US" sz="1400" baseline="300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lang="en-US" sz="1400" dirty="0"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(2.34)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2723944"/>
                  </a:ext>
                </a:extLst>
              </a:tr>
              <a:tr h="419062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LASSO (All)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6.93</a:t>
                      </a:r>
                      <a:endParaRPr lang="en-US" sz="1400" dirty="0"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9.40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0.74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4.90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1.41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2.44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7.68</a:t>
                      </a:r>
                      <a:r>
                        <a:rPr lang="en-US" sz="1400" baseline="300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lang="en-US" sz="1400" dirty="0"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(2.45)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6756071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DE1A3FF8-ACFD-4150-80A5-89BC2D03AC4E}"/>
              </a:ext>
            </a:extLst>
          </p:cNvPr>
          <p:cNvSpPr/>
          <p:nvPr/>
        </p:nvSpPr>
        <p:spPr>
          <a:xfrm>
            <a:off x="1988454" y="-20556"/>
            <a:ext cx="55603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/>
              <a:t>Tests of Financialization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7FCDE4-5350-4B45-85E1-3EA95B655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3142" y="6521858"/>
            <a:ext cx="8582297" cy="336142"/>
          </a:xfrm>
        </p:spPr>
        <p:txBody>
          <a:bodyPr/>
          <a:lstStyle/>
          <a:p>
            <a:r>
              <a:rPr lang="en-US" smtClean="0"/>
              <a:t>5th Annual J.P. Morgan Center for Commodities International Symposium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47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D2C20-E35B-46E7-AFB1-BE55C621E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-152111"/>
            <a:ext cx="7886700" cy="1325563"/>
          </a:xfrm>
        </p:spPr>
        <p:txBody>
          <a:bodyPr/>
          <a:lstStyle/>
          <a:p>
            <a:pPr algn="ctr"/>
            <a:r>
              <a:rPr lang="en-US" dirty="0"/>
              <a:t>Research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294453-24CB-4711-9DCF-919CFA71A8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85889"/>
            <a:ext cx="8053532" cy="4351338"/>
          </a:xfrm>
        </p:spPr>
        <p:txBody>
          <a:bodyPr>
            <a:normAutofit/>
          </a:bodyPr>
          <a:lstStyle/>
          <a:p>
            <a:r>
              <a:rPr lang="en-US" dirty="0"/>
              <a:t>Do lagged returns (for all commodity futures) contain predictability? 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0070C0"/>
                </a:solidFill>
              </a:rPr>
              <a:t>-Yes (Ann mean 15.15%, Sharpe 0.93; Robust to transaction cost)</a:t>
            </a:r>
          </a:p>
          <a:p>
            <a:pPr marL="457200" lvl="1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What explains the predictability of the lagged returns?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-Financialization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F784B8-DE76-4599-A3E2-325E27A02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/>
              <a:t>5th Annual J.P. Morgan Center for Commodities International Symposium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47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3A19ECC-3762-4C22-9F49-3E50217D7836}"/>
              </a:ext>
            </a:extLst>
          </p:cNvPr>
          <p:cNvSpPr/>
          <p:nvPr/>
        </p:nvSpPr>
        <p:spPr>
          <a:xfrm>
            <a:off x="528173" y="344800"/>
            <a:ext cx="8087647" cy="5619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ctr">
              <a:lnSpc>
                <a:spcPct val="200000"/>
              </a:lnSpc>
              <a:spcAft>
                <a:spcPts val="1000"/>
              </a:spcAft>
            </a:pP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  <a:cs typeface="Cordia New" panose="020B0304020202020204" pitchFamily="34" charset="-34"/>
              </a:rPr>
              <a:t>Table 7 Out-of-sample portfolio performance using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Cordia New" panose="020B0304020202020204" pitchFamily="34" charset="-34"/>
              </a:rPr>
              <a:t>indexed futures 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  <a:cs typeface="Cordia New" panose="020B0304020202020204" pitchFamily="34" charset="-34"/>
              </a:rPr>
              <a:t>only </a:t>
            </a:r>
            <a:endParaRPr lang="en-US" sz="200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Cordia New" panose="020B0304020202020204" pitchFamily="34" charset="-34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FB1F5DC-FCC9-4543-BD9D-8FDB35835B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6517755"/>
              </p:ext>
            </p:extLst>
          </p:nvPr>
        </p:nvGraphicFramePr>
        <p:xfrm>
          <a:off x="630329" y="991131"/>
          <a:ext cx="8276609" cy="5974080"/>
        </p:xfrm>
        <a:graphic>
          <a:graphicData uri="http://schemas.openxmlformats.org/drawingml/2006/table">
            <a:tbl>
              <a:tblPr firstRow="1" firstCol="1" bandRow="1"/>
              <a:tblGrid>
                <a:gridCol w="1403713">
                  <a:extLst>
                    <a:ext uri="{9D8B030D-6E8A-4147-A177-3AD203B41FA5}">
                      <a16:colId xmlns:a16="http://schemas.microsoft.com/office/drawing/2014/main" val="2235746976"/>
                    </a:ext>
                  </a:extLst>
                </a:gridCol>
                <a:gridCol w="819384">
                  <a:extLst>
                    <a:ext uri="{9D8B030D-6E8A-4147-A177-3AD203B41FA5}">
                      <a16:colId xmlns:a16="http://schemas.microsoft.com/office/drawing/2014/main" val="57206476"/>
                    </a:ext>
                  </a:extLst>
                </a:gridCol>
                <a:gridCol w="819384">
                  <a:extLst>
                    <a:ext uri="{9D8B030D-6E8A-4147-A177-3AD203B41FA5}">
                      <a16:colId xmlns:a16="http://schemas.microsoft.com/office/drawing/2014/main" val="3348028592"/>
                    </a:ext>
                  </a:extLst>
                </a:gridCol>
                <a:gridCol w="819384">
                  <a:extLst>
                    <a:ext uri="{9D8B030D-6E8A-4147-A177-3AD203B41FA5}">
                      <a16:colId xmlns:a16="http://schemas.microsoft.com/office/drawing/2014/main" val="199297145"/>
                    </a:ext>
                  </a:extLst>
                </a:gridCol>
                <a:gridCol w="819384">
                  <a:extLst>
                    <a:ext uri="{9D8B030D-6E8A-4147-A177-3AD203B41FA5}">
                      <a16:colId xmlns:a16="http://schemas.microsoft.com/office/drawing/2014/main" val="1614045476"/>
                    </a:ext>
                  </a:extLst>
                </a:gridCol>
                <a:gridCol w="819384">
                  <a:extLst>
                    <a:ext uri="{9D8B030D-6E8A-4147-A177-3AD203B41FA5}">
                      <a16:colId xmlns:a16="http://schemas.microsoft.com/office/drawing/2014/main" val="888768429"/>
                    </a:ext>
                  </a:extLst>
                </a:gridCol>
                <a:gridCol w="819384">
                  <a:extLst>
                    <a:ext uri="{9D8B030D-6E8A-4147-A177-3AD203B41FA5}">
                      <a16:colId xmlns:a16="http://schemas.microsoft.com/office/drawing/2014/main" val="2017020554"/>
                    </a:ext>
                  </a:extLst>
                </a:gridCol>
                <a:gridCol w="960087">
                  <a:extLst>
                    <a:ext uri="{9D8B030D-6E8A-4147-A177-3AD203B41FA5}">
                      <a16:colId xmlns:a16="http://schemas.microsoft.com/office/drawing/2014/main" val="4162095982"/>
                    </a:ext>
                  </a:extLst>
                </a:gridCol>
                <a:gridCol w="996505">
                  <a:extLst>
                    <a:ext uri="{9D8B030D-6E8A-4147-A177-3AD203B41FA5}">
                      <a16:colId xmlns:a16="http://schemas.microsoft.com/office/drawing/2014/main" val="3536789341"/>
                    </a:ext>
                  </a:extLst>
                </a:gridCol>
              </a:tblGrid>
              <a:tr h="1609049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Forecasts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Ann. mean (%)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Ann. std (%)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Ann. Sharpe Ratio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Ann. DR (%)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Ann.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Sortino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Ratio (%)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Tstat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Ann.alpha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(%)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Alpha.tstat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3749880"/>
                  </a:ext>
                </a:extLst>
              </a:tr>
              <a:tr h="396004">
                <a:tc gridSpan="9">
                  <a:txBody>
                    <a:bodyPr/>
                    <a:lstStyle/>
                    <a:p>
                      <a:pPr marL="0" marR="0" indent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Panel A: Single-sort portfolio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2393318"/>
                  </a:ext>
                </a:extLst>
              </a:tr>
              <a:tr h="396004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Prevailing mean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4.14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17.54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11.88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0.35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0.78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-0.33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(-0.07)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8908008"/>
                  </a:ext>
                </a:extLst>
              </a:tr>
              <a:tr h="396004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OLS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10.90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20.33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0.54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11.59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0.94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1.78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10.75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(1.57)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9747958"/>
                  </a:ext>
                </a:extLst>
              </a:tr>
              <a:tr h="396004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LASSO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13.00</a:t>
                      </a:r>
                      <a:endParaRPr lang="en-US" sz="1400" dirty="0"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18.69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0.70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10.54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1.23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2.31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13.26</a:t>
                      </a:r>
                      <a:r>
                        <a:rPr lang="en-US" sz="1400" baseline="300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lang="en-US" sz="1400" dirty="0"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(2.33)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6818846"/>
                  </a:ext>
                </a:extLst>
              </a:tr>
              <a:tr h="396004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LASSO (All)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11.48</a:t>
                      </a:r>
                      <a:endParaRPr lang="en-US" sz="1400" dirty="0"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17.87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0.64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10.26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1.12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2.13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10.04</a:t>
                      </a:r>
                      <a:endParaRPr lang="en-US" sz="1400" dirty="0"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(1.64)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1113734"/>
                  </a:ext>
                </a:extLst>
              </a:tr>
              <a:tr h="396004">
                <a:tc gridSpan="9">
                  <a:txBody>
                    <a:bodyPr/>
                    <a:lstStyle/>
                    <a:p>
                      <a:pPr marL="0" marR="0" indent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Panel B: Timing portfolio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5928670"/>
                  </a:ext>
                </a:extLst>
              </a:tr>
              <a:tr h="396004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Prevailing mean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2.12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9.55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6.76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0.31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0.74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1.38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(0.56)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530433"/>
                  </a:ext>
                </a:extLst>
              </a:tr>
              <a:tr h="396004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OLS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1.26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10.04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6.83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0.18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0.41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2.71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(0.91)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045207"/>
                  </a:ext>
                </a:extLst>
              </a:tr>
              <a:tr h="396004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LASSO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8.62</a:t>
                      </a:r>
                      <a:endParaRPr lang="en-US" sz="1400" dirty="0"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12.43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0.69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7.46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1.16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2.30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9.90</a:t>
                      </a:r>
                      <a:r>
                        <a:rPr lang="en-US" sz="1400" baseline="300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lang="en-US" sz="1400" dirty="0"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(2.34)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2723944"/>
                  </a:ext>
                </a:extLst>
              </a:tr>
              <a:tr h="396004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LASSO (All)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6.93</a:t>
                      </a:r>
                      <a:endParaRPr lang="en-US" sz="1400" dirty="0"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9.40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0.74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4.90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1.41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2.44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7.68</a:t>
                      </a:r>
                      <a:r>
                        <a:rPr lang="en-US" sz="1400" baseline="300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lang="en-US" sz="1400" dirty="0"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(2.45)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6756071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DE1A3FF8-ACFD-4150-80A5-89BC2D03AC4E}"/>
              </a:ext>
            </a:extLst>
          </p:cNvPr>
          <p:cNvSpPr/>
          <p:nvPr/>
        </p:nvSpPr>
        <p:spPr>
          <a:xfrm>
            <a:off x="1988454" y="-20556"/>
            <a:ext cx="55603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/>
              <a:t>Tests of Financialization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7FCDE4-5350-4B45-85E1-3EA95B655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2485" y="6590302"/>
            <a:ext cx="8582297" cy="336142"/>
          </a:xfrm>
        </p:spPr>
        <p:txBody>
          <a:bodyPr/>
          <a:lstStyle/>
          <a:p>
            <a:r>
              <a:rPr lang="en-US" smtClean="0"/>
              <a:t>5th Annual J.P. Morgan Center for Commodities International Symposium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22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31469" y="760722"/>
            <a:ext cx="818388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720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Table 8 Out-of-sample portfolio performance using </a:t>
            </a:r>
            <a:r>
              <a:rPr lang="en-US" altLang="en-US" sz="1600" b="1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non-indexed futures </a:t>
            </a:r>
            <a:r>
              <a:rPr lang="en-US" altLang="en-US" sz="16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only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923544" y="534771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923544" y="786231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/>
            </a:r>
            <a:b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4B8B82D-4CA5-4BA4-BFD9-8EDE93A432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7440179"/>
              </p:ext>
            </p:extLst>
          </p:nvPr>
        </p:nvGraphicFramePr>
        <p:xfrm>
          <a:off x="628651" y="1230336"/>
          <a:ext cx="7886698" cy="5974080"/>
        </p:xfrm>
        <a:graphic>
          <a:graphicData uri="http://schemas.openxmlformats.org/drawingml/2006/table">
            <a:tbl>
              <a:tblPr firstRow="1" firstCol="1" bandRow="1"/>
              <a:tblGrid>
                <a:gridCol w="2041486">
                  <a:extLst>
                    <a:ext uri="{9D8B030D-6E8A-4147-A177-3AD203B41FA5}">
                      <a16:colId xmlns:a16="http://schemas.microsoft.com/office/drawing/2014/main" val="943540719"/>
                    </a:ext>
                  </a:extLst>
                </a:gridCol>
                <a:gridCol w="596354">
                  <a:extLst>
                    <a:ext uri="{9D8B030D-6E8A-4147-A177-3AD203B41FA5}">
                      <a16:colId xmlns:a16="http://schemas.microsoft.com/office/drawing/2014/main" val="1868106610"/>
                    </a:ext>
                  </a:extLst>
                </a:gridCol>
                <a:gridCol w="612130">
                  <a:extLst>
                    <a:ext uri="{9D8B030D-6E8A-4147-A177-3AD203B41FA5}">
                      <a16:colId xmlns:a16="http://schemas.microsoft.com/office/drawing/2014/main" val="4170507448"/>
                    </a:ext>
                  </a:extLst>
                </a:gridCol>
                <a:gridCol w="711522">
                  <a:extLst>
                    <a:ext uri="{9D8B030D-6E8A-4147-A177-3AD203B41FA5}">
                      <a16:colId xmlns:a16="http://schemas.microsoft.com/office/drawing/2014/main" val="77501142"/>
                    </a:ext>
                  </a:extLst>
                </a:gridCol>
                <a:gridCol w="612130">
                  <a:extLst>
                    <a:ext uri="{9D8B030D-6E8A-4147-A177-3AD203B41FA5}">
                      <a16:colId xmlns:a16="http://schemas.microsoft.com/office/drawing/2014/main" val="407676003"/>
                    </a:ext>
                  </a:extLst>
                </a:gridCol>
                <a:gridCol w="744653">
                  <a:extLst>
                    <a:ext uri="{9D8B030D-6E8A-4147-A177-3AD203B41FA5}">
                      <a16:colId xmlns:a16="http://schemas.microsoft.com/office/drawing/2014/main" val="2944976169"/>
                    </a:ext>
                  </a:extLst>
                </a:gridCol>
                <a:gridCol w="585310">
                  <a:extLst>
                    <a:ext uri="{9D8B030D-6E8A-4147-A177-3AD203B41FA5}">
                      <a16:colId xmlns:a16="http://schemas.microsoft.com/office/drawing/2014/main" val="844482841"/>
                    </a:ext>
                  </a:extLst>
                </a:gridCol>
                <a:gridCol w="970258">
                  <a:extLst>
                    <a:ext uri="{9D8B030D-6E8A-4147-A177-3AD203B41FA5}">
                      <a16:colId xmlns:a16="http://schemas.microsoft.com/office/drawing/2014/main" val="2403892887"/>
                    </a:ext>
                  </a:extLst>
                </a:gridCol>
                <a:gridCol w="1012855">
                  <a:extLst>
                    <a:ext uri="{9D8B030D-6E8A-4147-A177-3AD203B41FA5}">
                      <a16:colId xmlns:a16="http://schemas.microsoft.com/office/drawing/2014/main" val="3311663516"/>
                    </a:ext>
                  </a:extLst>
                </a:gridCol>
              </a:tblGrid>
              <a:tr h="1483412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Forecasts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Ann. mean (%)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Ann. std (%)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Ann. Sharpe Ratio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Ann. DR (%)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Ann. Sortino  Ratio (%)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Tstat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Ann.alpha (%)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Alpha.tstat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07117"/>
                  </a:ext>
                </a:extLst>
              </a:tr>
              <a:tr h="326836">
                <a:tc gridSpan="9">
                  <a:txBody>
                    <a:bodyPr/>
                    <a:lstStyle/>
                    <a:p>
                      <a:pPr marL="0" marR="0" indent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Panel A: Single-sort portfolio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370980"/>
                  </a:ext>
                </a:extLst>
              </a:tr>
              <a:tr h="326836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Prevailing mean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1.70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17.38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11.42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0.32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1.42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(0.29)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8891360"/>
                  </a:ext>
                </a:extLst>
              </a:tr>
              <a:tr h="326836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OLS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-0.97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19.94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-0.05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14.62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-0.07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-0.16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-1.38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(-0.21)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9303219"/>
                  </a:ext>
                </a:extLst>
              </a:tr>
              <a:tr h="326836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LASSO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4.02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30.06</a:t>
                      </a:r>
                      <a:endParaRPr lang="en-US" sz="14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19.85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0.44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2.18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(0.29)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79212"/>
                  </a:ext>
                </a:extLst>
              </a:tr>
              <a:tr h="326836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LASSO (All)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0.37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18.35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13.10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0.07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-1.27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(-0.27)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8195682"/>
                  </a:ext>
                </a:extLst>
              </a:tr>
              <a:tr h="326836">
                <a:tc gridSpan="9">
                  <a:txBody>
                    <a:bodyPr/>
                    <a:lstStyle/>
                    <a:p>
                      <a:pPr marL="0" marR="0" indent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Panel B: Timing portfolio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735055"/>
                  </a:ext>
                </a:extLst>
              </a:tr>
              <a:tr h="326836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Prevailing mean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1.60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9.79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0.16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6.62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0.54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2.32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(1.00)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1056712"/>
                  </a:ext>
                </a:extLst>
              </a:tr>
              <a:tr h="326836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OLS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3.40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11.01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0.31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7.49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0.45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3.75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(1.02)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3031552"/>
                  </a:ext>
                </a:extLst>
              </a:tr>
              <a:tr h="326836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LASSO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-0.91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16.15</a:t>
                      </a:r>
                      <a:endParaRPr lang="en-US" sz="14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-0.06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11.14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-0.08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-0.19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-0.08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(-0.02)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237561"/>
                  </a:ext>
                </a:extLst>
              </a:tr>
              <a:tr h="326836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LASSO (All)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1.03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10.15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6.90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0.34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1.541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(0.50)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94115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021084B3-D0C0-42A9-A3EA-4F8D48655015}"/>
              </a:ext>
            </a:extLst>
          </p:cNvPr>
          <p:cNvSpPr/>
          <p:nvPr/>
        </p:nvSpPr>
        <p:spPr>
          <a:xfrm>
            <a:off x="1988454" y="-20556"/>
            <a:ext cx="55603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/>
              <a:t>Tests of Financialization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77F9F7-CAE8-44AB-854A-C54C96567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5th Annual J.P. Morgan Center for Commodities International Symposium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108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6F6C05C-942D-4C02-9A74-C6E6DE787EAD}"/>
              </a:ext>
            </a:extLst>
          </p:cNvPr>
          <p:cNvSpPr/>
          <p:nvPr/>
        </p:nvSpPr>
        <p:spPr>
          <a:xfrm>
            <a:off x="1988454" y="-20556"/>
            <a:ext cx="55603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/>
              <a:t>Tests of Financialization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AA7E978-CA21-456A-8BF5-8F3C02B61947}"/>
              </a:ext>
            </a:extLst>
          </p:cNvPr>
          <p:cNvSpPr/>
          <p:nvPr/>
        </p:nvSpPr>
        <p:spPr>
          <a:xfrm>
            <a:off x="1184776" y="538441"/>
            <a:ext cx="7167716" cy="509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  <a:spcAft>
                <a:spcPts val="600"/>
              </a:spcAft>
            </a:pPr>
            <a:r>
              <a:rPr lang="en-US" sz="1600" dirty="0">
                <a:latin typeface="Times New Roman" panose="02020603050405020304" pitchFamily="18" charset="0"/>
                <a:ea typeface="SimSun" panose="02010600030101010101" pitchFamily="2" charset="-122"/>
                <a:cs typeface="Cordia New" panose="020B0304020202020204" pitchFamily="34" charset="-34"/>
              </a:rPr>
              <a:t>Table 9 LASSO predictive regression with interactions of </a:t>
            </a:r>
            <a:r>
              <a:rPr lang="en-US" sz="1600" b="1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Cordia New" panose="020B0304020202020204" pitchFamily="34" charset="-34"/>
              </a:rPr>
              <a:t>ETF inception </a:t>
            </a:r>
            <a:r>
              <a:rPr lang="en-US" sz="1600" dirty="0">
                <a:latin typeface="Times New Roman" panose="02020603050405020304" pitchFamily="18" charset="0"/>
                <a:ea typeface="SimSun" panose="02010600030101010101" pitchFamily="2" charset="-122"/>
                <a:cs typeface="Cordia New" panose="020B0304020202020204" pitchFamily="34" charset="-34"/>
              </a:rPr>
              <a:t>dummy</a:t>
            </a:r>
            <a:endParaRPr lang="en-US" sz="160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Cordia New" panose="020B0304020202020204" pitchFamily="34" charset="-34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6D07B6A1-36E2-4C40-B9F0-6D8D5021D2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5182233"/>
              </p:ext>
            </p:extLst>
          </p:nvPr>
        </p:nvGraphicFramePr>
        <p:xfrm>
          <a:off x="641555" y="1083170"/>
          <a:ext cx="7860891" cy="4367718"/>
        </p:xfrm>
        <a:graphic>
          <a:graphicData uri="http://schemas.openxmlformats.org/drawingml/2006/table">
            <a:tbl>
              <a:tblPr firstRow="1" firstCol="1" bandRow="1"/>
              <a:tblGrid>
                <a:gridCol w="1157187">
                  <a:extLst>
                    <a:ext uri="{9D8B030D-6E8A-4147-A177-3AD203B41FA5}">
                      <a16:colId xmlns:a16="http://schemas.microsoft.com/office/drawing/2014/main" val="3727259489"/>
                    </a:ext>
                  </a:extLst>
                </a:gridCol>
                <a:gridCol w="957672">
                  <a:extLst>
                    <a:ext uri="{9D8B030D-6E8A-4147-A177-3AD203B41FA5}">
                      <a16:colId xmlns:a16="http://schemas.microsoft.com/office/drawing/2014/main" val="3259264402"/>
                    </a:ext>
                  </a:extLst>
                </a:gridCol>
                <a:gridCol w="957672">
                  <a:extLst>
                    <a:ext uri="{9D8B030D-6E8A-4147-A177-3AD203B41FA5}">
                      <a16:colId xmlns:a16="http://schemas.microsoft.com/office/drawing/2014/main" val="379207992"/>
                    </a:ext>
                  </a:extLst>
                </a:gridCol>
                <a:gridCol w="957672">
                  <a:extLst>
                    <a:ext uri="{9D8B030D-6E8A-4147-A177-3AD203B41FA5}">
                      <a16:colId xmlns:a16="http://schemas.microsoft.com/office/drawing/2014/main" val="741943706"/>
                    </a:ext>
                  </a:extLst>
                </a:gridCol>
                <a:gridCol w="957672">
                  <a:extLst>
                    <a:ext uri="{9D8B030D-6E8A-4147-A177-3AD203B41FA5}">
                      <a16:colId xmlns:a16="http://schemas.microsoft.com/office/drawing/2014/main" val="410467223"/>
                    </a:ext>
                  </a:extLst>
                </a:gridCol>
                <a:gridCol w="847571">
                  <a:extLst>
                    <a:ext uri="{9D8B030D-6E8A-4147-A177-3AD203B41FA5}">
                      <a16:colId xmlns:a16="http://schemas.microsoft.com/office/drawing/2014/main" val="1118321001"/>
                    </a:ext>
                  </a:extLst>
                </a:gridCol>
                <a:gridCol w="110101">
                  <a:extLst>
                    <a:ext uri="{9D8B030D-6E8A-4147-A177-3AD203B41FA5}">
                      <a16:colId xmlns:a16="http://schemas.microsoft.com/office/drawing/2014/main" val="1148813657"/>
                    </a:ext>
                  </a:extLst>
                </a:gridCol>
                <a:gridCol w="957672">
                  <a:extLst>
                    <a:ext uri="{9D8B030D-6E8A-4147-A177-3AD203B41FA5}">
                      <a16:colId xmlns:a16="http://schemas.microsoft.com/office/drawing/2014/main" val="2795288109"/>
                    </a:ext>
                  </a:extLst>
                </a:gridCol>
                <a:gridCol w="957672">
                  <a:extLst>
                    <a:ext uri="{9D8B030D-6E8A-4147-A177-3AD203B41FA5}">
                      <a16:colId xmlns:a16="http://schemas.microsoft.com/office/drawing/2014/main" val="1110694615"/>
                    </a:ext>
                  </a:extLst>
                </a:gridCol>
              </a:tblGrid>
              <a:tr h="1992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(3)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(4)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(5)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(6)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(7)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3165439"/>
                  </a:ext>
                </a:extLst>
              </a:tr>
              <a:tr h="199279"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Regressand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8323785"/>
                  </a:ext>
                </a:extLst>
              </a:tr>
              <a:tr h="31387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Regressor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Coffee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Copper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Corn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Cotton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Crude Oil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Gasoline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Heating Oil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0021539"/>
                  </a:ext>
                </a:extLst>
              </a:tr>
              <a:tr h="1897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(Intercept)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0.04</a:t>
                      </a:r>
                      <a:r>
                        <a:rPr lang="en-US" sz="14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6240802"/>
                  </a:ext>
                </a:extLst>
              </a:tr>
              <a:tr h="1897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d_ETF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-0.04</a:t>
                      </a:r>
                      <a:r>
                        <a:rPr lang="en-US" sz="14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5661669"/>
                  </a:ext>
                </a:extLst>
              </a:tr>
              <a:tr h="1897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Cocoa1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615812"/>
                  </a:ext>
                </a:extLst>
              </a:tr>
              <a:tr h="1897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Cocoa2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2645764"/>
                  </a:ext>
                </a:extLst>
              </a:tr>
              <a:tr h="1897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Cocoa2</a:t>
                      </a:r>
                      <a:r>
                        <a:rPr lang="en-US" sz="14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d_ETF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1610911"/>
                  </a:ext>
                </a:extLst>
              </a:tr>
              <a:tr h="1897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Coffee1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9976813"/>
                  </a:ext>
                </a:extLst>
              </a:tr>
              <a:tr h="1897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Coffee1</a:t>
                      </a:r>
                      <a:r>
                        <a:rPr lang="en-US" sz="14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d_ETF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500613"/>
                  </a:ext>
                </a:extLst>
              </a:tr>
              <a:tr h="1897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Coffee2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8486998"/>
                  </a:ext>
                </a:extLst>
              </a:tr>
              <a:tr h="1897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Coffee2</a:t>
                      </a:r>
                      <a:r>
                        <a:rPr lang="en-US" sz="14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d_ETF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3727232"/>
                  </a:ext>
                </a:extLst>
              </a:tr>
              <a:tr h="1897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Copper1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1586206"/>
                  </a:ext>
                </a:extLst>
              </a:tr>
              <a:tr h="1897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Copper2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0.22</a:t>
                      </a:r>
                      <a:r>
                        <a:rPr lang="en-US" sz="14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0.18</a:t>
                      </a:r>
                      <a:r>
                        <a:rPr lang="en-US" sz="14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0202"/>
                  </a:ext>
                </a:extLst>
              </a:tr>
              <a:tr h="1897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Corn2</a:t>
                      </a:r>
                      <a:r>
                        <a:rPr lang="en-US" sz="14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d_ETF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0.15</a:t>
                      </a:r>
                      <a:r>
                        <a:rPr lang="en-US" sz="14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4774137"/>
                  </a:ext>
                </a:extLst>
              </a:tr>
              <a:tr h="199279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----------------------------------------------------------------------------------------------------------------------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382301"/>
                  </a:ext>
                </a:extLst>
              </a:tr>
              <a:tr h="2581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 number of interactions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7351113"/>
                  </a:ext>
                </a:extLst>
              </a:tr>
              <a:tr h="1795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Fstat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4.912</a:t>
                      </a:r>
                      <a:r>
                        <a:rPr lang="en-US" sz="14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4.606</a:t>
                      </a:r>
                      <a:r>
                        <a:rPr lang="en-US" sz="14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3.827</a:t>
                      </a:r>
                      <a:r>
                        <a:rPr lang="en-US" sz="14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5.346</a:t>
                      </a:r>
                      <a:r>
                        <a:rPr lang="en-US" sz="14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2.562</a:t>
                      </a:r>
                      <a:r>
                        <a:rPr lang="en-US" sz="14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8810775"/>
                  </a:ext>
                </a:extLst>
              </a:tr>
              <a:tr h="19927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5.30%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13.66%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15.76%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12.34%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11.51%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14.35%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14.35%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11.62%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3554414"/>
                  </a:ext>
                </a:extLst>
              </a:tr>
            </a:tbl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D3E36913-DF1B-49D7-8247-0AFCD1C737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554" y="5226380"/>
            <a:ext cx="412297" cy="347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C23C5CDA-8084-4EAA-AD7B-B6105A948022}"/>
              </a:ext>
            </a:extLst>
          </p:cNvPr>
          <p:cNvSpPr/>
          <p:nvPr/>
        </p:nvSpPr>
        <p:spPr>
          <a:xfrm>
            <a:off x="398206" y="5575961"/>
            <a:ext cx="874579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least one lagged commodity futures return is selected for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indexed futures.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out of the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futures have interactions of ETF inception dummy (b/a Sept 2006) with lagged returns as selected effects.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1B523C7-72B2-4E2C-B981-63600B6F8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5th Annual J.P. Morgan Center for Commodities International Symposium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77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6215" y="-265905"/>
            <a:ext cx="7886700" cy="1325563"/>
          </a:xfrm>
        </p:spPr>
        <p:txBody>
          <a:bodyPr/>
          <a:lstStyle/>
          <a:p>
            <a:pPr algn="ctr"/>
            <a:r>
              <a:rPr lang="en-US" dirty="0"/>
              <a:t>Robustness Check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420" y="709861"/>
            <a:ext cx="8811580" cy="2190358"/>
          </a:xfrm>
        </p:spPr>
        <p:txBody>
          <a:bodyPr>
            <a:normAutofit/>
          </a:bodyPr>
          <a:lstStyle/>
          <a:p>
            <a:pPr marL="457200" lvl="1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en-US" b="1" dirty="0">
                <a:ea typeface="SimSun" panose="02010600030101010101" pitchFamily="2" charset="-122"/>
                <a:cs typeface="Cordia New"/>
              </a:rPr>
              <a:t>Transaction cost and turnover </a:t>
            </a:r>
            <a:r>
              <a:rPr lang="en-US" altLang="en-US" dirty="0">
                <a:ea typeface="SimSun" panose="02010600030101010101" pitchFamily="2" charset="-122"/>
                <a:cs typeface="Cordia New"/>
              </a:rPr>
              <a:t>(rebalance and rollover)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altLang="en-US" sz="1900" dirty="0">
                <a:ea typeface="SimSun" panose="02010600030101010101" pitchFamily="2" charset="-122"/>
                <a:cs typeface="Cordia New"/>
              </a:rPr>
              <a:t>Marshall, </a:t>
            </a:r>
            <a:r>
              <a:rPr lang="en-US" altLang="en-US" sz="1900" dirty="0" err="1">
                <a:ea typeface="SimSun" panose="02010600030101010101" pitchFamily="2" charset="-122"/>
                <a:cs typeface="Cordia New"/>
              </a:rPr>
              <a:t>Nhnut</a:t>
            </a:r>
            <a:r>
              <a:rPr lang="en-US" altLang="en-US" sz="1900" dirty="0">
                <a:ea typeface="SimSun" panose="02010600030101010101" pitchFamily="2" charset="-122"/>
                <a:cs typeface="Cordia New"/>
              </a:rPr>
              <a:t>, and </a:t>
            </a:r>
            <a:r>
              <a:rPr lang="en-US" altLang="en-US" sz="1900" dirty="0" err="1">
                <a:ea typeface="SimSun" panose="02010600030101010101" pitchFamily="2" charset="-122"/>
                <a:cs typeface="Cordia New"/>
              </a:rPr>
              <a:t>Visaltanachoti</a:t>
            </a:r>
            <a:r>
              <a:rPr lang="en-US" altLang="en-US" sz="1900" dirty="0">
                <a:ea typeface="SimSun" panose="02010600030101010101" pitchFamily="2" charset="-122"/>
                <a:cs typeface="Cordia New"/>
              </a:rPr>
              <a:t> (2012): half spreads between 3.1 to 4.4 basis points;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altLang="en-US" sz="1900" dirty="0">
                <a:ea typeface="SimSun" panose="02010600030101010101" pitchFamily="2" charset="-122"/>
                <a:cs typeface="Cordia New"/>
              </a:rPr>
              <a:t>Turnover: 0-4 (single-sort); 0-2 (timing)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altLang="en-US" sz="1900" dirty="0">
                <a:ea typeface="SimSun" panose="02010600030101010101" pitchFamily="2" charset="-122"/>
                <a:cs typeface="Cordia New"/>
              </a:rPr>
              <a:t>Estimation of annual transaction cost assuming monthly roll-over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1900" dirty="0">
                <a:ea typeface="SimSun" panose="02010600030101010101" pitchFamily="2" charset="-122"/>
                <a:cs typeface="Cordia New"/>
              </a:rPr>
              <a:t>   12*4*4.4*0.01%=</a:t>
            </a:r>
            <a:r>
              <a:rPr lang="en-US" altLang="en-US" sz="1900" dirty="0">
                <a:solidFill>
                  <a:srgbClr val="0070C0"/>
                </a:solidFill>
                <a:ea typeface="SimSun" panose="02010600030101010101" pitchFamily="2" charset="-122"/>
                <a:cs typeface="Cordia New"/>
              </a:rPr>
              <a:t>2.112</a:t>
            </a:r>
            <a:r>
              <a:rPr lang="en-US" altLang="en-US" sz="1900" b="1" dirty="0">
                <a:solidFill>
                  <a:srgbClr val="0070C0"/>
                </a:solidFill>
                <a:ea typeface="SimSun" panose="02010600030101010101" pitchFamily="2" charset="-122"/>
                <a:cs typeface="Cordia New"/>
              </a:rPr>
              <a:t>%</a:t>
            </a:r>
            <a:r>
              <a:rPr lang="en-US" altLang="en-US" sz="1900" dirty="0">
                <a:solidFill>
                  <a:srgbClr val="0070C0"/>
                </a:solidFill>
                <a:ea typeface="SimSun" panose="02010600030101010101" pitchFamily="2" charset="-122"/>
                <a:cs typeface="Cordia New"/>
              </a:rPr>
              <a:t> (single sort); </a:t>
            </a:r>
            <a:r>
              <a:rPr lang="en-US" altLang="en-US" sz="1900" dirty="0">
                <a:ea typeface="SimSun" panose="02010600030101010101" pitchFamily="2" charset="-122"/>
                <a:cs typeface="Cordia New"/>
              </a:rPr>
              <a:t>12*2*4.4*0.01%=</a:t>
            </a:r>
            <a:r>
              <a:rPr lang="en-US" altLang="en-US" sz="1900" b="1" dirty="0">
                <a:solidFill>
                  <a:srgbClr val="0070C0"/>
                </a:solidFill>
                <a:ea typeface="SimSun" panose="02010600030101010101" pitchFamily="2" charset="-122"/>
                <a:cs typeface="Cordia New"/>
              </a:rPr>
              <a:t>1.056</a:t>
            </a:r>
            <a:r>
              <a:rPr lang="en-US" altLang="en-US" sz="1900" dirty="0">
                <a:solidFill>
                  <a:srgbClr val="0070C0"/>
                </a:solidFill>
                <a:ea typeface="SimSun" panose="02010600030101010101" pitchFamily="2" charset="-122"/>
                <a:cs typeface="Cordia New"/>
              </a:rPr>
              <a:t>% (timing</a:t>
            </a:r>
            <a:r>
              <a:rPr lang="en-US" altLang="en-US" sz="2200" dirty="0">
                <a:solidFill>
                  <a:srgbClr val="0070C0"/>
                </a:solidFill>
                <a:ea typeface="SimSun" panose="02010600030101010101" pitchFamily="2" charset="-122"/>
                <a:cs typeface="Cordia New"/>
              </a:rPr>
              <a:t>)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altLang="en-US" sz="2400" dirty="0">
              <a:ea typeface="SimSun" panose="02010600030101010101" pitchFamily="2" charset="-122"/>
              <a:cs typeface="Cordia New"/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en-US" sz="1800" dirty="0"/>
          </a:p>
          <a:p>
            <a:pPr marL="457200" lvl="1" indent="0">
              <a:buNone/>
            </a:pPr>
            <a:endParaRPr lang="en-US" sz="1800" dirty="0">
              <a:ea typeface="SimSun" panose="02010600030101010101" pitchFamily="2" charset="-122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84C1CB-9443-4D9C-B2ED-BFE5EA835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5th Annual J.P. Morgan Center for Commodities International Symposium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607128" y="3783988"/>
          <a:ext cx="6557997" cy="2598334"/>
        </p:xfrm>
        <a:graphic>
          <a:graphicData uri="http://schemas.openxmlformats.org/drawingml/2006/table">
            <a:tbl>
              <a:tblPr/>
              <a:tblGrid>
                <a:gridCol w="1228699">
                  <a:extLst>
                    <a:ext uri="{9D8B030D-6E8A-4147-A177-3AD203B41FA5}">
                      <a16:colId xmlns:a16="http://schemas.microsoft.com/office/drawing/2014/main" val="3810404783"/>
                    </a:ext>
                  </a:extLst>
                </a:gridCol>
                <a:gridCol w="710573">
                  <a:extLst>
                    <a:ext uri="{9D8B030D-6E8A-4147-A177-3AD203B41FA5}">
                      <a16:colId xmlns:a16="http://schemas.microsoft.com/office/drawing/2014/main" val="3794754782"/>
                    </a:ext>
                  </a:extLst>
                </a:gridCol>
                <a:gridCol w="1051056">
                  <a:extLst>
                    <a:ext uri="{9D8B030D-6E8A-4147-A177-3AD203B41FA5}">
                      <a16:colId xmlns:a16="http://schemas.microsoft.com/office/drawing/2014/main" val="110072947"/>
                    </a:ext>
                  </a:extLst>
                </a:gridCol>
                <a:gridCol w="710573">
                  <a:extLst>
                    <a:ext uri="{9D8B030D-6E8A-4147-A177-3AD203B41FA5}">
                      <a16:colId xmlns:a16="http://schemas.microsoft.com/office/drawing/2014/main" val="2138862338"/>
                    </a:ext>
                  </a:extLst>
                </a:gridCol>
                <a:gridCol w="1169485">
                  <a:extLst>
                    <a:ext uri="{9D8B030D-6E8A-4147-A177-3AD203B41FA5}">
                      <a16:colId xmlns:a16="http://schemas.microsoft.com/office/drawing/2014/main" val="3524063514"/>
                    </a:ext>
                  </a:extLst>
                </a:gridCol>
                <a:gridCol w="710573">
                  <a:extLst>
                    <a:ext uri="{9D8B030D-6E8A-4147-A177-3AD203B41FA5}">
                      <a16:colId xmlns:a16="http://schemas.microsoft.com/office/drawing/2014/main" val="357998388"/>
                    </a:ext>
                  </a:extLst>
                </a:gridCol>
                <a:gridCol w="977038">
                  <a:extLst>
                    <a:ext uri="{9D8B030D-6E8A-4147-A177-3AD203B41FA5}">
                      <a16:colId xmlns:a16="http://schemas.microsoft.com/office/drawing/2014/main" val="3231430608"/>
                    </a:ext>
                  </a:extLst>
                </a:gridCol>
              </a:tblGrid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Before transaction cost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After transaction cost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5445313"/>
                  </a:ext>
                </a:extLst>
              </a:tr>
              <a:tr h="71437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Forecasts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Ann. mean (%)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Ann.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std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(%)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Ann. Sharpe Ratio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Ann. mean (%)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Ann.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std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(%)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Ann. Sharpe Ratio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4494266"/>
                  </a:ext>
                </a:extLst>
              </a:tr>
              <a:tr h="283759">
                <a:tc gridSpan="7"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Single-sort portfolio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8612393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LASSO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15.15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16.24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0.93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13.038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16.24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0.80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4236248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LASSO (All)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14.67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17.17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0.85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12.558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17.17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0.73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1733258"/>
                  </a:ext>
                </a:extLst>
              </a:tr>
              <a:tr h="238125">
                <a:tc gridSpan="7"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Timing portfolio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1182792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LASSO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6.15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8.52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0.72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5.094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8.52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0.60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7464243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LASSO (All)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3.53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6.64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0.53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2.474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6.64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0.37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1531408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1299244" y="3200366"/>
            <a:ext cx="7333671" cy="4576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  <a:spcAft>
                <a:spcPts val="600"/>
              </a:spcAft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Cordia New" panose="020B0304020202020204" pitchFamily="34" charset="-34"/>
              </a:rPr>
              <a:t>Out of sample portfolio adjusted for transaction cost</a:t>
            </a:r>
          </a:p>
        </p:txBody>
      </p:sp>
    </p:spTree>
    <p:extLst>
      <p:ext uri="{BB962C8B-B14F-4D97-AF65-F5344CB8AC3E}">
        <p14:creationId xmlns:p14="http://schemas.microsoft.com/office/powerpoint/2010/main" val="417320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5938"/>
            <a:ext cx="7886700" cy="1325563"/>
          </a:xfrm>
        </p:spPr>
        <p:txBody>
          <a:bodyPr/>
          <a:lstStyle/>
          <a:p>
            <a:pPr algn="ctr"/>
            <a:r>
              <a:rPr lang="en-US" dirty="0"/>
              <a:t>Robustness Check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268" y="1413897"/>
            <a:ext cx="8250274" cy="4351338"/>
          </a:xfrm>
        </p:spPr>
        <p:txBody>
          <a:bodyPr>
            <a:normAutofit/>
          </a:bodyPr>
          <a:lstStyle/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altLang="en-US" sz="2800" dirty="0">
                <a:ea typeface="SimSun" panose="02010600030101010101" pitchFamily="2" charset="-122"/>
                <a:cs typeface="Cordia New"/>
              </a:rPr>
              <a:t>Different LASSO models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altLang="en-US" sz="2400" dirty="0">
                <a:ea typeface="SimSun" panose="02010600030101010101" pitchFamily="2" charset="-122"/>
                <a:cs typeface="Cordia New"/>
              </a:rPr>
              <a:t>Adaptive LASSO, elastic net, and combination LASSO; </a:t>
            </a:r>
            <a:r>
              <a:rPr lang="en-US" sz="2400" dirty="0">
                <a:ea typeface="SimSun" panose="02010600030101010101" pitchFamily="2" charset="-122"/>
                <a:cs typeface="Cordia New"/>
              </a:rPr>
              <a:t>use cross-validation to select penalty parameter (</a:t>
            </a:r>
            <a:r>
              <a:rPr lang="en-US" sz="2400" dirty="0" err="1">
                <a:ea typeface="SimSun" panose="02010600030101010101" pitchFamily="2" charset="-122"/>
                <a:cs typeface="Cordia New"/>
              </a:rPr>
              <a:t>Chinco</a:t>
            </a:r>
            <a:r>
              <a:rPr lang="en-US" sz="2400" dirty="0">
                <a:ea typeface="SimSun" panose="02010600030101010101" pitchFamily="2" charset="-122"/>
                <a:cs typeface="Cordia New"/>
              </a:rPr>
              <a:t>, Clark-Joseph, and Ye, 2019)</a:t>
            </a:r>
            <a:endParaRPr lang="en-US" sz="2800" dirty="0">
              <a:ea typeface="SimSun" panose="02010600030101010101" pitchFamily="2" charset="-122"/>
              <a:cs typeface="Cordia New"/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sz="2800" dirty="0">
                <a:ea typeface="SimSun" panose="02010600030101010101" pitchFamily="2" charset="-122"/>
                <a:cs typeface="Cordia New"/>
              </a:rPr>
              <a:t>Add more lags (3 lags, now the number of variables are 81&gt;60)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sz="2800" dirty="0">
                <a:ea typeface="SimSun" panose="02010600030101010101" pitchFamily="2" charset="-122"/>
                <a:cs typeface="Cordia New"/>
              </a:rPr>
              <a:t>Adjusting for seasonality (add 11 month dummies)</a:t>
            </a:r>
            <a:endParaRPr lang="en-US" sz="2800" dirty="0">
              <a:ea typeface="SimSun" panose="02010600030101010101" pitchFamily="2" charset="-122"/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en-US" sz="1800" dirty="0"/>
          </a:p>
          <a:p>
            <a:pPr marL="457200" lvl="1" indent="0">
              <a:buNone/>
            </a:pPr>
            <a:endParaRPr lang="en-US" sz="1800" dirty="0">
              <a:ea typeface="SimSun" panose="02010600030101010101" pitchFamily="2" charset="-122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84C1CB-9443-4D9C-B2ED-BFE5EA835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5th Annual J.P. Morgan Center for Commodities International Symposium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13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848E5-8E33-4DF6-A8E2-188ED713E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Robustness Check: Trees and Neural networks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F67FBD-3667-4755-83E5-BD41496D72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Tree-based models</a:t>
            </a:r>
            <a:r>
              <a:rPr lang="en-US" dirty="0"/>
              <a:t>: account for nonlinearity and interactions between variables</a:t>
            </a:r>
          </a:p>
          <a:p>
            <a:pPr lvl="1"/>
            <a:r>
              <a:rPr lang="en-US" dirty="0"/>
              <a:t>Random forest: </a:t>
            </a:r>
            <a:r>
              <a:rPr lang="en-US" dirty="0" err="1"/>
              <a:t>Breiman</a:t>
            </a:r>
            <a:r>
              <a:rPr lang="en-US" dirty="0"/>
              <a:t> (2001)</a:t>
            </a:r>
          </a:p>
          <a:p>
            <a:pPr lvl="1"/>
            <a:r>
              <a:rPr lang="en-US" dirty="0"/>
              <a:t>Gradient boosting: Friedman (2001)</a:t>
            </a:r>
          </a:p>
          <a:p>
            <a:pPr lvl="1"/>
            <a:endParaRPr lang="en-US" dirty="0"/>
          </a:p>
          <a:p>
            <a:r>
              <a:rPr lang="en-US" dirty="0">
                <a:solidFill>
                  <a:srgbClr val="0070C0"/>
                </a:solidFill>
              </a:rPr>
              <a:t>Neural networks</a:t>
            </a:r>
            <a:r>
              <a:rPr lang="en-US" dirty="0"/>
              <a:t>: ‘among the least transparent, least interpretable, and most highly parameterized machine learning tools’</a:t>
            </a:r>
          </a:p>
          <a:p>
            <a:pPr lvl="1"/>
            <a:r>
              <a:rPr lang="en-US" dirty="0"/>
              <a:t>Gu, Kelly, and </a:t>
            </a:r>
            <a:r>
              <a:rPr lang="en-US" dirty="0" err="1"/>
              <a:t>Xiu</a:t>
            </a:r>
            <a:r>
              <a:rPr lang="en-US" dirty="0"/>
              <a:t> (2020): “In small data sets, simple networks with only a few layers and nodes often perform best”. </a:t>
            </a:r>
          </a:p>
          <a:p>
            <a:pPr lvl="1"/>
            <a:r>
              <a:rPr lang="en-US" dirty="0" err="1"/>
              <a:t>Filippou</a:t>
            </a:r>
            <a:r>
              <a:rPr lang="en-US" dirty="0"/>
              <a:t>, </a:t>
            </a:r>
            <a:r>
              <a:rPr lang="en-US" dirty="0" err="1"/>
              <a:t>Rapach</a:t>
            </a:r>
            <a:r>
              <a:rPr lang="en-US" dirty="0"/>
              <a:t>, Taylor, and Zhou (2020): neural networks perform worse than Elastic net in predicting exchange rate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995A8B-37F4-4944-AFDF-648E310E4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5th Annual J.P. Morgan Center for Commodities International Symposium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58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64D18F5-973E-4208-BFA9-5AB739042A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8564906"/>
              </p:ext>
            </p:extLst>
          </p:nvPr>
        </p:nvGraphicFramePr>
        <p:xfrm>
          <a:off x="439686" y="1617105"/>
          <a:ext cx="8483087" cy="4929142"/>
        </p:xfrm>
        <a:graphic>
          <a:graphicData uri="http://schemas.openxmlformats.org/drawingml/2006/table">
            <a:tbl>
              <a:tblPr firstRow="1" firstCol="1" bandRow="1"/>
              <a:tblGrid>
                <a:gridCol w="2408565">
                  <a:extLst>
                    <a:ext uri="{9D8B030D-6E8A-4147-A177-3AD203B41FA5}">
                      <a16:colId xmlns:a16="http://schemas.microsoft.com/office/drawing/2014/main" val="3294279959"/>
                    </a:ext>
                  </a:extLst>
                </a:gridCol>
                <a:gridCol w="676359">
                  <a:extLst>
                    <a:ext uri="{9D8B030D-6E8A-4147-A177-3AD203B41FA5}">
                      <a16:colId xmlns:a16="http://schemas.microsoft.com/office/drawing/2014/main" val="1988033187"/>
                    </a:ext>
                  </a:extLst>
                </a:gridCol>
                <a:gridCol w="676359">
                  <a:extLst>
                    <a:ext uri="{9D8B030D-6E8A-4147-A177-3AD203B41FA5}">
                      <a16:colId xmlns:a16="http://schemas.microsoft.com/office/drawing/2014/main" val="1912332451"/>
                    </a:ext>
                  </a:extLst>
                </a:gridCol>
                <a:gridCol w="719937">
                  <a:extLst>
                    <a:ext uri="{9D8B030D-6E8A-4147-A177-3AD203B41FA5}">
                      <a16:colId xmlns:a16="http://schemas.microsoft.com/office/drawing/2014/main" val="84498162"/>
                    </a:ext>
                  </a:extLst>
                </a:gridCol>
                <a:gridCol w="676359">
                  <a:extLst>
                    <a:ext uri="{9D8B030D-6E8A-4147-A177-3AD203B41FA5}">
                      <a16:colId xmlns:a16="http://schemas.microsoft.com/office/drawing/2014/main" val="374009449"/>
                    </a:ext>
                  </a:extLst>
                </a:gridCol>
                <a:gridCol w="732647">
                  <a:extLst>
                    <a:ext uri="{9D8B030D-6E8A-4147-A177-3AD203B41FA5}">
                      <a16:colId xmlns:a16="http://schemas.microsoft.com/office/drawing/2014/main" val="185713315"/>
                    </a:ext>
                  </a:extLst>
                </a:gridCol>
                <a:gridCol w="656386">
                  <a:extLst>
                    <a:ext uri="{9D8B030D-6E8A-4147-A177-3AD203B41FA5}">
                      <a16:colId xmlns:a16="http://schemas.microsoft.com/office/drawing/2014/main" val="1060937640"/>
                    </a:ext>
                  </a:extLst>
                </a:gridCol>
                <a:gridCol w="947811">
                  <a:extLst>
                    <a:ext uri="{9D8B030D-6E8A-4147-A177-3AD203B41FA5}">
                      <a16:colId xmlns:a16="http://schemas.microsoft.com/office/drawing/2014/main" val="2627789272"/>
                    </a:ext>
                  </a:extLst>
                </a:gridCol>
                <a:gridCol w="988664">
                  <a:extLst>
                    <a:ext uri="{9D8B030D-6E8A-4147-A177-3AD203B41FA5}">
                      <a16:colId xmlns:a16="http://schemas.microsoft.com/office/drawing/2014/main" val="3062231923"/>
                    </a:ext>
                  </a:extLst>
                </a:gridCol>
              </a:tblGrid>
              <a:tr h="1431456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Forecasts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Ann. mean (%)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Ann. std (%)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Ann. Sharpe Ratio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Ann. DR (%)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Ann.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Sortino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Ratio (%)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Tstat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Ann.alpha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Alpha.tstat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76533"/>
                  </a:ext>
                </a:extLst>
              </a:tr>
              <a:tr h="347634">
                <a:tc gridSpan="9">
                  <a:txBody>
                    <a:bodyPr/>
                    <a:lstStyle/>
                    <a:p>
                      <a:pPr marL="0" marR="0" indent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Panel A: Single-sort portfolio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9901790"/>
                  </a:ext>
                </a:extLst>
              </a:tr>
              <a:tr h="757691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Gradient boosting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12.54</a:t>
                      </a:r>
                      <a:endParaRPr lang="en-US" sz="1400" dirty="0"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17.56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0.71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10.77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1.16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2.37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11.41*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(1.96)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2231596"/>
                  </a:ext>
                </a:extLst>
              </a:tr>
              <a:tr h="347634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Random forest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13.58</a:t>
                      </a:r>
                      <a:endParaRPr lang="en-US" sz="1400" dirty="0"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17.19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0.79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10.08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1.35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2.62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11.15**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(2.43)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2778720"/>
                  </a:ext>
                </a:extLst>
              </a:tr>
              <a:tr h="347634">
                <a:tc gridSpan="9">
                  <a:txBody>
                    <a:bodyPr/>
                    <a:lstStyle/>
                    <a:p>
                      <a:pPr marL="0" marR="0" indent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Panel B:  Timing portfolio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21083"/>
                  </a:ext>
                </a:extLst>
              </a:tr>
              <a:tr h="757691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Gradient boosting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3.21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7.99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0.40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5.59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0.57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1.33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3.79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(1.64)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6331636"/>
                  </a:ext>
                </a:extLst>
              </a:tr>
              <a:tr h="347634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Random forest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2.67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7.90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0.34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5.34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0.50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1.12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2.08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(0.88)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3881725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B325C77E-4836-44F8-A602-F789543CA4D8}"/>
              </a:ext>
            </a:extLst>
          </p:cNvPr>
          <p:cNvSpPr/>
          <p:nvPr/>
        </p:nvSpPr>
        <p:spPr>
          <a:xfrm>
            <a:off x="2430292" y="950515"/>
            <a:ext cx="4283417" cy="5619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7200" algn="ctr">
              <a:lnSpc>
                <a:spcPct val="200000"/>
              </a:lnSpc>
              <a:spcAft>
                <a:spcPts val="1000"/>
              </a:spcAft>
            </a:pP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  <a:cs typeface="Cordia New" panose="020B0304020202020204" pitchFamily="34" charset="-34"/>
              </a:rPr>
              <a:t>Table 11 Tree-based models (500 trees)</a:t>
            </a:r>
            <a:endParaRPr lang="en-US" sz="200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Cordia New" panose="020B0304020202020204" pitchFamily="34" charset="-34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CBCBA23-FAF4-42E5-A18F-6EE9696C9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5938"/>
            <a:ext cx="7886700" cy="904577"/>
          </a:xfrm>
        </p:spPr>
        <p:txBody>
          <a:bodyPr/>
          <a:lstStyle/>
          <a:p>
            <a:pPr algn="ctr"/>
            <a:r>
              <a:rPr lang="en-US" dirty="0"/>
              <a:t>Robustness Check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674F7CD-54FF-499E-88B9-2A451DE5F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5th Annual J.P. Morgan Center for Commodities International Symposium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73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6252133-7DD1-49AA-8D9A-937DD034BD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0988553"/>
              </p:ext>
            </p:extLst>
          </p:nvPr>
        </p:nvGraphicFramePr>
        <p:xfrm>
          <a:off x="324464" y="1238765"/>
          <a:ext cx="8495072" cy="5486400"/>
        </p:xfrm>
        <a:graphic>
          <a:graphicData uri="http://schemas.openxmlformats.org/drawingml/2006/table">
            <a:tbl>
              <a:tblPr firstRow="1" firstCol="1" bandRow="1"/>
              <a:tblGrid>
                <a:gridCol w="2063429">
                  <a:extLst>
                    <a:ext uri="{9D8B030D-6E8A-4147-A177-3AD203B41FA5}">
                      <a16:colId xmlns:a16="http://schemas.microsoft.com/office/drawing/2014/main" val="3136164137"/>
                    </a:ext>
                  </a:extLst>
                </a:gridCol>
                <a:gridCol w="727469">
                  <a:extLst>
                    <a:ext uri="{9D8B030D-6E8A-4147-A177-3AD203B41FA5}">
                      <a16:colId xmlns:a16="http://schemas.microsoft.com/office/drawing/2014/main" val="1577610271"/>
                    </a:ext>
                  </a:extLst>
                </a:gridCol>
                <a:gridCol w="729169">
                  <a:extLst>
                    <a:ext uri="{9D8B030D-6E8A-4147-A177-3AD203B41FA5}">
                      <a16:colId xmlns:a16="http://schemas.microsoft.com/office/drawing/2014/main" val="38829553"/>
                    </a:ext>
                  </a:extLst>
                </a:gridCol>
                <a:gridCol w="756364">
                  <a:extLst>
                    <a:ext uri="{9D8B030D-6E8A-4147-A177-3AD203B41FA5}">
                      <a16:colId xmlns:a16="http://schemas.microsoft.com/office/drawing/2014/main" val="3048609088"/>
                    </a:ext>
                  </a:extLst>
                </a:gridCol>
                <a:gridCol w="729169">
                  <a:extLst>
                    <a:ext uri="{9D8B030D-6E8A-4147-A177-3AD203B41FA5}">
                      <a16:colId xmlns:a16="http://schemas.microsoft.com/office/drawing/2014/main" val="2065611139"/>
                    </a:ext>
                  </a:extLst>
                </a:gridCol>
                <a:gridCol w="764862">
                  <a:extLst>
                    <a:ext uri="{9D8B030D-6E8A-4147-A177-3AD203B41FA5}">
                      <a16:colId xmlns:a16="http://schemas.microsoft.com/office/drawing/2014/main" val="2066466876"/>
                    </a:ext>
                  </a:extLst>
                </a:gridCol>
                <a:gridCol w="718971">
                  <a:extLst>
                    <a:ext uri="{9D8B030D-6E8A-4147-A177-3AD203B41FA5}">
                      <a16:colId xmlns:a16="http://schemas.microsoft.com/office/drawing/2014/main" val="631239445"/>
                    </a:ext>
                  </a:extLst>
                </a:gridCol>
                <a:gridCol w="980723">
                  <a:extLst>
                    <a:ext uri="{9D8B030D-6E8A-4147-A177-3AD203B41FA5}">
                      <a16:colId xmlns:a16="http://schemas.microsoft.com/office/drawing/2014/main" val="2853857621"/>
                    </a:ext>
                  </a:extLst>
                </a:gridCol>
                <a:gridCol w="1024916">
                  <a:extLst>
                    <a:ext uri="{9D8B030D-6E8A-4147-A177-3AD203B41FA5}">
                      <a16:colId xmlns:a16="http://schemas.microsoft.com/office/drawing/2014/main" val="4132022467"/>
                    </a:ext>
                  </a:extLst>
                </a:gridCol>
              </a:tblGrid>
              <a:tr h="1756518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Forecasts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Ann. mean (%)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Ann. std (%)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Ann. Sharpe Ratio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Ann. DR (%)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Ann. </a:t>
                      </a:r>
                      <a:r>
                        <a:rPr lang="en-US" sz="15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Sortino</a:t>
                      </a: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Ratio (%)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Tstat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Ann.alpha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Alpha.tstat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654948"/>
                  </a:ext>
                </a:extLst>
              </a:tr>
              <a:tr h="439129">
                <a:tc gridSpan="9">
                  <a:txBody>
                    <a:bodyPr/>
                    <a:lstStyle/>
                    <a:p>
                      <a:pPr marL="0" marR="0" indent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Panel A: Single-sort portfolio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1382135"/>
                  </a:ext>
                </a:extLst>
              </a:tr>
              <a:tr h="439129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 neurons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12.54</a:t>
                      </a:r>
                      <a:endParaRPr lang="en-US" sz="1500" dirty="0"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17.56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0.71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10.77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1.16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2.37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11.41*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(1.96)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8871879"/>
                  </a:ext>
                </a:extLst>
              </a:tr>
              <a:tr h="439129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 neurons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12.57</a:t>
                      </a:r>
                      <a:endParaRPr lang="en-US" sz="1500" dirty="0"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18.21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0.69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10.07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1.25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2.29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12.10**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(2.09)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7558224"/>
                  </a:ext>
                </a:extLst>
              </a:tr>
              <a:tr h="439129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 neurons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4.57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18.60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0.25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12.88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0.35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0.81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3.26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(0.54)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7811722"/>
                  </a:ext>
                </a:extLst>
              </a:tr>
              <a:tr h="439129">
                <a:tc gridSpan="9">
                  <a:txBody>
                    <a:bodyPr/>
                    <a:lstStyle/>
                    <a:p>
                      <a:pPr marL="0" marR="0" indent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Panel B: Timing portfolio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7539040"/>
                  </a:ext>
                </a:extLst>
              </a:tr>
              <a:tr h="439129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 neurons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3.21</a:t>
                      </a:r>
                      <a:endParaRPr lang="en-US" sz="15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7.99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0.40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5.59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0.57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1.33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3.79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(1.64)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647524"/>
                  </a:ext>
                </a:extLst>
              </a:tr>
              <a:tr h="439129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 neurons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3.69</a:t>
                      </a:r>
                      <a:endParaRPr lang="en-US" sz="15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8.81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0.42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6.07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0.61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1.39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4.68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(1.61)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4155214"/>
                  </a:ext>
                </a:extLst>
              </a:tr>
              <a:tr h="439129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 neurons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-5.20</a:t>
                      </a:r>
                      <a:endParaRPr lang="en-US" sz="15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10.45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-0.50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8.63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-0.60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-1.65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-5.71*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(-1.98)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650585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A4DC9264-6DA1-4AB2-BE3E-363CBA0AD361}"/>
              </a:ext>
            </a:extLst>
          </p:cNvPr>
          <p:cNvSpPr/>
          <p:nvPr/>
        </p:nvSpPr>
        <p:spPr>
          <a:xfrm>
            <a:off x="1836174" y="607889"/>
            <a:ext cx="5471652" cy="5619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ctr">
              <a:lnSpc>
                <a:spcPct val="200000"/>
              </a:lnSpc>
              <a:spcAft>
                <a:spcPts val="1000"/>
              </a:spcAft>
            </a:pP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  <a:cs typeface="Cordia New" panose="020B0304020202020204" pitchFamily="34" charset="-34"/>
              </a:rPr>
              <a:t>Table 12 Neural networks with one hidden layer</a:t>
            </a:r>
            <a:endParaRPr lang="en-US" sz="200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Cordia New" panose="020B0304020202020204" pitchFamily="34" charset="-34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51EF0879-3A53-465D-BA9D-532B9062A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5939"/>
            <a:ext cx="7886700" cy="56195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Robustness Check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DDD772-40A6-44E3-9FD8-86F1EA13F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5th Annual J.P. Morgan Center for Commodities International Symposium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24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754C1-3A2F-4ADA-8926-4F2C987A3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Robustness Check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DD8BD1-B017-42E5-B929-FBBC686927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Filippou</a:t>
            </a:r>
            <a:r>
              <a:rPr lang="en-US" dirty="0"/>
              <a:t>, </a:t>
            </a:r>
            <a:r>
              <a:rPr lang="en-US" dirty="0" err="1"/>
              <a:t>Rapach</a:t>
            </a:r>
            <a:r>
              <a:rPr lang="en-US" dirty="0"/>
              <a:t>, Taylor, and Zhou (2020): neural networks perform </a:t>
            </a:r>
            <a:r>
              <a:rPr lang="en-US" dirty="0">
                <a:solidFill>
                  <a:srgbClr val="FF0000"/>
                </a:solidFill>
              </a:rPr>
              <a:t>worse</a:t>
            </a:r>
            <a:r>
              <a:rPr lang="en-US" dirty="0"/>
              <a:t> than Elastic net in predicting exchange rate.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59E6CF-F104-4D39-8EBD-B900DEE4A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8417" y="6554038"/>
            <a:ext cx="8582297" cy="336142"/>
          </a:xfrm>
        </p:spPr>
        <p:txBody>
          <a:bodyPr/>
          <a:lstStyle/>
          <a:p>
            <a:r>
              <a:rPr lang="en-US" smtClean="0"/>
              <a:t>5th Annual J.P. Morgan Center for Commodities International Symposium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82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351338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ea typeface="SimSun" panose="02010600030101010101" pitchFamily="2" charset="-122"/>
                <a:cs typeface="Cordia New"/>
              </a:rPr>
              <a:t>The lagged commodity futures returns contain valuable information and can help forecast the returns of the commodity futures.</a:t>
            </a:r>
          </a:p>
          <a:p>
            <a:endParaRPr lang="en-US" dirty="0">
              <a:ea typeface="SimSun" panose="02010600030101010101" pitchFamily="2" charset="-122"/>
              <a:cs typeface="Cordia New"/>
            </a:endParaRPr>
          </a:p>
          <a:p>
            <a:r>
              <a:rPr lang="en-US" dirty="0">
                <a:ea typeface="SimSun" panose="02010600030101010101" pitchFamily="2" charset="-122"/>
              </a:rPr>
              <a:t>LASSO helps identify useful and “important predictors”. </a:t>
            </a:r>
          </a:p>
          <a:p>
            <a:endParaRPr lang="en-US" dirty="0">
              <a:ea typeface="SimSun" panose="02010600030101010101" pitchFamily="2" charset="-122"/>
            </a:endParaRPr>
          </a:p>
          <a:p>
            <a:r>
              <a:rPr lang="en-US" dirty="0">
                <a:ea typeface="SimSun" panose="02010600030101010101" pitchFamily="2" charset="-122"/>
              </a:rPr>
              <a:t>LASSO portfolio can generate significant out-of-sample returns. </a:t>
            </a:r>
          </a:p>
          <a:p>
            <a:endParaRPr lang="en-US" dirty="0">
              <a:ea typeface="SimSun" panose="02010600030101010101" pitchFamily="2" charset="-122"/>
            </a:endParaRPr>
          </a:p>
          <a:p>
            <a:r>
              <a:rPr lang="en-US" dirty="0">
                <a:ea typeface="SimSun" panose="02010600030101010101" pitchFamily="2" charset="-122"/>
              </a:rPr>
              <a:t>Tree based models and neural networks perform worse than LASSO.</a:t>
            </a:r>
          </a:p>
          <a:p>
            <a:endParaRPr lang="en-US" dirty="0">
              <a:ea typeface="SimSun" panose="02010600030101010101" pitchFamily="2" charset="-122"/>
            </a:endParaRPr>
          </a:p>
          <a:p>
            <a:r>
              <a:rPr lang="en-US" dirty="0">
                <a:ea typeface="SimSun" panose="02010600030101010101" pitchFamily="2" charset="-122"/>
              </a:rPr>
              <a:t>Financialization causes the excess </a:t>
            </a:r>
            <a:r>
              <a:rPr lang="en-US" dirty="0" err="1">
                <a:ea typeface="SimSun" panose="02010600030101010101" pitchFamily="2" charset="-122"/>
              </a:rPr>
              <a:t>comovement</a:t>
            </a:r>
            <a:r>
              <a:rPr lang="en-US" dirty="0">
                <a:ea typeface="SimSun" panose="02010600030101010101" pitchFamily="2" charset="-122"/>
              </a:rPr>
              <a:t> among commodity futures returns.</a:t>
            </a:r>
          </a:p>
          <a:p>
            <a:endParaRPr lang="en-US" dirty="0">
              <a:ea typeface="SimSun" panose="02010600030101010101" pitchFamily="2" charset="-122"/>
            </a:endParaRPr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8885C-7246-4675-9F4D-4D91D6E97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5th Annual J.P. Morgan Center for Commodities International Symposium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38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D2C20-E35B-46E7-AFB1-BE55C621E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1218150"/>
          </a:xfrm>
        </p:spPr>
        <p:txBody>
          <a:bodyPr/>
          <a:lstStyle/>
          <a:p>
            <a:pPr algn="ctr"/>
            <a:r>
              <a:rPr lang="en-US" dirty="0"/>
              <a:t>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294453-24CB-4711-9DCF-919CFA71A8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3767" y="1218150"/>
            <a:ext cx="4819361" cy="4844720"/>
          </a:xfrm>
        </p:spPr>
        <p:txBody>
          <a:bodyPr>
            <a:normAutofit fontScale="92500"/>
          </a:bodyPr>
          <a:lstStyle/>
          <a:p>
            <a:r>
              <a:rPr lang="en-US" dirty="0"/>
              <a:t>Many commodities have economic links that can drive the lead-lag relation among futures returns. 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0070C0"/>
                </a:solidFill>
              </a:rPr>
              <a:t>Heating oil and gasoline are refined from crude oil</a:t>
            </a:r>
            <a:r>
              <a:rPr lang="en-US" dirty="0"/>
              <a:t>, so it is possible that the lagged returns of crude oil futures can be tied to the returns of heating oil futures.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dirty="0">
              <a:solidFill>
                <a:srgbClr val="0070C0"/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0070C0"/>
                </a:solidFill>
              </a:rPr>
              <a:t>Crops such as corn and soybeans are used to produce biofuels, which are substitutes for fossil fuels such as crude oil</a:t>
            </a:r>
          </a:p>
          <a:p>
            <a:pPr marL="342900" lvl="1" indent="0">
              <a:buNone/>
            </a:pPr>
            <a:endParaRPr lang="en-US" dirty="0"/>
          </a:p>
        </p:txBody>
      </p:sp>
      <p:pic>
        <p:nvPicPr>
          <p:cNvPr id="17410" name="Picture 2" descr="Image result for heating oil  crude oi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7292" y="1114911"/>
            <a:ext cx="3512222" cy="4334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5549611" y="2423641"/>
            <a:ext cx="880100" cy="51723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045900" y="3938404"/>
            <a:ext cx="1202171" cy="51723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C3F388-B56D-4013-A233-96BB7C152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/>
              <a:t>5th Annual J.P. Morgan Center for Commodities International Symposium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6133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73E0F-C5F9-4CE7-8C99-E311F9673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127543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7CCD3D-5D1C-4261-9D07-5E3BB001E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CB5821-F77F-4949-A600-AB11404F4A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997190" cy="4351338"/>
          </a:xfrm>
        </p:spPr>
        <p:txBody>
          <a:bodyPr>
            <a:normAutofit/>
          </a:bodyPr>
          <a:lstStyle/>
          <a:p>
            <a:r>
              <a:rPr lang="en-US" dirty="0"/>
              <a:t>Increasing </a:t>
            </a:r>
            <a:r>
              <a:rPr lang="en-US" dirty="0">
                <a:solidFill>
                  <a:srgbClr val="0070C0"/>
                </a:solidFill>
              </a:rPr>
              <a:t>speculative trading </a:t>
            </a:r>
            <a:r>
              <a:rPr lang="en-US" dirty="0"/>
              <a:t>during the post financialization period (after 2004)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Da, Tang, and Wu (2020)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Gong, </a:t>
            </a:r>
            <a:r>
              <a:rPr lang="en-US" dirty="0" err="1"/>
              <a:t>Gozluklu</a:t>
            </a:r>
            <a:r>
              <a:rPr lang="en-US" dirty="0"/>
              <a:t>, and Kima (2020)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  <a:p>
            <a:r>
              <a:rPr lang="en-US" dirty="0"/>
              <a:t>Excess </a:t>
            </a:r>
            <a:r>
              <a:rPr lang="en-US" dirty="0">
                <a:solidFill>
                  <a:srgbClr val="FF0000"/>
                </a:solidFill>
              </a:rPr>
              <a:t>contemporaneous </a:t>
            </a:r>
            <a:r>
              <a:rPr lang="en-US" dirty="0">
                <a:solidFill>
                  <a:srgbClr val="0070C0"/>
                </a:solidFill>
              </a:rPr>
              <a:t>co-movement</a:t>
            </a:r>
            <a:r>
              <a:rPr lang="en-US" dirty="0"/>
              <a:t> during the post financialization period.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err="1"/>
              <a:t>Basak</a:t>
            </a:r>
            <a:r>
              <a:rPr lang="en-US" dirty="0"/>
              <a:t> and Pavlova, 2016</a:t>
            </a:r>
            <a:endParaRPr lang="en-US" dirty="0">
              <a:solidFill>
                <a:srgbClr val="0070C0"/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Tang and </a:t>
            </a:r>
            <a:r>
              <a:rPr lang="en-US" dirty="0" err="1"/>
              <a:t>Xiong</a:t>
            </a:r>
            <a:r>
              <a:rPr lang="en-US" dirty="0"/>
              <a:t>, 2012, Le Pen and </a:t>
            </a:r>
            <a:r>
              <a:rPr lang="en-US" dirty="0" err="1"/>
              <a:t>Sevi</a:t>
            </a:r>
            <a:r>
              <a:rPr lang="en-US" dirty="0"/>
              <a:t>, 2018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0ED9AF-40ED-46AD-B4C1-5ABF6B518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5th Annual J.P. Morgan Center for Commodities International Symposium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82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D2C20-E35B-46E7-AFB1-BE55C621E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-187067"/>
            <a:ext cx="7886700" cy="1325563"/>
          </a:xfrm>
        </p:spPr>
        <p:txBody>
          <a:bodyPr/>
          <a:lstStyle/>
          <a:p>
            <a:pPr algn="ctr"/>
            <a:r>
              <a:rPr lang="en-US" dirty="0"/>
              <a:t>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294453-24CB-4711-9DCF-919CFA71A8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976239"/>
            <a:ext cx="8686801" cy="4675521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/>
              <a:t>The majority of CTAs (Commodity trading advisors) are trend-followers who chase time series momentum or other trend signals. </a:t>
            </a:r>
          </a:p>
          <a:p>
            <a:pPr lvl="1">
              <a:lnSpc>
                <a:spcPct val="120000"/>
              </a:lnSpc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dirty="0"/>
              <a:t> Momentum is probability caused partially by the lead-lag relations between the securities (Lewellen, 2002; </a:t>
            </a:r>
            <a:r>
              <a:rPr lang="en-US" dirty="0" err="1"/>
              <a:t>DeMiguel</a:t>
            </a:r>
            <a:r>
              <a:rPr lang="en-US" dirty="0"/>
              <a:t>, Nogales, and Uppal, 2014). 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05D8FA-FB76-483D-B2B8-04CF158D9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5th Annual J.P. Morgan Center for Commodities International Symposium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959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721D0-6D24-4FAE-B1BD-084AA8C53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1078E8-DA75-415F-8ACE-E27849A055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srgbClr val="FF0000"/>
                </a:solidFill>
              </a:rPr>
              <a:t>A natural extension of the above literature</a:t>
            </a:r>
            <a:r>
              <a:rPr lang="en-US" dirty="0"/>
              <a:t>. </a:t>
            </a:r>
          </a:p>
          <a:p>
            <a:pPr lvl="1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2600" dirty="0"/>
              <a:t>We examine the </a:t>
            </a:r>
            <a:r>
              <a:rPr lang="en-US" sz="2600" b="1" dirty="0"/>
              <a:t>lead-lag</a:t>
            </a:r>
            <a:r>
              <a:rPr lang="en-US" sz="2600" dirty="0"/>
              <a:t> relations among a broad set of commodity futures returns and exploit predictability.</a:t>
            </a:r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2ABE9D-0120-426C-AA93-05E6007F7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5th Annual J.P. Morgan Center for Commodities International Symposium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174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D19AD-9E14-4550-8E2E-D1AB09E90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Contribution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00E1CE-91FE-4606-AA8F-27F321D88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825625"/>
            <a:ext cx="8404515" cy="4351338"/>
          </a:xfrm>
        </p:spPr>
        <p:txBody>
          <a:bodyPr>
            <a:normAutofit lnSpcReduction="10000"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Cordia New"/>
              </a:rPr>
              <a:t>This paper is the first to directly analyze the predictability of the lagged futures returns that allows each individual commodity future's return to respond to the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Cordia New"/>
              </a:rPr>
              <a:t>lagged returns for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Cordia New"/>
              </a:rPr>
              <a:t>all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Cordia New"/>
              </a:rPr>
              <a:t> commodity futures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Cordia New"/>
              </a:rPr>
              <a:t>, thereby accommodating a large dimension of commodity links, both direct and indirect. </a:t>
            </a:r>
          </a:p>
          <a:p>
            <a:endParaRPr lang="en-US" sz="2400" dirty="0">
              <a:latin typeface="Times New Roman" panose="02020603050405020304" pitchFamily="18" charset="0"/>
              <a:ea typeface="SimSun" panose="02010600030101010101" pitchFamily="2" charset="-122"/>
              <a:cs typeface="Cordia New"/>
            </a:endParaRP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Cordia New"/>
              </a:rPr>
              <a:t>Use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Cordia New"/>
              </a:rPr>
              <a:t>machine learning 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Cordia New"/>
              </a:rPr>
              <a:t>technique to overcome the potential over-fitting problem and select predictors. </a:t>
            </a:r>
          </a:p>
          <a:p>
            <a:endParaRPr lang="en-US" sz="2400" dirty="0">
              <a:latin typeface="Times New Roman" panose="02020603050405020304" pitchFamily="18" charset="0"/>
              <a:ea typeface="SimSun" panose="02010600030101010101" pitchFamily="2" charset="-122"/>
              <a:cs typeface="Cordia New"/>
            </a:endParaRP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Cordia New"/>
              </a:rPr>
              <a:t>Much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Cordia New"/>
              </a:rPr>
              <a:t>better performance 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Cordia New"/>
              </a:rPr>
              <a:t>(Ann mean 15.15%; Sharpe 0.93)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Cordia New"/>
              </a:rPr>
              <a:t>than the two diversified commodity indices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Cordia New"/>
              </a:rPr>
              <a:t>, </a:t>
            </a:r>
            <a:r>
              <a:rPr lang="en-US" sz="2400" dirty="0">
                <a:solidFill>
                  <a:srgbClr val="000000"/>
                </a:solidFill>
              </a:rPr>
              <a:t>SPGSCI index (mean -2.63%) and BCOM index (mean -2.4%) during 2009-2019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2286000" y="28288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6F8282-D2B3-4AD2-97D8-7B7F2FBCD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5th Annual J.P. Morgan Center for Commodities International Symposium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997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5638" y="1108860"/>
            <a:ext cx="7886700" cy="4351338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Data generating process: </a:t>
            </a:r>
          </a:p>
          <a:p>
            <a:pPr marL="0" indent="0">
              <a:buNone/>
            </a:pPr>
            <a:r>
              <a:rPr lang="en-US" altLang="zh-CN" sz="2400" dirty="0"/>
              <a:t>    For every commodity futures n: 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No. of predictors: 27*2=54</a:t>
            </a:r>
          </a:p>
          <a:p>
            <a:r>
              <a:rPr lang="en-US" sz="2400" dirty="0"/>
              <a:t>No. of </a:t>
            </a:r>
            <a:r>
              <a:rPr lang="en-US" sz="2400" dirty="0" err="1"/>
              <a:t>obs</a:t>
            </a:r>
            <a:r>
              <a:rPr lang="en-US" sz="2400" dirty="0"/>
              <a:t> used to fit the model: 192 in the full-sample, 60-month estimate window in the out-of-sample analysis</a:t>
            </a:r>
          </a:p>
          <a:p>
            <a:r>
              <a:rPr lang="en-US" sz="2400" dirty="0"/>
              <a:t>A large number of predictors can cause </a:t>
            </a:r>
            <a:r>
              <a:rPr lang="en-US" sz="2400" dirty="0">
                <a:solidFill>
                  <a:srgbClr val="FF0000"/>
                </a:solidFill>
              </a:rPr>
              <a:t>overfitting</a:t>
            </a:r>
            <a:r>
              <a:rPr lang="en-US" sz="2400" dirty="0"/>
              <a:t> problem, i.e., increase the R-squared of the in-sample regression but generate bad out-of-sample fits. </a:t>
            </a:r>
          </a:p>
          <a:p>
            <a:endParaRPr lang="en-US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9341936"/>
              </p:ext>
            </p:extLst>
          </p:nvPr>
        </p:nvGraphicFramePr>
        <p:xfrm>
          <a:off x="994795" y="1997860"/>
          <a:ext cx="5449888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4" imgW="2692080" imgH="431640" progId="Equation.DSMT4">
                  <p:embed/>
                </p:oleObj>
              </mc:Choice>
              <mc:Fallback>
                <p:oleObj name="Equation" r:id="rId4" imgW="269208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94795" y="1997860"/>
                        <a:ext cx="5449888" cy="873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5633FA-C6ED-4648-A508-DC9158B11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5th Annual J.P. Morgan Center for Commodities International Symposium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40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941" y="-200901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Methodology: LASSO</a:t>
            </a: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913765" y="3238640"/>
            <a:ext cx="1087294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4940493"/>
              </p:ext>
            </p:extLst>
          </p:nvPr>
        </p:nvGraphicFramePr>
        <p:xfrm>
          <a:off x="2168525" y="1622425"/>
          <a:ext cx="4006850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4" imgW="2539800" imgH="457200" progId="Equation.DSMT4">
                  <p:embed/>
                </p:oleObj>
              </mc:Choice>
              <mc:Fallback>
                <p:oleObj name="Equation" r:id="rId4" imgW="253980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68525" y="1622425"/>
                        <a:ext cx="4006850" cy="720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913765" y="2808918"/>
                <a:ext cx="7998542" cy="33614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 algn="just">
                  <a:lnSpc>
                    <a:spcPct val="150000"/>
                  </a:lnSpc>
                  <a:spcAft>
                    <a:spcPts val="800"/>
                  </a:spcAft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ordia New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ordia New"/>
                          </a:rPr>
                          <m:t>𝜆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ordia New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SimSun" panose="02010600030101010101" pitchFamily="2" charset="-122"/>
                        <a:cs typeface="Cordia New"/>
                      </a:rPr>
                      <m:t> 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SimSun" panose="02010600030101010101" pitchFamily="2" charset="-122"/>
                    <a:cs typeface="Cordia New"/>
                  </a:rPr>
                  <a:t>is 0: OLS regression</a:t>
                </a:r>
              </a:p>
              <a:p>
                <a:pPr marL="285750" indent="-285750" algn="just">
                  <a:lnSpc>
                    <a:spcPct val="150000"/>
                  </a:lnSpc>
                  <a:spcAft>
                    <a:spcPts val="800"/>
                  </a:spcAft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ordia New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ordia New"/>
                          </a:rPr>
                          <m:t>𝜆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ordia New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SimSun" panose="02010600030101010101" pitchFamily="2" charset="-122"/>
                    <a:cs typeface="Cordia New"/>
                  </a:rPr>
                  <a:t> </a:t>
                </a:r>
                <a:r>
                  <a:rPr lang="en-US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  <a:cs typeface="Cordia New"/>
                  </a:rPr>
                  <a:t>between 0 and infinity</a:t>
                </a:r>
                <a:r>
                  <a:rPr lang="en-US" dirty="0">
                    <a:latin typeface="Times New Roman" panose="02020603050405020304" pitchFamily="18" charset="0"/>
                    <a:ea typeface="SimSun" panose="02010600030101010101" pitchFamily="2" charset="-122"/>
                    <a:cs typeface="Cordia New"/>
                  </a:rPr>
                  <a:t>: The values of some coefficients will be restricted to 0,  thus only a </a:t>
                </a:r>
                <a:r>
                  <a:rPr lang="en-US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  <a:cs typeface="Cordia New"/>
                  </a:rPr>
                  <a:t>subset of predictors </a:t>
                </a:r>
                <a:r>
                  <a:rPr lang="en-US" dirty="0">
                    <a:latin typeface="Times New Roman" panose="02020603050405020304" pitchFamily="18" charset="0"/>
                    <a:ea typeface="SimSun" panose="02010600030101010101" pitchFamily="2" charset="-122"/>
                    <a:cs typeface="Cordia New"/>
                  </a:rPr>
                  <a:t>are selected</a:t>
                </a:r>
              </a:p>
              <a:p>
                <a:pPr marL="285750" indent="-285750" algn="just">
                  <a:lnSpc>
                    <a:spcPct val="150000"/>
                  </a:lnSpc>
                  <a:spcAft>
                    <a:spcPts val="800"/>
                  </a:spcAft>
                  <a:buFont typeface="Arial" panose="020B0604020202020204" pitchFamily="34" charset="0"/>
                  <a:buChar char="•"/>
                </a:pPr>
                <a:r>
                  <a:rPr lang="en-US" dirty="0">
                    <a:latin typeface="Times New Roman" panose="02020603050405020304" pitchFamily="18" charset="0"/>
                    <a:ea typeface="SimSun" panose="02010600030101010101" pitchFamily="2" charset="-122"/>
                    <a:cs typeface="Cordia New"/>
                  </a:rPr>
                  <a:t>We use </a:t>
                </a:r>
                <a:r>
                  <a:rPr lang="en-US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  <a:cs typeface="Cordia New"/>
                  </a:rPr>
                  <a:t>AICC </a:t>
                </a:r>
                <a:r>
                  <a:rPr lang="en-US" dirty="0">
                    <a:latin typeface="Times New Roman" panose="02020603050405020304" pitchFamily="18" charset="0"/>
                    <a:ea typeface="SimSun" panose="02010600030101010101" pitchFamily="2" charset="-122"/>
                    <a:cs typeface="Cordia New"/>
                  </a:rPr>
                  <a:t>to select the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ordia New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ordia New"/>
                          </a:rPr>
                          <m:t>𝜆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ordia New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SimSun" panose="02010600030101010101" pitchFamily="2" charset="-122"/>
                    <a:cs typeface="Cordia New"/>
                  </a:rPr>
                  <a:t> (so that no need to shuffle the data; Yang, 2005; Erven, </a:t>
                </a:r>
                <a:r>
                  <a:rPr lang="en-US" dirty="0" err="1">
                    <a:latin typeface="Times New Roman" panose="02020603050405020304" pitchFamily="18" charset="0"/>
                    <a:ea typeface="SimSun" panose="02010600030101010101" pitchFamily="2" charset="-122"/>
                    <a:cs typeface="Cordia New"/>
                  </a:rPr>
                  <a:t>Grünwald</a:t>
                </a:r>
                <a:r>
                  <a:rPr lang="en-US" dirty="0">
                    <a:latin typeface="Times New Roman" panose="02020603050405020304" pitchFamily="18" charset="0"/>
                    <a:ea typeface="SimSun" panose="02010600030101010101" pitchFamily="2" charset="-122"/>
                    <a:cs typeface="Cordia New"/>
                  </a:rPr>
                  <a:t>, and De </a:t>
                </a:r>
                <a:r>
                  <a:rPr lang="en-US" dirty="0" err="1">
                    <a:latin typeface="Times New Roman" panose="02020603050405020304" pitchFamily="18" charset="0"/>
                    <a:ea typeface="SimSun" panose="02010600030101010101" pitchFamily="2" charset="-122"/>
                    <a:cs typeface="Cordia New"/>
                  </a:rPr>
                  <a:t>Rooij</a:t>
                </a:r>
                <a:r>
                  <a:rPr lang="en-US" dirty="0">
                    <a:latin typeface="Times New Roman" panose="02020603050405020304" pitchFamily="18" charset="0"/>
                    <a:ea typeface="SimSun" panose="02010600030101010101" pitchFamily="2" charset="-122"/>
                    <a:cs typeface="Cordia New"/>
                  </a:rPr>
                  <a:t>, 2012 )</a:t>
                </a:r>
              </a:p>
              <a:p>
                <a:pPr marL="285750" indent="-285750" algn="just">
                  <a:lnSpc>
                    <a:spcPct val="150000"/>
                  </a:lnSpc>
                  <a:spcAft>
                    <a:spcPts val="800"/>
                  </a:spcAft>
                  <a:buFont typeface="Arial" panose="020B0604020202020204" pitchFamily="34" charset="0"/>
                  <a:buChar char="•"/>
                </a:pPr>
                <a:r>
                  <a:rPr lang="en-US" dirty="0">
                    <a:latin typeface="Times New Roman" panose="02020603050405020304" pitchFamily="18" charset="0"/>
                    <a:ea typeface="SimSun" panose="02010600030101010101" pitchFamily="2" charset="-122"/>
                    <a:cs typeface="Cordia New"/>
                  </a:rPr>
                  <a:t>OLS post LASSO-estimation (</a:t>
                </a:r>
                <a:r>
                  <a:rPr lang="en-US" dirty="0" err="1">
                    <a:latin typeface="Times New Roman" panose="02020603050405020304" pitchFamily="18" charset="0"/>
                    <a:ea typeface="SimSun" panose="02010600030101010101" pitchFamily="2" charset="-122"/>
                    <a:cs typeface="Cordia New"/>
                  </a:rPr>
                  <a:t>Belloni</a:t>
                </a:r>
                <a:r>
                  <a:rPr lang="en-US" dirty="0">
                    <a:latin typeface="Times New Roman" panose="02020603050405020304" pitchFamily="18" charset="0"/>
                    <a:ea typeface="SimSun" panose="02010600030101010101" pitchFamily="2" charset="-122"/>
                    <a:cs typeface="Cordia New"/>
                  </a:rPr>
                  <a:t> and </a:t>
                </a:r>
                <a:r>
                  <a:rPr lang="en-US" dirty="0" err="1">
                    <a:latin typeface="Times New Roman" panose="02020603050405020304" pitchFamily="18" charset="0"/>
                    <a:ea typeface="SimSun" panose="02010600030101010101" pitchFamily="2" charset="-122"/>
                    <a:cs typeface="Cordia New"/>
                  </a:rPr>
                  <a:t>Chernozhukov</a:t>
                </a:r>
                <a:r>
                  <a:rPr lang="en-US" dirty="0">
                    <a:latin typeface="Times New Roman" panose="02020603050405020304" pitchFamily="18" charset="0"/>
                    <a:ea typeface="SimSun" panose="02010600030101010101" pitchFamily="2" charset="-122"/>
                    <a:cs typeface="Cordia New"/>
                  </a:rPr>
                  <a:t>, 2013)</a:t>
                </a:r>
              </a:p>
              <a:p>
                <a:pPr indent="457200" algn="just">
                  <a:lnSpc>
                    <a:spcPct val="150000"/>
                  </a:lnSpc>
                  <a:spcAft>
                    <a:spcPts val="800"/>
                  </a:spcAft>
                </a:pPr>
                <a:endParaRPr lang="en-US" dirty="0">
                  <a:latin typeface="Times New Roman" panose="02020603050405020304" pitchFamily="18" charset="0"/>
                  <a:ea typeface="SimSun" panose="02010600030101010101" pitchFamily="2" charset="-122"/>
                  <a:cs typeface="Cordia New"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3765" y="2808918"/>
                <a:ext cx="7998542" cy="3361433"/>
              </a:xfrm>
              <a:prstGeom prst="rect">
                <a:avLst/>
              </a:prstGeom>
              <a:blipFill>
                <a:blip r:embed="rId6"/>
                <a:stretch>
                  <a:fillRect l="-534" r="-6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 17"/>
          <p:cNvSpPr/>
          <p:nvPr/>
        </p:nvSpPr>
        <p:spPr>
          <a:xfrm>
            <a:off x="532195" y="1077300"/>
            <a:ext cx="65237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LASSO (Least Absolute Shrinkage and Selection Operator):</a:t>
            </a:r>
          </a:p>
        </p:txBody>
      </p:sp>
      <p:sp>
        <p:nvSpPr>
          <p:cNvPr id="3" name="Rectangle 2"/>
          <p:cNvSpPr/>
          <p:nvPr/>
        </p:nvSpPr>
        <p:spPr>
          <a:xfrm>
            <a:off x="6757625" y="1079079"/>
            <a:ext cx="17987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Tibshirani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(1996)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A8549C-8DA7-423D-B64A-1B88F92E4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5th Annual J.P. Morgan Center for Commodities International Symposium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175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12604</TotalTime>
  <Words>4232</Words>
  <Application>Microsoft Office PowerPoint</Application>
  <PresentationFormat>On-screen Show (4:3)</PresentationFormat>
  <Paragraphs>1470</Paragraphs>
  <Slides>30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12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45" baseType="lpstr">
      <vt:lpstr>Cordia New</vt:lpstr>
      <vt:lpstr>等线</vt:lpstr>
      <vt:lpstr>等线</vt:lpstr>
      <vt:lpstr>Roboto</vt:lpstr>
      <vt:lpstr>SimSun</vt:lpstr>
      <vt:lpstr>Arial</vt:lpstr>
      <vt:lpstr>Calibri</vt:lpstr>
      <vt:lpstr>Calibri Light</vt:lpstr>
      <vt:lpstr>Cambria Math</vt:lpstr>
      <vt:lpstr>Courier New</vt:lpstr>
      <vt:lpstr>Times New Roman</vt:lpstr>
      <vt:lpstr>Wingdings</vt:lpstr>
      <vt:lpstr>Office Theme</vt:lpstr>
      <vt:lpstr>Custom Design</vt:lpstr>
      <vt:lpstr>Equation</vt:lpstr>
      <vt:lpstr>PowerPoint Presentation</vt:lpstr>
      <vt:lpstr>Research questions</vt:lpstr>
      <vt:lpstr>Motivation</vt:lpstr>
      <vt:lpstr>Motivation</vt:lpstr>
      <vt:lpstr>Motivation</vt:lpstr>
      <vt:lpstr>Motivation</vt:lpstr>
      <vt:lpstr>Contribution</vt:lpstr>
      <vt:lpstr>Methodology</vt:lpstr>
      <vt:lpstr>Methodology: LASSO</vt:lpstr>
      <vt:lpstr>Methodology: Predictive regression</vt:lpstr>
      <vt:lpstr>Data </vt:lpstr>
      <vt:lpstr>PowerPoint Presentation</vt:lpstr>
      <vt:lpstr>Full-sample results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Robustness Check</vt:lpstr>
      <vt:lpstr>Robustness Check</vt:lpstr>
      <vt:lpstr>Robustness Check: Trees and Neural networks</vt:lpstr>
      <vt:lpstr>Robustness Check</vt:lpstr>
      <vt:lpstr>Robustness Check</vt:lpstr>
      <vt:lpstr>Robustness Check</vt:lpstr>
      <vt:lpstr>Conclusion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ABC</dc:creator>
  <cp:lastModifiedBy>Kong, Lingfei</cp:lastModifiedBy>
  <cp:revision>393</cp:revision>
  <dcterms:created xsi:type="dcterms:W3CDTF">2019-04-16T00:10:00Z</dcterms:created>
  <dcterms:modified xsi:type="dcterms:W3CDTF">2022-08-05T20:44:35Z</dcterms:modified>
</cp:coreProperties>
</file>