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8" r:id="rId2"/>
    <p:sldId id="260" r:id="rId3"/>
    <p:sldId id="283" r:id="rId4"/>
    <p:sldId id="284" r:id="rId5"/>
    <p:sldId id="285" r:id="rId6"/>
    <p:sldId id="287" r:id="rId7"/>
    <p:sldId id="261" r:id="rId8"/>
    <p:sldId id="288" r:id="rId9"/>
    <p:sldId id="289" r:id="rId10"/>
    <p:sldId id="290" r:id="rId11"/>
    <p:sldId id="291" r:id="rId12"/>
    <p:sldId id="292" r:id="rId13"/>
    <p:sldId id="293" r:id="rId14"/>
    <p:sldId id="294" r:id="rId15"/>
    <p:sldId id="295" r:id="rId16"/>
    <p:sldId id="296" r:id="rId17"/>
    <p:sldId id="297" r:id="rId18"/>
    <p:sldId id="298" r:id="rId19"/>
    <p:sldId id="29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2"/>
    <p:restoredTop sz="94646"/>
  </p:normalViewPr>
  <p:slideViewPr>
    <p:cSldViewPr>
      <p:cViewPr varScale="1">
        <p:scale>
          <a:sx n="108" d="100"/>
          <a:sy n="108" d="100"/>
        </p:scale>
        <p:origin x="166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5C7348-A3A4-41C2-818A-C6488BE2D487}" type="datetimeFigureOut">
              <a:rPr lang="en-US" smtClean="0"/>
              <a:t>8/9/22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CC2C38-F725-46EC-AD97-0F0211B895C5}" type="slidenum">
              <a:rPr lang="en-US" smtClean="0"/>
              <a:t>‹#›</a:t>
            </a:fld>
            <a:endParaRPr lang="en-US"/>
          </a:p>
        </p:txBody>
      </p:sp>
    </p:spTree>
    <p:extLst>
      <p:ext uri="{BB962C8B-B14F-4D97-AF65-F5344CB8AC3E}">
        <p14:creationId xmlns:p14="http://schemas.microsoft.com/office/powerpoint/2010/main" val="1402211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a:t>
            </a:fld>
            <a:endParaRPr lang="en-US"/>
          </a:p>
        </p:txBody>
      </p:sp>
    </p:spTree>
    <p:extLst>
      <p:ext uri="{BB962C8B-B14F-4D97-AF65-F5344CB8AC3E}">
        <p14:creationId xmlns:p14="http://schemas.microsoft.com/office/powerpoint/2010/main" val="1369358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14</a:t>
            </a:fld>
            <a:endParaRPr lang="en-US"/>
          </a:p>
        </p:txBody>
      </p:sp>
    </p:spTree>
    <p:extLst>
      <p:ext uri="{BB962C8B-B14F-4D97-AF65-F5344CB8AC3E}">
        <p14:creationId xmlns:p14="http://schemas.microsoft.com/office/powerpoint/2010/main" val="2724040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15</a:t>
            </a:fld>
            <a:endParaRPr lang="en-US"/>
          </a:p>
        </p:txBody>
      </p:sp>
    </p:spTree>
    <p:extLst>
      <p:ext uri="{BB962C8B-B14F-4D97-AF65-F5344CB8AC3E}">
        <p14:creationId xmlns:p14="http://schemas.microsoft.com/office/powerpoint/2010/main" val="2837424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16</a:t>
            </a:fld>
            <a:endParaRPr lang="en-US"/>
          </a:p>
        </p:txBody>
      </p:sp>
    </p:spTree>
    <p:extLst>
      <p:ext uri="{BB962C8B-B14F-4D97-AF65-F5344CB8AC3E}">
        <p14:creationId xmlns:p14="http://schemas.microsoft.com/office/powerpoint/2010/main" val="107851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17</a:t>
            </a:fld>
            <a:endParaRPr lang="en-US"/>
          </a:p>
        </p:txBody>
      </p:sp>
    </p:spTree>
    <p:extLst>
      <p:ext uri="{BB962C8B-B14F-4D97-AF65-F5344CB8AC3E}">
        <p14:creationId xmlns:p14="http://schemas.microsoft.com/office/powerpoint/2010/main" val="1042068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18</a:t>
            </a:fld>
            <a:endParaRPr lang="en-US"/>
          </a:p>
        </p:txBody>
      </p:sp>
    </p:spTree>
    <p:extLst>
      <p:ext uri="{BB962C8B-B14F-4D97-AF65-F5344CB8AC3E}">
        <p14:creationId xmlns:p14="http://schemas.microsoft.com/office/powerpoint/2010/main" val="3468292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19</a:t>
            </a:fld>
            <a:endParaRPr lang="en-US"/>
          </a:p>
        </p:txBody>
      </p:sp>
    </p:spTree>
    <p:extLst>
      <p:ext uri="{BB962C8B-B14F-4D97-AF65-F5344CB8AC3E}">
        <p14:creationId xmlns:p14="http://schemas.microsoft.com/office/powerpoint/2010/main" val="368528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2</a:t>
            </a:fld>
            <a:endParaRPr lang="en-US"/>
          </a:p>
        </p:txBody>
      </p:sp>
    </p:spTree>
    <p:extLst>
      <p:ext uri="{BB962C8B-B14F-4D97-AF65-F5344CB8AC3E}">
        <p14:creationId xmlns:p14="http://schemas.microsoft.com/office/powerpoint/2010/main" val="1357560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7</a:t>
            </a:fld>
            <a:endParaRPr lang="en-US"/>
          </a:p>
        </p:txBody>
      </p:sp>
    </p:spTree>
    <p:extLst>
      <p:ext uri="{BB962C8B-B14F-4D97-AF65-F5344CB8AC3E}">
        <p14:creationId xmlns:p14="http://schemas.microsoft.com/office/powerpoint/2010/main" val="1604256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8</a:t>
            </a:fld>
            <a:endParaRPr lang="en-US"/>
          </a:p>
        </p:txBody>
      </p:sp>
    </p:spTree>
    <p:extLst>
      <p:ext uri="{BB962C8B-B14F-4D97-AF65-F5344CB8AC3E}">
        <p14:creationId xmlns:p14="http://schemas.microsoft.com/office/powerpoint/2010/main" val="1937723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9</a:t>
            </a:fld>
            <a:endParaRPr lang="en-US"/>
          </a:p>
        </p:txBody>
      </p:sp>
    </p:spTree>
    <p:extLst>
      <p:ext uri="{BB962C8B-B14F-4D97-AF65-F5344CB8AC3E}">
        <p14:creationId xmlns:p14="http://schemas.microsoft.com/office/powerpoint/2010/main" val="1210213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10</a:t>
            </a:fld>
            <a:endParaRPr lang="en-US"/>
          </a:p>
        </p:txBody>
      </p:sp>
    </p:spTree>
    <p:extLst>
      <p:ext uri="{BB962C8B-B14F-4D97-AF65-F5344CB8AC3E}">
        <p14:creationId xmlns:p14="http://schemas.microsoft.com/office/powerpoint/2010/main" val="479788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11</a:t>
            </a:fld>
            <a:endParaRPr lang="en-US"/>
          </a:p>
        </p:txBody>
      </p:sp>
    </p:spTree>
    <p:extLst>
      <p:ext uri="{BB962C8B-B14F-4D97-AF65-F5344CB8AC3E}">
        <p14:creationId xmlns:p14="http://schemas.microsoft.com/office/powerpoint/2010/main" val="4168703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12</a:t>
            </a:fld>
            <a:endParaRPr lang="en-US"/>
          </a:p>
        </p:txBody>
      </p:sp>
    </p:spTree>
    <p:extLst>
      <p:ext uri="{BB962C8B-B14F-4D97-AF65-F5344CB8AC3E}">
        <p14:creationId xmlns:p14="http://schemas.microsoft.com/office/powerpoint/2010/main" val="3604515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CC2C38-F725-46EC-AD97-0F0211B895C5}" type="slidenum">
              <a:rPr lang="en-US" smtClean="0"/>
              <a:t>13</a:t>
            </a:fld>
            <a:endParaRPr lang="en-US"/>
          </a:p>
        </p:txBody>
      </p:sp>
    </p:spTree>
    <p:extLst>
      <p:ext uri="{BB962C8B-B14F-4D97-AF65-F5344CB8AC3E}">
        <p14:creationId xmlns:p14="http://schemas.microsoft.com/office/powerpoint/2010/main" val="910988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937907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414211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3390972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3281509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1909724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1520009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3181502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101374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2558597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67319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050F970C-C488-44AB-AF05-94BAD50416FB}" type="datetimeFigureOut">
              <a:rPr lang="en-US" smtClean="0"/>
              <a:t>8/9/22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EB32A07F-2649-4FE7-96B5-57D01B22F795}" type="slidenum">
              <a:rPr lang="en-US" smtClean="0"/>
              <a:t>‹#›</a:t>
            </a:fld>
            <a:endParaRPr lang="en-US"/>
          </a:p>
        </p:txBody>
      </p:sp>
    </p:spTree>
    <p:extLst>
      <p:ext uri="{BB962C8B-B14F-4D97-AF65-F5344CB8AC3E}">
        <p14:creationId xmlns:p14="http://schemas.microsoft.com/office/powerpoint/2010/main" val="229490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050F970C-C488-44AB-AF05-94BAD50416FB}" type="datetimeFigureOut">
              <a:rPr lang="en-US" smtClean="0"/>
              <a:t>8/9/22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EB32A07F-2649-4FE7-96B5-57D01B22F79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Perpetua" pitchFamily="18" charset="0"/>
        </a:defRPr>
      </a:lvl2pPr>
      <a:lvl3pPr algn="ctr" defTabSz="457200" rtl="0" eaLnBrk="1" fontAlgn="base" hangingPunct="1">
        <a:spcBef>
          <a:spcPct val="0"/>
        </a:spcBef>
        <a:spcAft>
          <a:spcPct val="0"/>
        </a:spcAft>
        <a:defRPr sz="4400">
          <a:solidFill>
            <a:schemeClr val="tx1"/>
          </a:solidFill>
          <a:latin typeface="Perpetua" pitchFamily="18" charset="0"/>
        </a:defRPr>
      </a:lvl3pPr>
      <a:lvl4pPr algn="ctr" defTabSz="457200" rtl="0" eaLnBrk="1" fontAlgn="base" hangingPunct="1">
        <a:spcBef>
          <a:spcPct val="0"/>
        </a:spcBef>
        <a:spcAft>
          <a:spcPct val="0"/>
        </a:spcAft>
        <a:defRPr sz="4400">
          <a:solidFill>
            <a:schemeClr val="tx1"/>
          </a:solidFill>
          <a:latin typeface="Perpetua" pitchFamily="18" charset="0"/>
        </a:defRPr>
      </a:lvl4pPr>
      <a:lvl5pPr algn="ctr" defTabSz="457200" rtl="0" eaLnBrk="1" fontAlgn="base" hangingPunct="1">
        <a:spcBef>
          <a:spcPct val="0"/>
        </a:spcBef>
        <a:spcAft>
          <a:spcPct val="0"/>
        </a:spcAft>
        <a:defRPr sz="4400">
          <a:solidFill>
            <a:schemeClr val="tx1"/>
          </a:solidFill>
          <a:latin typeface="Perpetua" pitchFamily="18" charset="0"/>
        </a:defRPr>
      </a:lvl5pPr>
      <a:lvl6pPr marL="457200" algn="ctr" defTabSz="457200" rtl="0" eaLnBrk="1" fontAlgn="base" hangingPunct="1">
        <a:spcBef>
          <a:spcPct val="0"/>
        </a:spcBef>
        <a:spcAft>
          <a:spcPct val="0"/>
        </a:spcAft>
        <a:defRPr sz="4400">
          <a:solidFill>
            <a:schemeClr val="tx1"/>
          </a:solidFill>
          <a:latin typeface="Franklin Gothic Book" pitchFamily="34" charset="0"/>
        </a:defRPr>
      </a:lvl6pPr>
      <a:lvl7pPr marL="914400" algn="ctr" defTabSz="457200" rtl="0" eaLnBrk="1" fontAlgn="base" hangingPunct="1">
        <a:spcBef>
          <a:spcPct val="0"/>
        </a:spcBef>
        <a:spcAft>
          <a:spcPct val="0"/>
        </a:spcAft>
        <a:defRPr sz="4400">
          <a:solidFill>
            <a:schemeClr val="tx1"/>
          </a:solidFill>
          <a:latin typeface="Franklin Gothic Book" pitchFamily="34" charset="0"/>
        </a:defRPr>
      </a:lvl7pPr>
      <a:lvl8pPr marL="1371600" algn="ctr" defTabSz="457200" rtl="0" eaLnBrk="1" fontAlgn="base" hangingPunct="1">
        <a:spcBef>
          <a:spcPct val="0"/>
        </a:spcBef>
        <a:spcAft>
          <a:spcPct val="0"/>
        </a:spcAft>
        <a:defRPr sz="4400">
          <a:solidFill>
            <a:schemeClr val="tx1"/>
          </a:solidFill>
          <a:latin typeface="Franklin Gothic Book" pitchFamily="34" charset="0"/>
        </a:defRPr>
      </a:lvl8pPr>
      <a:lvl9pPr marL="1828800" algn="ctr" defTabSz="457200" rtl="0" eaLnBrk="1" fontAlgn="base" hangingPunct="1">
        <a:spcBef>
          <a:spcPct val="0"/>
        </a:spcBef>
        <a:spcAft>
          <a:spcPct val="0"/>
        </a:spcAft>
        <a:defRPr sz="4400">
          <a:solidFill>
            <a:schemeClr val="tx1"/>
          </a:solidFill>
          <a:latin typeface="Franklin Gothic Book"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48000"/>
            <a:ext cx="7772400" cy="2720975"/>
          </a:xfrm>
        </p:spPr>
        <p:txBody>
          <a:bodyPr/>
          <a:lstStyle/>
          <a:p>
            <a:pPr eaLnBrk="1" hangingPunct="1">
              <a:defRPr/>
            </a:pPr>
            <a:r>
              <a:rPr lang="en-US" dirty="0">
                <a:latin typeface="+mn-lt"/>
              </a:rPr>
              <a:t>Comments on </a:t>
            </a:r>
            <a:r>
              <a:rPr lang="en-US" dirty="0" err="1">
                <a:latin typeface="+mn-lt"/>
              </a:rPr>
              <a:t>Bobenreith</a:t>
            </a:r>
            <a:r>
              <a:rPr lang="en-US" dirty="0">
                <a:latin typeface="+mn-lt"/>
              </a:rPr>
              <a:t> et al “A weak trend hides strong predictability”</a:t>
            </a:r>
          </a:p>
        </p:txBody>
      </p:sp>
      <p:sp>
        <p:nvSpPr>
          <p:cNvPr id="3" name="Text Placeholder 2"/>
          <p:cNvSpPr>
            <a:spLocks noGrp="1"/>
          </p:cNvSpPr>
          <p:nvPr>
            <p:ph type="body" idx="1"/>
          </p:nvPr>
        </p:nvSpPr>
        <p:spPr>
          <a:xfrm>
            <a:off x="722313" y="2209801"/>
            <a:ext cx="7772400" cy="2667000"/>
          </a:xfrm>
        </p:spPr>
        <p:txBody>
          <a:bodyPr/>
          <a:lstStyle/>
          <a:p>
            <a:pPr eaLnBrk="1" hangingPunct="1">
              <a:defRPr/>
            </a:pPr>
            <a:endParaRPr lang="en-US" dirty="0"/>
          </a:p>
        </p:txBody>
      </p:sp>
    </p:spTree>
    <p:extLst>
      <p:ext uri="{BB962C8B-B14F-4D97-AF65-F5344CB8AC3E}">
        <p14:creationId xmlns:p14="http://schemas.microsoft.com/office/powerpoint/2010/main" val="2052729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Results</a:t>
            </a:r>
          </a:p>
        </p:txBody>
      </p:sp>
      <p:sp>
        <p:nvSpPr>
          <p:cNvPr id="95235" name="Content Placeholder 2"/>
          <p:cNvSpPr>
            <a:spLocks noGrp="1"/>
          </p:cNvSpPr>
          <p:nvPr>
            <p:ph idx="1"/>
          </p:nvPr>
        </p:nvSpPr>
        <p:spPr/>
        <p:txBody>
          <a:bodyPr/>
          <a:lstStyle/>
          <a:p>
            <a:pPr eaLnBrk="1" hangingPunct="1"/>
            <a:r>
              <a:rPr lang="en-US" altLang="en-US" dirty="0"/>
              <a:t>Adjusting the detrended cutoff price by an exponentially growing trend makes early and late years comparable</a:t>
            </a:r>
          </a:p>
          <a:p>
            <a:pPr eaLnBrk="1" hangingPunct="1"/>
            <a:r>
              <a:rPr lang="en-US" altLang="en-US" dirty="0"/>
              <a:t>The implications of the storage model broadly hold</a:t>
            </a:r>
          </a:p>
          <a:p>
            <a:pPr eaLnBrk="1" hangingPunct="1"/>
            <a:r>
              <a:rPr lang="en-US" altLang="en-US" dirty="0"/>
              <a:t>Price grows at interest rate in years where price is below the cutoff, prices tend to jump downwards after years where price is above the cutoff</a:t>
            </a:r>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1128761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Results for Corn</a:t>
            </a:r>
          </a:p>
        </p:txBody>
      </p:sp>
      <p:sp>
        <p:nvSpPr>
          <p:cNvPr id="95235" name="Content Placeholder 2"/>
          <p:cNvSpPr>
            <a:spLocks noGrp="1"/>
          </p:cNvSpPr>
          <p:nvPr>
            <p:ph idx="1"/>
          </p:nvPr>
        </p:nvSpPr>
        <p:spPr/>
        <p:txBody>
          <a:bodyPr/>
          <a:lstStyle/>
          <a:p>
            <a:pPr marL="0" indent="0" eaLnBrk="1" hangingPunct="1">
              <a:buNone/>
            </a:pPr>
            <a:endParaRPr lang="en-US" altLang="en-US" dirty="0"/>
          </a:p>
          <a:p>
            <a:pPr eaLnBrk="1" hangingPunct="1"/>
            <a:endParaRPr lang="en-US" altLang="en-US" dirty="0"/>
          </a:p>
        </p:txBody>
      </p:sp>
      <p:pic>
        <p:nvPicPr>
          <p:cNvPr id="3" name="Picture 2">
            <a:extLst>
              <a:ext uri="{FF2B5EF4-FFF2-40B4-BE49-F238E27FC236}">
                <a16:creationId xmlns:a16="http://schemas.microsoft.com/office/drawing/2014/main" id="{2CDEB164-253B-544F-9C7D-3196A72A59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6379" y="1219201"/>
            <a:ext cx="6942666" cy="4572000"/>
          </a:xfrm>
          <a:prstGeom prst="rect">
            <a:avLst/>
          </a:prstGeom>
        </p:spPr>
      </p:pic>
    </p:spTree>
    <p:extLst>
      <p:ext uri="{BB962C8B-B14F-4D97-AF65-F5344CB8AC3E}">
        <p14:creationId xmlns:p14="http://schemas.microsoft.com/office/powerpoint/2010/main" val="956979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Without Detrending</a:t>
            </a:r>
          </a:p>
        </p:txBody>
      </p:sp>
      <p:sp>
        <p:nvSpPr>
          <p:cNvPr id="95235" name="Content Placeholder 2"/>
          <p:cNvSpPr>
            <a:spLocks noGrp="1"/>
          </p:cNvSpPr>
          <p:nvPr>
            <p:ph idx="1"/>
          </p:nvPr>
        </p:nvSpPr>
        <p:spPr/>
        <p:txBody>
          <a:bodyPr/>
          <a:lstStyle/>
          <a:p>
            <a:pPr marL="0" indent="0" eaLnBrk="1" hangingPunct="1">
              <a:buNone/>
            </a:pPr>
            <a:endParaRPr lang="en-US" altLang="en-US" dirty="0"/>
          </a:p>
          <a:p>
            <a:pPr marL="0" indent="0" eaLnBrk="1" hangingPunct="1">
              <a:buNone/>
            </a:pPr>
            <a:endParaRPr lang="en-US" altLang="en-US" dirty="0"/>
          </a:p>
        </p:txBody>
      </p:sp>
      <p:pic>
        <p:nvPicPr>
          <p:cNvPr id="6" name="Picture 5">
            <a:extLst>
              <a:ext uri="{FF2B5EF4-FFF2-40B4-BE49-F238E27FC236}">
                <a16:creationId xmlns:a16="http://schemas.microsoft.com/office/drawing/2014/main" id="{29F34077-828F-FA4A-888F-C172463940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9532" y="1417638"/>
            <a:ext cx="7704918" cy="4221162"/>
          </a:xfrm>
          <a:prstGeom prst="rect">
            <a:avLst/>
          </a:prstGeom>
        </p:spPr>
      </p:pic>
    </p:spTree>
    <p:extLst>
      <p:ext uri="{BB962C8B-B14F-4D97-AF65-F5344CB8AC3E}">
        <p14:creationId xmlns:p14="http://schemas.microsoft.com/office/powerpoint/2010/main" val="2556964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Comments</a:t>
            </a:r>
          </a:p>
        </p:txBody>
      </p:sp>
      <p:sp>
        <p:nvSpPr>
          <p:cNvPr id="95235" name="Content Placeholder 2"/>
          <p:cNvSpPr>
            <a:spLocks noGrp="1"/>
          </p:cNvSpPr>
          <p:nvPr>
            <p:ph idx="1"/>
          </p:nvPr>
        </p:nvSpPr>
        <p:spPr/>
        <p:txBody>
          <a:bodyPr/>
          <a:lstStyle/>
          <a:p>
            <a:r>
              <a:rPr lang="en-US" altLang="en-US" dirty="0"/>
              <a:t>No criticisms, but some questions regarding the error term</a:t>
            </a:r>
          </a:p>
          <a:p>
            <a:r>
              <a:rPr lang="en-US" altLang="en-US" dirty="0"/>
              <a:t>Distribution of errors goes virtually undiscussed</a:t>
            </a:r>
          </a:p>
          <a:p>
            <a:r>
              <a:rPr lang="en-US" altLang="en-US" dirty="0"/>
              <a:t>Is this because it doesn’t matter? </a:t>
            </a:r>
          </a:p>
          <a:p>
            <a:r>
              <a:rPr lang="en-US" altLang="en-US" dirty="0"/>
              <a:t>Seems that taking into account characteristics of errors could improve efficiency</a:t>
            </a:r>
          </a:p>
          <a:p>
            <a:r>
              <a:rPr lang="en-US" altLang="en-US" dirty="0"/>
              <a:t>Also, what about significance tests in small samples (paper relies on asymptotic results)?</a:t>
            </a:r>
          </a:p>
          <a:p>
            <a:pPr marL="0" indent="0" eaLnBrk="1" hangingPunct="1">
              <a:buNone/>
            </a:pPr>
            <a:endParaRPr lang="en-US" altLang="en-US" dirty="0"/>
          </a:p>
        </p:txBody>
      </p:sp>
    </p:spTree>
    <p:extLst>
      <p:ext uri="{BB962C8B-B14F-4D97-AF65-F5344CB8AC3E}">
        <p14:creationId xmlns:p14="http://schemas.microsoft.com/office/powerpoint/2010/main" val="1950833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Comments</a:t>
            </a:r>
          </a:p>
        </p:txBody>
      </p:sp>
      <p:sp>
        <p:nvSpPr>
          <p:cNvPr id="95235" name="Content Placeholder 2"/>
          <p:cNvSpPr>
            <a:spLocks noGrp="1"/>
          </p:cNvSpPr>
          <p:nvPr>
            <p:ph idx="1"/>
          </p:nvPr>
        </p:nvSpPr>
        <p:spPr/>
        <p:txBody>
          <a:bodyPr/>
          <a:lstStyle/>
          <a:p>
            <a:r>
              <a:rPr lang="en-US" altLang="en-US" dirty="0"/>
              <a:t>No criticisms, but some questions regarding the error term</a:t>
            </a:r>
          </a:p>
          <a:p>
            <a:r>
              <a:rPr lang="en-US" altLang="en-US" dirty="0"/>
              <a:t>Distribution of errors goes virtually undiscussed</a:t>
            </a:r>
          </a:p>
          <a:p>
            <a:r>
              <a:rPr lang="en-US" altLang="en-US" dirty="0"/>
              <a:t>Is this because it doesn’t matter? </a:t>
            </a:r>
          </a:p>
          <a:p>
            <a:r>
              <a:rPr lang="en-US" altLang="en-US" dirty="0"/>
              <a:t>Seems that taking into account characteristics of errors could improve efficiency</a:t>
            </a:r>
          </a:p>
          <a:p>
            <a:r>
              <a:rPr lang="en-US" altLang="en-US" dirty="0"/>
              <a:t>Also, what about significance tests in small samples (paper relies on </a:t>
            </a:r>
            <a:r>
              <a:rPr lang="en-US" altLang="en-US"/>
              <a:t>asymptotic results)?</a:t>
            </a:r>
            <a:endParaRPr lang="en-US" altLang="en-US" dirty="0"/>
          </a:p>
          <a:p>
            <a:pPr marL="0" indent="0" eaLnBrk="1" hangingPunct="1">
              <a:buNone/>
            </a:pPr>
            <a:endParaRPr lang="en-US" altLang="en-US" dirty="0"/>
          </a:p>
        </p:txBody>
      </p:sp>
    </p:spTree>
    <p:extLst>
      <p:ext uri="{BB962C8B-B14F-4D97-AF65-F5344CB8AC3E}">
        <p14:creationId xmlns:p14="http://schemas.microsoft.com/office/powerpoint/2010/main" val="1422570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WLS? </a:t>
            </a:r>
          </a:p>
        </p:txBody>
      </p:sp>
      <p:sp>
        <p:nvSpPr>
          <p:cNvPr id="95235" name="Content Placeholder 2"/>
          <p:cNvSpPr>
            <a:spLocks noGrp="1"/>
          </p:cNvSpPr>
          <p:nvPr>
            <p:ph idx="1"/>
          </p:nvPr>
        </p:nvSpPr>
        <p:spPr/>
        <p:txBody>
          <a:bodyPr/>
          <a:lstStyle/>
          <a:p>
            <a:r>
              <a:rPr lang="en-US" altLang="en-US" dirty="0"/>
              <a:t>Original model:</a:t>
            </a:r>
          </a:p>
          <a:p>
            <a:pPr marL="0" indent="0">
              <a:buNone/>
            </a:pPr>
            <a:endParaRPr lang="en-US" altLang="en-US" dirty="0"/>
          </a:p>
          <a:p>
            <a:endParaRPr lang="en-US" altLang="en-US" dirty="0"/>
          </a:p>
        </p:txBody>
      </p:sp>
      <p:pic>
        <p:nvPicPr>
          <p:cNvPr id="3" name="Picture 2">
            <a:extLst>
              <a:ext uri="{FF2B5EF4-FFF2-40B4-BE49-F238E27FC236}">
                <a16:creationId xmlns:a16="http://schemas.microsoft.com/office/drawing/2014/main" id="{7B122BAD-9EDB-1C4F-A609-B1F73A2C87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6050" y="2997200"/>
            <a:ext cx="6311900" cy="863600"/>
          </a:xfrm>
          <a:prstGeom prst="rect">
            <a:avLst/>
          </a:prstGeom>
        </p:spPr>
      </p:pic>
    </p:spTree>
    <p:extLst>
      <p:ext uri="{BB962C8B-B14F-4D97-AF65-F5344CB8AC3E}">
        <p14:creationId xmlns:p14="http://schemas.microsoft.com/office/powerpoint/2010/main" val="2042792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Scaling</a:t>
            </a:r>
          </a:p>
        </p:txBody>
      </p:sp>
      <p:sp>
        <p:nvSpPr>
          <p:cNvPr id="95235" name="Content Placeholder 2"/>
          <p:cNvSpPr>
            <a:spLocks noGrp="1"/>
          </p:cNvSpPr>
          <p:nvPr>
            <p:ph idx="1"/>
          </p:nvPr>
        </p:nvSpPr>
        <p:spPr/>
        <p:txBody>
          <a:bodyPr/>
          <a:lstStyle/>
          <a:p>
            <a:r>
              <a:rPr lang="en-US" altLang="en-US" dirty="0"/>
              <a:t>To permit identification, divide through both sides by </a:t>
            </a:r>
            <a:r>
              <a:rPr lang="en-US" altLang="en-US" i="1" dirty="0"/>
              <a:t>P</a:t>
            </a:r>
            <a:r>
              <a:rPr lang="en-US" altLang="en-US" i="1" baseline="-25000" dirty="0"/>
              <a:t>t</a:t>
            </a:r>
            <a:r>
              <a:rPr lang="en-US" altLang="en-US" dirty="0"/>
              <a:t>:</a:t>
            </a:r>
          </a:p>
          <a:p>
            <a:pPr marL="0" indent="0">
              <a:buNone/>
            </a:pPr>
            <a:endParaRPr lang="en-US" altLang="en-US" dirty="0"/>
          </a:p>
          <a:p>
            <a:endParaRPr lang="en-US" altLang="en-US" dirty="0"/>
          </a:p>
        </p:txBody>
      </p:sp>
      <p:pic>
        <p:nvPicPr>
          <p:cNvPr id="4" name="Picture 3">
            <a:extLst>
              <a:ext uri="{FF2B5EF4-FFF2-40B4-BE49-F238E27FC236}">
                <a16:creationId xmlns:a16="http://schemas.microsoft.com/office/drawing/2014/main" id="{CB9D8E86-C5FF-604C-999C-FB063D6819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2700" y="2743200"/>
            <a:ext cx="4038600" cy="1295400"/>
          </a:xfrm>
          <a:prstGeom prst="rect">
            <a:avLst/>
          </a:prstGeom>
        </p:spPr>
      </p:pic>
    </p:spTree>
    <p:extLst>
      <p:ext uri="{BB962C8B-B14F-4D97-AF65-F5344CB8AC3E}">
        <p14:creationId xmlns:p14="http://schemas.microsoft.com/office/powerpoint/2010/main" val="1056291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Heteroskedasticity</a:t>
            </a:r>
          </a:p>
        </p:txBody>
      </p:sp>
      <p:sp>
        <p:nvSpPr>
          <p:cNvPr id="95235" name="Content Placeholder 2"/>
          <p:cNvSpPr>
            <a:spLocks noGrp="1"/>
          </p:cNvSpPr>
          <p:nvPr>
            <p:ph idx="1"/>
          </p:nvPr>
        </p:nvSpPr>
        <p:spPr/>
        <p:txBody>
          <a:bodyPr/>
          <a:lstStyle/>
          <a:p>
            <a:r>
              <a:rPr lang="en-US" altLang="en-US" dirty="0"/>
              <a:t>Dividing through by </a:t>
            </a:r>
            <a:r>
              <a:rPr lang="en-US" altLang="en-US" i="1" dirty="0"/>
              <a:t>P</a:t>
            </a:r>
            <a:r>
              <a:rPr lang="en-US" altLang="en-US" i="1" baseline="-25000" dirty="0"/>
              <a:t>t</a:t>
            </a:r>
            <a:r>
              <a:rPr lang="en-US" altLang="en-US" dirty="0"/>
              <a:t> means that even if the error terms in the unscaled model are homoscedastic (which they probably aren’t as prices should be more volatile in stockout environments) they aren’t in the scaled model that is estimated</a:t>
            </a:r>
          </a:p>
          <a:p>
            <a:r>
              <a:rPr lang="en-US" altLang="en-US" dirty="0"/>
              <a:t>Use WLS or GMM with weighting by the inverse of price to improve efficiency</a:t>
            </a:r>
          </a:p>
          <a:p>
            <a:pPr marL="0" indent="0">
              <a:buNone/>
            </a:pPr>
            <a:endParaRPr lang="en-US" altLang="en-US" dirty="0"/>
          </a:p>
          <a:p>
            <a:endParaRPr lang="en-US" altLang="en-US" dirty="0"/>
          </a:p>
        </p:txBody>
      </p:sp>
    </p:spTree>
    <p:extLst>
      <p:ext uri="{BB962C8B-B14F-4D97-AF65-F5344CB8AC3E}">
        <p14:creationId xmlns:p14="http://schemas.microsoft.com/office/powerpoint/2010/main" val="1938794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Small Sample Properties</a:t>
            </a:r>
          </a:p>
        </p:txBody>
      </p:sp>
      <p:sp>
        <p:nvSpPr>
          <p:cNvPr id="95235" name="Content Placeholder 2"/>
          <p:cNvSpPr>
            <a:spLocks noGrp="1"/>
          </p:cNvSpPr>
          <p:nvPr>
            <p:ph idx="1"/>
          </p:nvPr>
        </p:nvSpPr>
        <p:spPr/>
        <p:txBody>
          <a:bodyPr/>
          <a:lstStyle/>
          <a:p>
            <a:r>
              <a:rPr lang="en-US" altLang="en-US" dirty="0"/>
              <a:t>Relying on </a:t>
            </a:r>
            <a:r>
              <a:rPr lang="en-US" altLang="en-US" dirty="0" err="1"/>
              <a:t>asymptotics</a:t>
            </a:r>
            <a:r>
              <a:rPr lang="en-US" altLang="en-US" dirty="0"/>
              <a:t> is problematic given the relatively small sample sizes</a:t>
            </a:r>
          </a:p>
          <a:p>
            <a:r>
              <a:rPr lang="en-US" altLang="en-US" dirty="0"/>
              <a:t>Simulations and bootstraps would be useful for performing statistical tests that reflect the sample sizes in annual commodity price data sets</a:t>
            </a:r>
          </a:p>
          <a:p>
            <a:pPr marL="0" indent="0">
              <a:buNone/>
            </a:pPr>
            <a:endParaRPr lang="en-US" altLang="en-US" dirty="0"/>
          </a:p>
          <a:p>
            <a:endParaRPr lang="en-US" altLang="en-US" dirty="0"/>
          </a:p>
        </p:txBody>
      </p:sp>
    </p:spTree>
    <p:extLst>
      <p:ext uri="{BB962C8B-B14F-4D97-AF65-F5344CB8AC3E}">
        <p14:creationId xmlns:p14="http://schemas.microsoft.com/office/powerpoint/2010/main" val="2672762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Final Thoughts</a:t>
            </a:r>
          </a:p>
        </p:txBody>
      </p:sp>
      <p:sp>
        <p:nvSpPr>
          <p:cNvPr id="95235" name="Content Placeholder 2"/>
          <p:cNvSpPr>
            <a:spLocks noGrp="1"/>
          </p:cNvSpPr>
          <p:nvPr>
            <p:ph idx="1"/>
          </p:nvPr>
        </p:nvSpPr>
        <p:spPr/>
        <p:txBody>
          <a:bodyPr/>
          <a:lstStyle/>
          <a:p>
            <a:r>
              <a:rPr lang="en-US" altLang="en-US" dirty="0"/>
              <a:t>Excellent paper that shows that a simple, intuitive, and realistic enhancement can restore our faith in the standard storage model</a:t>
            </a:r>
          </a:p>
          <a:p>
            <a:r>
              <a:rPr lang="en-US" altLang="en-US" dirty="0"/>
              <a:t>Definitely worth the read! </a:t>
            </a:r>
          </a:p>
          <a:p>
            <a:pPr marL="0" indent="0">
              <a:buNone/>
            </a:pPr>
            <a:endParaRPr lang="en-US" altLang="en-US" dirty="0"/>
          </a:p>
          <a:p>
            <a:endParaRPr lang="en-US" altLang="en-US" dirty="0"/>
          </a:p>
        </p:txBody>
      </p:sp>
    </p:spTree>
    <p:extLst>
      <p:ext uri="{BB962C8B-B14F-4D97-AF65-F5344CB8AC3E}">
        <p14:creationId xmlns:p14="http://schemas.microsoft.com/office/powerpoint/2010/main" val="4220744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pPr eaLnBrk="1" hangingPunct="1">
              <a:defRPr/>
            </a:pPr>
            <a:r>
              <a:rPr lang="en-US" altLang="en-US" dirty="0">
                <a:latin typeface="+mn-lt"/>
              </a:rPr>
              <a:t>Overview</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a:buChar char="•"/>
              <a:defRPr/>
            </a:pPr>
            <a:r>
              <a:rPr lang="en-US" dirty="0"/>
              <a:t>Very good paper that addresses relatively conclusively an issue that has bedeviled commodity researchers for 30 years—the empirical failure of the standard storage model in low frequency data</a:t>
            </a:r>
          </a:p>
          <a:p>
            <a:pPr eaLnBrk="1" fontAlgn="auto" hangingPunct="1">
              <a:spcAft>
                <a:spcPts val="0"/>
              </a:spcAft>
              <a:buFont typeface="Arial"/>
              <a:buChar char="•"/>
              <a:defRPr/>
            </a:pPr>
            <a:r>
              <a:rPr lang="en-US" dirty="0"/>
              <a:t>Strong theoretical underpinnings</a:t>
            </a:r>
          </a:p>
          <a:p>
            <a:pPr eaLnBrk="1" fontAlgn="auto" hangingPunct="1">
              <a:spcAft>
                <a:spcPts val="0"/>
              </a:spcAft>
              <a:buFont typeface="Arial"/>
              <a:buChar char="•"/>
              <a:defRPr/>
            </a:pPr>
            <a:r>
              <a:rPr lang="en-US" dirty="0"/>
              <a:t>Excellent intuitive explanations</a:t>
            </a:r>
          </a:p>
          <a:p>
            <a:pPr eaLnBrk="1" fontAlgn="auto" hangingPunct="1">
              <a:spcAft>
                <a:spcPts val="0"/>
              </a:spcAft>
              <a:buFont typeface="Arial"/>
              <a:buChar char="•"/>
              <a:defRPr/>
            </a:pPr>
            <a:r>
              <a:rPr lang="en-US" dirty="0"/>
              <a:t>A few questions regarding estimation details</a:t>
            </a:r>
          </a:p>
        </p:txBody>
      </p:sp>
    </p:spTree>
    <p:extLst>
      <p:ext uri="{BB962C8B-B14F-4D97-AF65-F5344CB8AC3E}">
        <p14:creationId xmlns:p14="http://schemas.microsoft.com/office/powerpoint/2010/main" val="3720538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Problem</a:t>
            </a:r>
          </a:p>
        </p:txBody>
      </p:sp>
      <p:sp>
        <p:nvSpPr>
          <p:cNvPr id="3" name="Content Placeholder 2"/>
          <p:cNvSpPr>
            <a:spLocks noGrp="1"/>
          </p:cNvSpPr>
          <p:nvPr>
            <p:ph idx="1"/>
          </p:nvPr>
        </p:nvSpPr>
        <p:spPr/>
        <p:txBody>
          <a:bodyPr/>
          <a:lstStyle/>
          <a:p>
            <a:r>
              <a:rPr lang="en-US" dirty="0"/>
              <a:t>Deaton-</a:t>
            </a:r>
            <a:r>
              <a:rPr lang="en-US" dirty="0" err="1"/>
              <a:t>Laroque’s</a:t>
            </a:r>
            <a:r>
              <a:rPr lang="en-US" dirty="0"/>
              <a:t> (1992) empirical puzzle: real world real prices are too highly autocorrelated to be explained by the standard storage model</a:t>
            </a:r>
          </a:p>
          <a:p>
            <a:r>
              <a:rPr lang="en-US" dirty="0"/>
              <a:t>Model prediction: high price years (stockout years) should be followed by substantial price declines in prices</a:t>
            </a:r>
          </a:p>
          <a:p>
            <a:r>
              <a:rPr lang="en-US" dirty="0"/>
              <a:t>Low frequency data: high price years followed by high price years with no tendency for prices to decline</a:t>
            </a:r>
          </a:p>
        </p:txBody>
      </p:sp>
    </p:spTree>
    <p:extLst>
      <p:ext uri="{BB962C8B-B14F-4D97-AF65-F5344CB8AC3E}">
        <p14:creationId xmlns:p14="http://schemas.microsoft.com/office/powerpoint/2010/main" val="1357706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Underlying Model</a:t>
            </a:r>
          </a:p>
        </p:txBody>
      </p:sp>
      <p:sp>
        <p:nvSpPr>
          <p:cNvPr id="3" name="Content Placeholder 2"/>
          <p:cNvSpPr>
            <a:spLocks noGrp="1"/>
          </p:cNvSpPr>
          <p:nvPr>
            <p:ph idx="1"/>
          </p:nvPr>
        </p:nvSpPr>
        <p:spPr/>
        <p:txBody>
          <a:bodyPr/>
          <a:lstStyle/>
          <a:p>
            <a:r>
              <a:rPr lang="en-US" dirty="0"/>
              <a:t>The prediction is based on a simple version of the storage model with a random harvest drawn from a distribution with a constant mean (no trend)</a:t>
            </a:r>
          </a:p>
          <a:p>
            <a:r>
              <a:rPr lang="en-US" dirty="0"/>
              <a:t>In this model, there is a cutoff price </a:t>
            </a:r>
            <a:r>
              <a:rPr lang="en-US" i="1" dirty="0"/>
              <a:t>p* </a:t>
            </a:r>
            <a:r>
              <a:rPr lang="en-US" dirty="0"/>
              <a:t>such that there is a stockout for higher prices and carryout for lower prices</a:t>
            </a:r>
          </a:p>
          <a:p>
            <a:r>
              <a:rPr lang="en-US" dirty="0"/>
              <a:t>Crucially, this cutoff price is constant over time—including the decades covered by the DL sample </a:t>
            </a:r>
            <a:endParaRPr lang="en-US" i="1" dirty="0"/>
          </a:p>
        </p:txBody>
      </p:sp>
    </p:spTree>
    <p:extLst>
      <p:ext uri="{BB962C8B-B14F-4D97-AF65-F5344CB8AC3E}">
        <p14:creationId xmlns:p14="http://schemas.microsoft.com/office/powerpoint/2010/main" val="1112799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Current Paper</a:t>
            </a:r>
          </a:p>
        </p:txBody>
      </p:sp>
      <p:sp>
        <p:nvSpPr>
          <p:cNvPr id="3" name="Content Placeholder 2"/>
          <p:cNvSpPr>
            <a:spLocks noGrp="1"/>
          </p:cNvSpPr>
          <p:nvPr>
            <p:ph idx="1"/>
          </p:nvPr>
        </p:nvSpPr>
        <p:spPr/>
        <p:txBody>
          <a:bodyPr/>
          <a:lstStyle/>
          <a:p>
            <a:r>
              <a:rPr lang="en-US" dirty="0"/>
              <a:t>This paper shows that a simple and realistic change addresses the problem</a:t>
            </a:r>
          </a:p>
          <a:p>
            <a:r>
              <a:rPr lang="en-US" dirty="0"/>
              <a:t>In reality, there has been an upward trend in productivity, </a:t>
            </a:r>
            <a:r>
              <a:rPr lang="en-US" i="1" dirty="0"/>
              <a:t>i.e</a:t>
            </a:r>
            <a:r>
              <a:rPr lang="en-US" dirty="0"/>
              <a:t>., harvest shocks are not drawn from the same distribution: the mean is increasing over time</a:t>
            </a:r>
          </a:p>
          <a:p>
            <a:r>
              <a:rPr lang="en-US" dirty="0"/>
              <a:t>The paper shows that even a small annual productivity trend can have a big impact in a sample spanning decades</a:t>
            </a:r>
          </a:p>
        </p:txBody>
      </p:sp>
    </p:spTree>
    <p:extLst>
      <p:ext uri="{BB962C8B-B14F-4D97-AF65-F5344CB8AC3E}">
        <p14:creationId xmlns:p14="http://schemas.microsoft.com/office/powerpoint/2010/main" val="58584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Intuition</a:t>
            </a:r>
          </a:p>
        </p:txBody>
      </p:sp>
      <p:sp>
        <p:nvSpPr>
          <p:cNvPr id="3" name="Content Placeholder 2"/>
          <p:cNvSpPr>
            <a:spLocks noGrp="1"/>
          </p:cNvSpPr>
          <p:nvPr>
            <p:ph idx="1"/>
          </p:nvPr>
        </p:nvSpPr>
        <p:spPr/>
        <p:txBody>
          <a:bodyPr/>
          <a:lstStyle/>
          <a:p>
            <a:r>
              <a:rPr lang="en-US" dirty="0"/>
              <a:t>Optimal storage is about scarcity today </a:t>
            </a:r>
            <a:r>
              <a:rPr lang="en-US" i="1" dirty="0"/>
              <a:t>vs</a:t>
            </a:r>
            <a:r>
              <a:rPr lang="en-US" dirty="0"/>
              <a:t>. expected scarcity next year</a:t>
            </a:r>
          </a:p>
          <a:p>
            <a:r>
              <a:rPr lang="en-US" dirty="0"/>
              <a:t>Given constant demand, the level of relative scarcity that makes a stockout optimal occurs at a higher price in early, low productivity years than in later years with higher productivity (due to the trend)</a:t>
            </a:r>
          </a:p>
          <a:p>
            <a:r>
              <a:rPr lang="en-US" dirty="0"/>
              <a:t>That is the stockout threshold </a:t>
            </a:r>
            <a:r>
              <a:rPr lang="en-US" i="1" dirty="0"/>
              <a:t>p</a:t>
            </a:r>
            <a:r>
              <a:rPr lang="en-US" dirty="0"/>
              <a:t>* is not constant over time: instead it increases </a:t>
            </a:r>
          </a:p>
        </p:txBody>
      </p:sp>
    </p:spTree>
    <p:extLst>
      <p:ext uri="{BB962C8B-B14F-4D97-AF65-F5344CB8AC3E}">
        <p14:creationId xmlns:p14="http://schemas.microsoft.com/office/powerpoint/2010/main" val="1242335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Mixing Apples &amp; Oranges</a:t>
            </a:r>
          </a:p>
        </p:txBody>
      </p:sp>
      <p:sp>
        <p:nvSpPr>
          <p:cNvPr id="95235" name="Content Placeholder 2"/>
          <p:cNvSpPr>
            <a:spLocks noGrp="1"/>
          </p:cNvSpPr>
          <p:nvPr>
            <p:ph idx="1"/>
          </p:nvPr>
        </p:nvSpPr>
        <p:spPr/>
        <p:txBody>
          <a:bodyPr/>
          <a:lstStyle/>
          <a:p>
            <a:pPr eaLnBrk="1" hangingPunct="1"/>
            <a:r>
              <a:rPr lang="en-US" altLang="en-US" dirty="0"/>
              <a:t>DL model therefore </a:t>
            </a:r>
            <a:r>
              <a:rPr lang="en-US" altLang="en-US" dirty="0" err="1"/>
              <a:t>misspecified</a:t>
            </a:r>
            <a:r>
              <a:rPr lang="en-US" altLang="en-US" dirty="0"/>
              <a:t> </a:t>
            </a:r>
          </a:p>
          <a:p>
            <a:pPr eaLnBrk="1" hangingPunct="1"/>
            <a:r>
              <a:rPr lang="en-US" altLang="en-US" dirty="0"/>
              <a:t>In early years with high price, carryout may still be optimal, so no big price decline after a high price but price grows at interest rate</a:t>
            </a:r>
          </a:p>
          <a:p>
            <a:pPr eaLnBrk="1" hangingPunct="1"/>
            <a:r>
              <a:rPr lang="en-US" altLang="en-US" dirty="0"/>
              <a:t>In late years with a similarly high price, highly likely that there is a stockout, followed by a price decline</a:t>
            </a:r>
          </a:p>
          <a:p>
            <a:pPr eaLnBrk="1" hangingPunct="1"/>
            <a:r>
              <a:rPr lang="en-US" altLang="en-US" dirty="0"/>
              <a:t>Conditioning on price therefore not very informative about future price movements, especially in long samples</a:t>
            </a:r>
          </a:p>
          <a:p>
            <a:pPr eaLnBrk="1" hangingPunct="1"/>
            <a:endParaRPr lang="en-US" altLang="en-US" dirty="0"/>
          </a:p>
        </p:txBody>
      </p:sp>
    </p:spTree>
    <p:extLst>
      <p:ext uri="{BB962C8B-B14F-4D97-AF65-F5344CB8AC3E}">
        <p14:creationId xmlns:p14="http://schemas.microsoft.com/office/powerpoint/2010/main" val="3972975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The Approach In This Paper</a:t>
            </a:r>
          </a:p>
        </p:txBody>
      </p:sp>
      <p:sp>
        <p:nvSpPr>
          <p:cNvPr id="95235" name="Content Placeholder 2"/>
          <p:cNvSpPr>
            <a:spLocks noGrp="1"/>
          </p:cNvSpPr>
          <p:nvPr>
            <p:ph idx="1"/>
          </p:nvPr>
        </p:nvSpPr>
        <p:spPr/>
        <p:txBody>
          <a:bodyPr/>
          <a:lstStyle/>
          <a:p>
            <a:pPr eaLnBrk="1" hangingPunct="1"/>
            <a:r>
              <a:rPr lang="en-US" altLang="en-US" dirty="0"/>
              <a:t>This paper creates a detrended stockout price threshold which results in a different Euler equation:</a:t>
            </a:r>
          </a:p>
          <a:p>
            <a:pPr eaLnBrk="1" hangingPunct="1"/>
            <a:endParaRPr lang="en-US" altLang="en-US" dirty="0"/>
          </a:p>
          <a:p>
            <a:pPr eaLnBrk="1" hangingPunct="1"/>
            <a:endParaRPr lang="en-US" altLang="en-US" dirty="0"/>
          </a:p>
        </p:txBody>
      </p:sp>
      <p:pic>
        <p:nvPicPr>
          <p:cNvPr id="3" name="Picture 2">
            <a:extLst>
              <a:ext uri="{FF2B5EF4-FFF2-40B4-BE49-F238E27FC236}">
                <a16:creationId xmlns:a16="http://schemas.microsoft.com/office/drawing/2014/main" id="{C22A733F-612A-1240-9DBE-A35E01218B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8050" y="3285331"/>
            <a:ext cx="4787900" cy="1155700"/>
          </a:xfrm>
          <a:prstGeom prst="rect">
            <a:avLst/>
          </a:prstGeom>
        </p:spPr>
      </p:pic>
    </p:spTree>
    <p:extLst>
      <p:ext uri="{BB962C8B-B14F-4D97-AF65-F5344CB8AC3E}">
        <p14:creationId xmlns:p14="http://schemas.microsoft.com/office/powerpoint/2010/main" val="3586119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defRPr/>
            </a:pPr>
            <a:r>
              <a:rPr lang="en-US" altLang="en-US" dirty="0">
                <a:latin typeface="+mn-lt"/>
              </a:rPr>
              <a:t>Details, Details</a:t>
            </a:r>
          </a:p>
        </p:txBody>
      </p:sp>
      <p:sp>
        <p:nvSpPr>
          <p:cNvPr id="95235" name="Content Placeholder 2"/>
          <p:cNvSpPr>
            <a:spLocks noGrp="1"/>
          </p:cNvSpPr>
          <p:nvPr>
            <p:ph idx="1"/>
          </p:nvPr>
        </p:nvSpPr>
        <p:spPr/>
        <p:txBody>
          <a:bodyPr/>
          <a:lstStyle/>
          <a:p>
            <a:pPr eaLnBrk="1" hangingPunct="1"/>
            <a:r>
              <a:rPr lang="en-US" altLang="en-US" dirty="0"/>
              <a:t>Given the non-linearity, estimation using OLS involves addressing a lot of technical details</a:t>
            </a:r>
          </a:p>
          <a:p>
            <a:pPr eaLnBrk="1" hangingPunct="1"/>
            <a:r>
              <a:rPr lang="en-US" altLang="en-US" dirty="0"/>
              <a:t>See the paper, and </a:t>
            </a:r>
            <a:r>
              <a:rPr lang="en-US" altLang="en-US" dirty="0" err="1"/>
              <a:t>Bobenreith</a:t>
            </a:r>
            <a:r>
              <a:rPr lang="en-US" altLang="en-US" dirty="0"/>
              <a:t> et al (2021) for these details</a:t>
            </a:r>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114541362"/>
      </p:ext>
    </p:extLst>
  </p:cSld>
  <p:clrMapOvr>
    <a:masterClrMapping/>
  </p:clrMapOvr>
</p:sld>
</file>

<file path=ppt/theme/theme1.xml><?xml version="1.0" encoding="utf-8"?>
<a:theme xmlns:a="http://schemas.openxmlformats.org/drawingml/2006/main" name="Pirrong_Geneva_Slides_2_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Perpetua"/>
        <a:ea typeface=""/>
        <a:cs typeface=""/>
      </a:majorFont>
      <a:minorFont>
        <a:latin typeface="Perpet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Pirrong_Geneva_Slides_3_2017</Template>
  <TotalTime>875</TotalTime>
  <Words>763</Words>
  <Application>Microsoft Macintosh PowerPoint</Application>
  <PresentationFormat>On-screen Show (4:3)</PresentationFormat>
  <Paragraphs>78</Paragraphs>
  <Slides>19</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Franklin Gothic Book</vt:lpstr>
      <vt:lpstr>Perpetua</vt:lpstr>
      <vt:lpstr>Pirrong_Geneva_Slides_2_2017</vt:lpstr>
      <vt:lpstr>Comments on Bobenreith et al “A weak trend hides strong predictability”</vt:lpstr>
      <vt:lpstr>Overview</vt:lpstr>
      <vt:lpstr>The Problem</vt:lpstr>
      <vt:lpstr>Underlying Model</vt:lpstr>
      <vt:lpstr>The Current Paper</vt:lpstr>
      <vt:lpstr>Intuition</vt:lpstr>
      <vt:lpstr>Mixing Apples &amp; Oranges</vt:lpstr>
      <vt:lpstr>The Approach In This Paper</vt:lpstr>
      <vt:lpstr>Details, Details</vt:lpstr>
      <vt:lpstr>Results</vt:lpstr>
      <vt:lpstr>Results for Corn</vt:lpstr>
      <vt:lpstr>Without Detrending</vt:lpstr>
      <vt:lpstr>Comments</vt:lpstr>
      <vt:lpstr>Comments</vt:lpstr>
      <vt:lpstr>WLS? </vt:lpstr>
      <vt:lpstr>Scaling</vt:lpstr>
      <vt:lpstr>Heteroskedasticity</vt:lpstr>
      <vt:lpstr>Small Sample Properties</vt:lpstr>
      <vt:lpstr>Final Thoughts</vt:lpstr>
    </vt:vector>
  </TitlesOfParts>
  <Company>University of Houston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UH</dc:creator>
  <cp:lastModifiedBy>Microsoft Office User</cp:lastModifiedBy>
  <cp:revision>18</cp:revision>
  <dcterms:created xsi:type="dcterms:W3CDTF">2017-03-05T20:57:09Z</dcterms:created>
  <dcterms:modified xsi:type="dcterms:W3CDTF">2022-08-09T20:43:42Z</dcterms:modified>
</cp:coreProperties>
</file>